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62" r:id="rId2"/>
    <p:sldId id="275" r:id="rId3"/>
    <p:sldId id="276" r:id="rId4"/>
    <p:sldId id="267" r:id="rId5"/>
    <p:sldId id="264" r:id="rId6"/>
    <p:sldId id="266" r:id="rId7"/>
    <p:sldId id="268" r:id="rId8"/>
    <p:sldId id="265" r:id="rId9"/>
    <p:sldId id="277" r:id="rId10"/>
    <p:sldId id="278" r:id="rId11"/>
    <p:sldId id="27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62"/>
            <p14:sldId id="275"/>
            <p14:sldId id="276"/>
            <p14:sldId id="267"/>
            <p14:sldId id="264"/>
            <p14:sldId id="266"/>
            <p14:sldId id="268"/>
            <p14:sldId id="265"/>
            <p14:sldId id="277"/>
            <p14:sldId id="278"/>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54"/>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61" autoAdjust="0"/>
  </p:normalViewPr>
  <p:slideViewPr>
    <p:cSldViewPr snapToGrid="0" snapToObjects="1">
      <p:cViewPr varScale="1">
        <p:scale>
          <a:sx n="36" d="100"/>
          <a:sy n="36" d="100"/>
        </p:scale>
        <p:origin x="134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7E2E82-72CD-0544-803E-ECCCB1A6640C}" type="datetimeFigureOut">
              <a:rPr lang="en-US" smtClean="0"/>
              <a:t>11/26/2020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E4FC7-C1BC-BD40-85E8-F7D387FACD0C}" type="datetimeFigureOut">
              <a:rPr lang="en-US" smtClean="0"/>
              <a:t>11/26/2020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91296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471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57673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61937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09336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5360988" y="2638425"/>
            <a:ext cx="3451225" cy="2457450"/>
          </a:xfrm>
          <a:prstGeom prst="rect">
            <a:avLst/>
          </a:prstGeom>
        </p:spPr>
        <p:txBody>
          <a:bodyPr/>
          <a:lstStyle>
            <a:lvl1pPr marL="0" indent="0" algn="ctr">
              <a:buNone/>
              <a:defRPr sz="2400" baseline="0"/>
            </a:lvl1pPr>
          </a:lstStyle>
          <a:p>
            <a:r>
              <a:rPr lang="en-GB" dirty="0"/>
              <a:t>Click here to insert your photograph</a:t>
            </a:r>
          </a:p>
        </p:txBody>
      </p:sp>
      <p:sp>
        <p:nvSpPr>
          <p:cNvPr id="6"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10" name="Text Placeholder 7"/>
          <p:cNvSpPr>
            <a:spLocks noGrp="1"/>
          </p:cNvSpPr>
          <p:nvPr>
            <p:ph type="body" sz="quarter" idx="13" hasCustomPrompt="1"/>
          </p:nvPr>
        </p:nvSpPr>
        <p:spPr>
          <a:xfrm>
            <a:off x="457201" y="2619375"/>
            <a:ext cx="46863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130330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9"/>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74" r:id="rId1"/>
    <p:sldLayoutId id="2147483651" r:id="rId2"/>
    <p:sldLayoutId id="2147483673" r:id="rId3"/>
    <p:sldLayoutId id="2147483649" r:id="rId4"/>
    <p:sldLayoutId id="2147483650" r:id="rId5"/>
    <p:sldLayoutId id="2147483655"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3DC0-0153-4EB1-AF19-E9ACEA3ABBA3}"/>
              </a:ext>
            </a:extLst>
          </p:cNvPr>
          <p:cNvSpPr>
            <a:spLocks noGrp="1"/>
          </p:cNvSpPr>
          <p:nvPr>
            <p:ph type="ctrTitle"/>
          </p:nvPr>
        </p:nvSpPr>
        <p:spPr>
          <a:xfrm>
            <a:off x="685800" y="2415883"/>
            <a:ext cx="7772400" cy="1805906"/>
          </a:xfrm>
        </p:spPr>
        <p:txBody>
          <a:bodyPr/>
          <a:lstStyle/>
          <a:p>
            <a:pPr algn="ctr"/>
            <a:r>
              <a:rPr lang="en-US" dirty="0"/>
              <a:t>First </a:t>
            </a:r>
            <a:r>
              <a:rPr lang="en-GB" dirty="0"/>
              <a:t>Contact Practitioner/Advanced Practice Roadmap Supervision</a:t>
            </a:r>
          </a:p>
        </p:txBody>
      </p:sp>
      <p:sp>
        <p:nvSpPr>
          <p:cNvPr id="3" name="Text Placeholder 2">
            <a:extLst>
              <a:ext uri="{FF2B5EF4-FFF2-40B4-BE49-F238E27FC236}">
                <a16:creationId xmlns:a16="http://schemas.microsoft.com/office/drawing/2014/main" id="{F5CE3764-A0DD-4E37-BB1C-71B1BC0D18BA}"/>
              </a:ext>
            </a:extLst>
          </p:cNvPr>
          <p:cNvSpPr>
            <a:spLocks noGrp="1"/>
          </p:cNvSpPr>
          <p:nvPr>
            <p:ph type="body" sz="quarter" idx="13"/>
          </p:nvPr>
        </p:nvSpPr>
        <p:spPr/>
        <p:txBody>
          <a:bodyPr/>
          <a:lstStyle/>
          <a:p>
            <a:endParaRPr lang="en-US" dirty="0"/>
          </a:p>
          <a:p>
            <a:endParaRPr lang="en-GB" dirty="0"/>
          </a:p>
          <a:p>
            <a:endParaRPr lang="en-GB" dirty="0"/>
          </a:p>
          <a:p>
            <a:endParaRPr lang="en-GB" dirty="0"/>
          </a:p>
        </p:txBody>
      </p:sp>
    </p:spTree>
    <p:extLst>
      <p:ext uri="{BB962C8B-B14F-4D97-AF65-F5344CB8AC3E}">
        <p14:creationId xmlns:p14="http://schemas.microsoft.com/office/powerpoint/2010/main" val="1776373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7E6D-5A23-43FF-8D0D-ECD51AD1A010}"/>
              </a:ext>
            </a:extLst>
          </p:cNvPr>
          <p:cNvSpPr>
            <a:spLocks noGrp="1"/>
          </p:cNvSpPr>
          <p:nvPr>
            <p:ph type="ctrTitle"/>
          </p:nvPr>
        </p:nvSpPr>
        <p:spPr>
          <a:xfrm>
            <a:off x="523875" y="838201"/>
            <a:ext cx="7772400" cy="679449"/>
          </a:xfrm>
        </p:spPr>
        <p:txBody>
          <a:bodyPr/>
          <a:lstStyle/>
          <a:p>
            <a:r>
              <a:rPr lang="en-US" dirty="0"/>
              <a:t>Next steps</a:t>
            </a:r>
            <a:endParaRPr lang="en-GB" dirty="0"/>
          </a:p>
        </p:txBody>
      </p:sp>
      <p:sp>
        <p:nvSpPr>
          <p:cNvPr id="3" name="Text Placeholder 2">
            <a:extLst>
              <a:ext uri="{FF2B5EF4-FFF2-40B4-BE49-F238E27FC236}">
                <a16:creationId xmlns:a16="http://schemas.microsoft.com/office/drawing/2014/main" id="{5630F0D3-DF7A-40D5-B5A0-1BC4B6654194}"/>
              </a:ext>
            </a:extLst>
          </p:cNvPr>
          <p:cNvSpPr>
            <a:spLocks noGrp="1"/>
          </p:cNvSpPr>
          <p:nvPr>
            <p:ph type="body" sz="quarter" idx="13"/>
          </p:nvPr>
        </p:nvSpPr>
        <p:spPr>
          <a:xfrm>
            <a:off x="457200" y="1618039"/>
            <a:ext cx="7839075" cy="4710572"/>
          </a:xfrm>
        </p:spPr>
        <p:txBody>
          <a:bodyPr/>
          <a:lstStyle/>
          <a:p>
            <a:r>
              <a:rPr lang="en-US" dirty="0"/>
              <a:t>Following on from the scoping work - Regions to identify the number of Roadmap Supervision Trainers needed across the STP footprint with the required qualifications and send the names and contact emails to HEE by the end of December 2020 to be trained in February 2021</a:t>
            </a:r>
          </a:p>
          <a:p>
            <a:r>
              <a:rPr lang="en-US" dirty="0"/>
              <a:t>STP footprint to work with Trained Roadmap Supervision Trainers to agree dates across the Region to deliver the required number of Roadmap supervision courses to equip the region with the required supervisor numbers to begin in March 2021</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104804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7DB14-7EC2-48F2-833F-31A9525316CB}"/>
              </a:ext>
            </a:extLst>
          </p:cNvPr>
          <p:cNvSpPr>
            <a:spLocks noGrp="1"/>
          </p:cNvSpPr>
          <p:nvPr>
            <p:ph type="ctrTitle"/>
          </p:nvPr>
        </p:nvSpPr>
        <p:spPr>
          <a:xfrm>
            <a:off x="2989385" y="3089275"/>
            <a:ext cx="7772400" cy="679449"/>
          </a:xfrm>
        </p:spPr>
        <p:txBody>
          <a:bodyPr/>
          <a:lstStyle/>
          <a:p>
            <a:r>
              <a:rPr lang="en-US" dirty="0"/>
              <a:t>Thank you </a:t>
            </a:r>
            <a:endParaRPr lang="en-GB" dirty="0"/>
          </a:p>
        </p:txBody>
      </p:sp>
    </p:spTree>
    <p:extLst>
      <p:ext uri="{BB962C8B-B14F-4D97-AF65-F5344CB8AC3E}">
        <p14:creationId xmlns:p14="http://schemas.microsoft.com/office/powerpoint/2010/main" val="190952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5A39-8905-4166-BB8D-A09DAB82179A}"/>
              </a:ext>
            </a:extLst>
          </p:cNvPr>
          <p:cNvSpPr>
            <a:spLocks noGrp="1"/>
          </p:cNvSpPr>
          <p:nvPr>
            <p:ph type="ctrTitle"/>
          </p:nvPr>
        </p:nvSpPr>
        <p:spPr/>
        <p:txBody>
          <a:bodyPr/>
          <a:lstStyle/>
          <a:p>
            <a:pPr algn="ctr"/>
            <a:endParaRPr lang="en-GB" dirty="0"/>
          </a:p>
        </p:txBody>
      </p:sp>
      <p:sp>
        <p:nvSpPr>
          <p:cNvPr id="3" name="Text Placeholder 2">
            <a:extLst>
              <a:ext uri="{FF2B5EF4-FFF2-40B4-BE49-F238E27FC236}">
                <a16:creationId xmlns:a16="http://schemas.microsoft.com/office/drawing/2014/main" id="{3F976D60-0C97-41E5-A8A3-F2610E2F1655}"/>
              </a:ext>
            </a:extLst>
          </p:cNvPr>
          <p:cNvSpPr>
            <a:spLocks noGrp="1"/>
          </p:cNvSpPr>
          <p:nvPr>
            <p:ph type="body" sz="quarter" idx="13"/>
          </p:nvPr>
        </p:nvSpPr>
        <p:spPr>
          <a:xfrm>
            <a:off x="390525" y="1585054"/>
            <a:ext cx="7839075" cy="3720662"/>
          </a:xfrm>
        </p:spPr>
        <p:txBody>
          <a:bodyPr/>
          <a:lstStyle/>
          <a:p>
            <a:pPr marL="0" indent="0">
              <a:buNone/>
            </a:pPr>
            <a:endParaRPr lang="en-GB" sz="3200" dirty="0"/>
          </a:p>
        </p:txBody>
      </p:sp>
      <p:pic>
        <p:nvPicPr>
          <p:cNvPr id="5" name="Picture 4" descr="A picture containing drawing&#10;&#10;Description automatically generated">
            <a:extLst>
              <a:ext uri="{FF2B5EF4-FFF2-40B4-BE49-F238E27FC236}">
                <a16:creationId xmlns:a16="http://schemas.microsoft.com/office/drawing/2014/main" id="{7C31702F-DA2F-4692-AAEF-2CEDBCE5D0D1}"/>
              </a:ext>
            </a:extLst>
          </p:cNvPr>
          <p:cNvPicPr>
            <a:picLocks noChangeAspect="1"/>
          </p:cNvPicPr>
          <p:nvPr/>
        </p:nvPicPr>
        <p:blipFill>
          <a:blip r:embed="rId2"/>
          <a:stretch>
            <a:fillRect/>
          </a:stretch>
        </p:blipFill>
        <p:spPr>
          <a:xfrm>
            <a:off x="5738116" y="4167188"/>
            <a:ext cx="2743200" cy="1666875"/>
          </a:xfrm>
          <a:prstGeom prst="rect">
            <a:avLst/>
          </a:prstGeom>
        </p:spPr>
      </p:pic>
      <p:pic>
        <p:nvPicPr>
          <p:cNvPr id="6" name="Picture 5">
            <a:extLst>
              <a:ext uri="{FF2B5EF4-FFF2-40B4-BE49-F238E27FC236}">
                <a16:creationId xmlns:a16="http://schemas.microsoft.com/office/drawing/2014/main" id="{F2FA04BD-4314-4214-AA48-B31CDD94EFCF}"/>
              </a:ext>
            </a:extLst>
          </p:cNvPr>
          <p:cNvPicPr/>
          <p:nvPr/>
        </p:nvPicPr>
        <p:blipFill>
          <a:blip r:embed="rId3"/>
          <a:stretch>
            <a:fillRect/>
          </a:stretch>
        </p:blipFill>
        <p:spPr>
          <a:xfrm>
            <a:off x="211016" y="1056706"/>
            <a:ext cx="8778239" cy="4974223"/>
          </a:xfrm>
          <a:prstGeom prst="rect">
            <a:avLst/>
          </a:prstGeom>
        </p:spPr>
      </p:pic>
    </p:spTree>
    <p:extLst>
      <p:ext uri="{BB962C8B-B14F-4D97-AF65-F5344CB8AC3E}">
        <p14:creationId xmlns:p14="http://schemas.microsoft.com/office/powerpoint/2010/main" val="1122210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CC7E8-44CE-4AAA-9619-06F120AF0ECE}"/>
              </a:ext>
            </a:extLst>
          </p:cNvPr>
          <p:cNvSpPr>
            <a:spLocks noGrp="1"/>
          </p:cNvSpPr>
          <p:nvPr>
            <p:ph type="ctrTitle"/>
          </p:nvPr>
        </p:nvSpPr>
        <p:spPr>
          <a:xfrm>
            <a:off x="457200" y="917673"/>
            <a:ext cx="7772400" cy="679449"/>
          </a:xfrm>
        </p:spPr>
        <p:txBody>
          <a:bodyPr/>
          <a:lstStyle/>
          <a:p>
            <a:r>
              <a:rPr lang="en-US" dirty="0"/>
              <a:t>Key Points</a:t>
            </a:r>
            <a:endParaRPr lang="en-GB" dirty="0"/>
          </a:p>
        </p:txBody>
      </p:sp>
      <p:sp>
        <p:nvSpPr>
          <p:cNvPr id="3" name="Text Placeholder 2">
            <a:extLst>
              <a:ext uri="{FF2B5EF4-FFF2-40B4-BE49-F238E27FC236}">
                <a16:creationId xmlns:a16="http://schemas.microsoft.com/office/drawing/2014/main" id="{54E509F1-9EA0-48A6-BA5A-A14AFD39ABAC}"/>
              </a:ext>
            </a:extLst>
          </p:cNvPr>
          <p:cNvSpPr>
            <a:spLocks noGrp="1"/>
          </p:cNvSpPr>
          <p:nvPr>
            <p:ph type="body" sz="quarter" idx="13"/>
          </p:nvPr>
        </p:nvSpPr>
        <p:spPr>
          <a:xfrm>
            <a:off x="457200" y="1954924"/>
            <a:ext cx="8025618" cy="4009778"/>
          </a:xfrm>
        </p:spPr>
        <p:txBody>
          <a:bodyPr/>
          <a:lstStyle/>
          <a:p>
            <a:r>
              <a:rPr lang="en-GB" dirty="0"/>
              <a:t>These supervisors will be responsible for:</a:t>
            </a:r>
          </a:p>
          <a:p>
            <a:pPr lvl="1"/>
            <a:r>
              <a:rPr lang="en-GB" dirty="0"/>
              <a:t>Day to day clinical supervision within the clinical setting – debriefs – ensuring patient safety and practitioner safety</a:t>
            </a:r>
          </a:p>
          <a:p>
            <a:pPr lvl="1"/>
            <a:r>
              <a:rPr lang="en-GB" dirty="0"/>
              <a:t>Undertaking the workplace based assessments (WPBA) listed in the Roadmap, using the WPBA tools provided</a:t>
            </a:r>
          </a:p>
          <a:p>
            <a:pPr lvl="1"/>
            <a:r>
              <a:rPr lang="en-GB" dirty="0"/>
              <a:t>Verifying practice via review of portfolio of evidence against the Roadmap capabilities</a:t>
            </a:r>
          </a:p>
          <a:p>
            <a:endParaRPr lang="en-GB" dirty="0"/>
          </a:p>
        </p:txBody>
      </p:sp>
    </p:spTree>
    <p:extLst>
      <p:ext uri="{BB962C8B-B14F-4D97-AF65-F5344CB8AC3E}">
        <p14:creationId xmlns:p14="http://schemas.microsoft.com/office/powerpoint/2010/main" val="2624456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7EB9-579C-4A76-9D8F-3C3F2B6FBC35}"/>
              </a:ext>
            </a:extLst>
          </p:cNvPr>
          <p:cNvSpPr>
            <a:spLocks noGrp="1"/>
          </p:cNvSpPr>
          <p:nvPr>
            <p:ph type="ctrTitle"/>
          </p:nvPr>
        </p:nvSpPr>
        <p:spPr>
          <a:xfrm>
            <a:off x="537633" y="995046"/>
            <a:ext cx="7772400" cy="679449"/>
          </a:xfrm>
        </p:spPr>
        <p:txBody>
          <a:bodyPr/>
          <a:lstStyle/>
          <a:p>
            <a:r>
              <a:rPr lang="en-US" dirty="0"/>
              <a:t>Why?</a:t>
            </a:r>
            <a:endParaRPr lang="en-GB" dirty="0"/>
          </a:p>
        </p:txBody>
      </p:sp>
      <p:sp>
        <p:nvSpPr>
          <p:cNvPr id="3" name="Text Placeholder 2">
            <a:extLst>
              <a:ext uri="{FF2B5EF4-FFF2-40B4-BE49-F238E27FC236}">
                <a16:creationId xmlns:a16="http://schemas.microsoft.com/office/drawing/2014/main" id="{ACE5C331-99BF-41A8-B4A0-813E356B942B}"/>
              </a:ext>
            </a:extLst>
          </p:cNvPr>
          <p:cNvSpPr>
            <a:spLocks noGrp="1"/>
          </p:cNvSpPr>
          <p:nvPr>
            <p:ph type="body" sz="quarter" idx="13"/>
          </p:nvPr>
        </p:nvSpPr>
        <p:spPr>
          <a:xfrm>
            <a:off x="605366" y="1828313"/>
            <a:ext cx="7933267" cy="4234209"/>
          </a:xfrm>
        </p:spPr>
        <p:txBody>
          <a:bodyPr/>
          <a:lstStyle/>
          <a:p>
            <a:r>
              <a:rPr lang="en-US" dirty="0"/>
              <a:t>Roadmap supervision – bespoke to the roadmap</a:t>
            </a:r>
          </a:p>
          <a:p>
            <a:r>
              <a:rPr lang="en-US" dirty="0"/>
              <a:t>Verifies triangulated evidence to a masters level</a:t>
            </a:r>
          </a:p>
          <a:p>
            <a:r>
              <a:rPr lang="en-US" dirty="0"/>
              <a:t>Supervisors are ACCOUNTABLE in a court of law</a:t>
            </a:r>
          </a:p>
          <a:p>
            <a:r>
              <a:rPr lang="en-US" dirty="0"/>
              <a:t>2 stages: 1. academic  verification</a:t>
            </a:r>
          </a:p>
          <a:p>
            <a:pPr marL="0" indent="0">
              <a:buNone/>
            </a:pPr>
            <a:r>
              <a:rPr lang="en-US" dirty="0"/>
              <a:t>                    2. verification of academic knowledge to                                 				  practice using RCGP WBPA</a:t>
            </a:r>
          </a:p>
          <a:p>
            <a:pPr marL="0" indent="0">
              <a:buNone/>
            </a:pPr>
            <a:endParaRPr lang="en-US" dirty="0"/>
          </a:p>
          <a:p>
            <a:pPr marL="0" indent="0">
              <a:buNone/>
            </a:pPr>
            <a:r>
              <a:rPr lang="en-US" b="1" dirty="0"/>
              <a:t>A supervisor must h</a:t>
            </a:r>
            <a:r>
              <a:rPr lang="en-GB" b="1" dirty="0" err="1"/>
              <a:t>ave</a:t>
            </a:r>
            <a:r>
              <a:rPr lang="en-GB" b="1" dirty="0"/>
              <a:t> completed the 2 day Roadmap Supervision FCP-ACP Course to supervise FCP/Advanced Practitioners</a:t>
            </a:r>
          </a:p>
          <a:p>
            <a:pPr marL="0" indent="0">
              <a:buNone/>
            </a:pPr>
            <a:r>
              <a:rPr lang="en-US" dirty="0"/>
              <a:t>   </a:t>
            </a:r>
          </a:p>
          <a:p>
            <a:endParaRPr lang="en-GB" dirty="0"/>
          </a:p>
        </p:txBody>
      </p:sp>
    </p:spTree>
    <p:extLst>
      <p:ext uri="{BB962C8B-B14F-4D97-AF65-F5344CB8AC3E}">
        <p14:creationId xmlns:p14="http://schemas.microsoft.com/office/powerpoint/2010/main" val="757838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5326-5D8E-44AA-AFA2-6EFD9243E98E}"/>
              </a:ext>
            </a:extLst>
          </p:cNvPr>
          <p:cNvSpPr>
            <a:spLocks noGrp="1"/>
          </p:cNvSpPr>
          <p:nvPr>
            <p:ph type="ctrTitle"/>
          </p:nvPr>
        </p:nvSpPr>
        <p:spPr>
          <a:xfrm>
            <a:off x="457200" y="1177926"/>
            <a:ext cx="8229600" cy="1132137"/>
          </a:xfrm>
        </p:spPr>
        <p:txBody>
          <a:bodyPr/>
          <a:lstStyle/>
          <a:p>
            <a:r>
              <a:rPr lang="en-US" dirty="0"/>
              <a:t>Who can be a Roadmap Supervision </a:t>
            </a:r>
            <a:r>
              <a:rPr lang="en-US" u="sng" dirty="0"/>
              <a:t>trainer?</a:t>
            </a:r>
            <a:endParaRPr lang="en-GB" u="sng" dirty="0"/>
          </a:p>
        </p:txBody>
      </p:sp>
      <p:sp>
        <p:nvSpPr>
          <p:cNvPr id="3" name="Text Placeholder 2">
            <a:extLst>
              <a:ext uri="{FF2B5EF4-FFF2-40B4-BE49-F238E27FC236}">
                <a16:creationId xmlns:a16="http://schemas.microsoft.com/office/drawing/2014/main" id="{DB566B9C-D254-4EF4-BD44-8AB225E40DCA}"/>
              </a:ext>
            </a:extLst>
          </p:cNvPr>
          <p:cNvSpPr>
            <a:spLocks noGrp="1"/>
          </p:cNvSpPr>
          <p:nvPr>
            <p:ph type="body" sz="quarter" idx="13"/>
          </p:nvPr>
        </p:nvSpPr>
        <p:spPr/>
        <p:txBody>
          <a:bodyPr/>
          <a:lstStyle/>
          <a:p>
            <a:pPr marL="0" indent="0">
              <a:buNone/>
            </a:pPr>
            <a:endParaRPr lang="en-GB" sz="1800" dirty="0"/>
          </a:p>
          <a:p>
            <a:pPr marL="0" indent="0">
              <a:buNone/>
            </a:pPr>
            <a:endParaRPr lang="en-GB" sz="1800" dirty="0"/>
          </a:p>
          <a:p>
            <a:r>
              <a:rPr lang="en-GB" dirty="0"/>
              <a:t>To be a trainer to run supervisor courses you need to be:</a:t>
            </a:r>
          </a:p>
          <a:p>
            <a:pPr lvl="1"/>
            <a:r>
              <a:rPr lang="en-GB" dirty="0"/>
              <a:t>A GP/GP Trainer/GP PD</a:t>
            </a:r>
          </a:p>
          <a:p>
            <a:pPr lvl="1"/>
            <a:r>
              <a:rPr lang="en-GB" dirty="0"/>
              <a:t>An AHP Consultant Practitioner</a:t>
            </a:r>
          </a:p>
          <a:p>
            <a:pPr lvl="1"/>
            <a:r>
              <a:rPr lang="en-GB" dirty="0"/>
              <a:t>An Advanced Practitioner holding a full Advanced Clinical Practice Masters Degree</a:t>
            </a:r>
          </a:p>
        </p:txBody>
      </p:sp>
    </p:spTree>
    <p:extLst>
      <p:ext uri="{BB962C8B-B14F-4D97-AF65-F5344CB8AC3E}">
        <p14:creationId xmlns:p14="http://schemas.microsoft.com/office/powerpoint/2010/main" val="2892809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C10B-5D4C-495B-A13F-7EC6EB0AAFF7}"/>
              </a:ext>
            </a:extLst>
          </p:cNvPr>
          <p:cNvSpPr>
            <a:spLocks noGrp="1"/>
          </p:cNvSpPr>
          <p:nvPr>
            <p:ph type="ctrTitle"/>
          </p:nvPr>
        </p:nvSpPr>
        <p:spPr>
          <a:xfrm>
            <a:off x="457199" y="1169214"/>
            <a:ext cx="8180363" cy="1164912"/>
          </a:xfrm>
        </p:spPr>
        <p:txBody>
          <a:bodyPr/>
          <a:lstStyle/>
          <a:p>
            <a:r>
              <a:rPr lang="en-US" dirty="0"/>
              <a:t>Who can be a Roadmap </a:t>
            </a:r>
            <a:r>
              <a:rPr lang="en-US" u="sng" dirty="0"/>
              <a:t>Supervisor</a:t>
            </a:r>
            <a:r>
              <a:rPr lang="en-US" dirty="0"/>
              <a:t>?</a:t>
            </a:r>
            <a:endParaRPr lang="en-GB" dirty="0"/>
          </a:p>
        </p:txBody>
      </p:sp>
      <p:sp>
        <p:nvSpPr>
          <p:cNvPr id="3" name="Text Placeholder 2">
            <a:extLst>
              <a:ext uri="{FF2B5EF4-FFF2-40B4-BE49-F238E27FC236}">
                <a16:creationId xmlns:a16="http://schemas.microsoft.com/office/drawing/2014/main" id="{B80CF8C1-2AB0-412E-B25E-42A873B7CC51}"/>
              </a:ext>
            </a:extLst>
          </p:cNvPr>
          <p:cNvSpPr>
            <a:spLocks noGrp="1"/>
          </p:cNvSpPr>
          <p:nvPr>
            <p:ph type="body" sz="quarter" idx="13"/>
          </p:nvPr>
        </p:nvSpPr>
        <p:spPr>
          <a:xfrm>
            <a:off x="457201" y="1969477"/>
            <a:ext cx="8180362" cy="4164037"/>
          </a:xfrm>
        </p:spPr>
        <p:txBody>
          <a:bodyPr/>
          <a:lstStyle/>
          <a:p>
            <a:pPr marL="285750" indent="-285750">
              <a:buFont typeface="Arial" panose="020B0604020202020204" pitchFamily="34" charset="0"/>
              <a:buChar char="•"/>
            </a:pPr>
            <a:r>
              <a:rPr lang="en-US" dirty="0"/>
              <a:t>A GP/GP Trainer</a:t>
            </a:r>
          </a:p>
          <a:p>
            <a:pPr marL="285750" indent="-285750">
              <a:buFont typeface="Arial" panose="020B0604020202020204" pitchFamily="34" charset="0"/>
              <a:buChar char="•"/>
            </a:pPr>
            <a:r>
              <a:rPr lang="en-US" dirty="0"/>
              <a:t>An AHP Consultant Practitioner</a:t>
            </a:r>
          </a:p>
          <a:p>
            <a:pPr marL="285750" indent="-285750">
              <a:buFont typeface="Arial" panose="020B0604020202020204" pitchFamily="34" charset="0"/>
              <a:buChar char="•"/>
            </a:pPr>
            <a:r>
              <a:rPr lang="en-US" dirty="0"/>
              <a:t>An Advanced practitioner holding a full ACP Masters degree</a:t>
            </a:r>
          </a:p>
          <a:p>
            <a:pPr marL="285750" indent="-285750">
              <a:buFont typeface="Arial" panose="020B0604020202020204" pitchFamily="34" charset="0"/>
              <a:buChar char="•"/>
            </a:pPr>
            <a:r>
              <a:rPr lang="en-US" dirty="0"/>
              <a:t>If you hold a full post graduate Masters degree and work in the area of practice that you will be supervising</a:t>
            </a:r>
          </a:p>
          <a:p>
            <a:pPr marL="285750" indent="-285750">
              <a:buFont typeface="Arial" panose="020B0604020202020204" pitchFamily="34" charset="0"/>
              <a:buChar char="•"/>
            </a:pPr>
            <a:r>
              <a:rPr lang="en-US" dirty="0"/>
              <a:t>From April 1</a:t>
            </a:r>
            <a:r>
              <a:rPr lang="en-US" baseline="30000" dirty="0"/>
              <a:t>st</a:t>
            </a:r>
            <a:r>
              <a:rPr lang="en-US" dirty="0"/>
              <a:t> 2021 all FCPs/Advanced practitioners who have been verified on the portfolio route, </a:t>
            </a:r>
            <a:r>
              <a:rPr lang="en-US" dirty="0" err="1"/>
              <a:t>recognised</a:t>
            </a:r>
            <a:r>
              <a:rPr lang="en-US" dirty="0"/>
              <a:t> by the HEE Centre for Advancing Practice and are on the Centre’s Directory</a:t>
            </a:r>
          </a:p>
          <a:p>
            <a:pPr marL="0" indent="0">
              <a:buNone/>
            </a:pPr>
            <a:endParaRPr lang="en-GB" dirty="0"/>
          </a:p>
        </p:txBody>
      </p:sp>
    </p:spTree>
    <p:extLst>
      <p:ext uri="{BB962C8B-B14F-4D97-AF65-F5344CB8AC3E}">
        <p14:creationId xmlns:p14="http://schemas.microsoft.com/office/powerpoint/2010/main" val="4269428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76C4-E521-494F-A99E-52879E29ECB3}"/>
              </a:ext>
            </a:extLst>
          </p:cNvPr>
          <p:cNvSpPr>
            <a:spLocks noGrp="1"/>
          </p:cNvSpPr>
          <p:nvPr>
            <p:ph type="ctrTitle"/>
          </p:nvPr>
        </p:nvSpPr>
        <p:spPr/>
        <p:txBody>
          <a:bodyPr/>
          <a:lstStyle/>
          <a:p>
            <a:pPr algn="ctr"/>
            <a:r>
              <a:rPr lang="en-US" dirty="0"/>
              <a:t>DAY 1</a:t>
            </a:r>
            <a:endParaRPr lang="en-GB" dirty="0"/>
          </a:p>
        </p:txBody>
      </p:sp>
      <p:sp>
        <p:nvSpPr>
          <p:cNvPr id="3" name="Text Placeholder 2">
            <a:extLst>
              <a:ext uri="{FF2B5EF4-FFF2-40B4-BE49-F238E27FC236}">
                <a16:creationId xmlns:a16="http://schemas.microsoft.com/office/drawing/2014/main" id="{78F0C489-FC5B-4F5D-9217-259427D83F20}"/>
              </a:ext>
            </a:extLst>
          </p:cNvPr>
          <p:cNvSpPr>
            <a:spLocks noGrp="1"/>
          </p:cNvSpPr>
          <p:nvPr>
            <p:ph type="body" sz="quarter" idx="13"/>
          </p:nvPr>
        </p:nvSpPr>
        <p:spPr/>
        <p:txBody>
          <a:bodyPr/>
          <a:lstStyle/>
          <a:p>
            <a:endParaRPr lang="en-US" dirty="0"/>
          </a:p>
          <a:p>
            <a:endParaRPr lang="en-US" dirty="0"/>
          </a:p>
          <a:p>
            <a:endParaRPr lang="en-US" dirty="0"/>
          </a:p>
          <a:p>
            <a:endParaRPr lang="en-GB" dirty="0"/>
          </a:p>
        </p:txBody>
      </p:sp>
      <p:sp>
        <p:nvSpPr>
          <p:cNvPr id="4" name="TextBox 3">
            <a:extLst>
              <a:ext uri="{FF2B5EF4-FFF2-40B4-BE49-F238E27FC236}">
                <a16:creationId xmlns:a16="http://schemas.microsoft.com/office/drawing/2014/main" id="{33F53A63-A88F-44FC-8828-FA5234A878E6}"/>
              </a:ext>
            </a:extLst>
          </p:cNvPr>
          <p:cNvSpPr txBox="1"/>
          <p:nvPr/>
        </p:nvSpPr>
        <p:spPr>
          <a:xfrm>
            <a:off x="502920" y="1732409"/>
            <a:ext cx="4181474" cy="4736105"/>
          </a:xfrm>
          <a:prstGeom prst="rect">
            <a:avLst/>
          </a:prstGeom>
          <a:noFill/>
        </p:spPr>
        <p:txBody>
          <a:bodyPr wrap="square" rtlCol="0">
            <a:spAutoFit/>
          </a:bodyPr>
          <a:lstStyle/>
          <a:p>
            <a:pPr algn="l">
              <a:lnSpc>
                <a:spcPct val="150000"/>
              </a:lnSpc>
              <a:spcAft>
                <a:spcPts val="800"/>
              </a:spcAft>
            </a:pPr>
            <a:r>
              <a:rPr lang="en-US" sz="1400" dirty="0">
                <a:effectLst/>
                <a:ea typeface="Calibri" panose="020F0502020204030204" pitchFamily="34" charset="0"/>
                <a:cs typeface="Times New Roman" panose="02020603050405020304" pitchFamily="18" charset="0"/>
              </a:rPr>
              <a:t>Welcome</a:t>
            </a:r>
            <a:endParaRPr lang="en-GB" sz="1400" dirty="0">
              <a:effectLst/>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ea typeface="Calibri" panose="020F0502020204030204" pitchFamily="34" charset="0"/>
                <a:cs typeface="Times New Roman" panose="02020603050405020304" pitchFamily="18" charset="0"/>
              </a:rPr>
              <a:t>Introductions – backgrounds, experience of supervision to date</a:t>
            </a:r>
            <a:endParaRPr lang="en-GB" sz="1400" dirty="0">
              <a:effectLst/>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ea typeface="Calibri" panose="020F0502020204030204" pitchFamily="34" charset="0"/>
                <a:cs typeface="Times New Roman" panose="02020603050405020304" pitchFamily="18" charset="0"/>
              </a:rPr>
              <a:t>National update re First Contact (FC) &amp; Advanced Practice (AP)</a:t>
            </a:r>
            <a:endParaRPr lang="en-GB" sz="1400" dirty="0">
              <a:effectLst/>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ea typeface="Calibri" panose="020F0502020204030204" pitchFamily="34" charset="0"/>
                <a:cs typeface="Times New Roman" panose="02020603050405020304" pitchFamily="18" charset="0"/>
              </a:rPr>
              <a:t>What is FC &amp; AP?</a:t>
            </a:r>
            <a:endParaRPr lang="en-GB" sz="1400" dirty="0">
              <a:effectLst/>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ea typeface="Calibri" panose="020F0502020204030204" pitchFamily="34" charset="0"/>
                <a:cs typeface="Times New Roman" panose="02020603050405020304" pitchFamily="18" charset="0"/>
              </a:rPr>
              <a:t>What is roadmap supervision in primary care?</a:t>
            </a:r>
            <a:endParaRPr lang="en-GB" sz="1400" dirty="0">
              <a:effectLst/>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ea typeface="Calibri" panose="020F0502020204030204" pitchFamily="34" charset="0"/>
                <a:cs typeface="Times New Roman" panose="02020603050405020304" pitchFamily="18" charset="0"/>
              </a:rPr>
              <a:t>	CPD Supervision</a:t>
            </a:r>
            <a:endParaRPr lang="en-GB" sz="1400" dirty="0">
              <a:effectLst/>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ea typeface="Calibri" panose="020F0502020204030204" pitchFamily="34" charset="0"/>
                <a:cs typeface="Times New Roman" panose="02020603050405020304" pitchFamily="18" charset="0"/>
              </a:rPr>
              <a:t>	Clinical Supervision</a:t>
            </a:r>
            <a:endParaRPr lang="en-GB" sz="1400" dirty="0">
              <a:effectLst/>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ea typeface="Calibri" panose="020F0502020204030204" pitchFamily="34" charset="0"/>
                <a:cs typeface="Times New Roman" panose="02020603050405020304" pitchFamily="18" charset="0"/>
              </a:rPr>
              <a:t>Educational culture/learning environment</a:t>
            </a:r>
            <a:endParaRPr lang="en-GB" sz="1400" dirty="0">
              <a:effectLst/>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ea typeface="Calibri" panose="020F0502020204030204" pitchFamily="34" charset="0"/>
                <a:cs typeface="Times New Roman" panose="02020603050405020304" pitchFamily="18" charset="0"/>
              </a:rPr>
              <a:t>Induction</a:t>
            </a:r>
            <a:endParaRPr lang="en-GB" sz="1400" dirty="0">
              <a:effectLst/>
              <a:ea typeface="Calibri" panose="020F0502020204030204" pitchFamily="34" charset="0"/>
              <a:cs typeface="Times New Roman" panose="02020603050405020304" pitchFamily="18" charset="0"/>
            </a:endParaRPr>
          </a:p>
          <a:p>
            <a:pPr algn="l">
              <a:lnSpc>
                <a:spcPct val="150000"/>
              </a:lnSpc>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9D8A5CE-2DC7-4614-9061-F56B91E98367}"/>
              </a:ext>
            </a:extLst>
          </p:cNvPr>
          <p:cNvSpPr txBox="1"/>
          <p:nvPr/>
        </p:nvSpPr>
        <p:spPr>
          <a:xfrm flipH="1">
            <a:off x="4951827" y="1747802"/>
            <a:ext cx="4069081" cy="3362395"/>
          </a:xfrm>
          <a:prstGeom prst="rect">
            <a:avLst/>
          </a:prstGeom>
          <a:noFill/>
        </p:spPr>
        <p:txBody>
          <a:bodyPr wrap="square" rtlCol="0">
            <a:spAutoFit/>
          </a:bodyPr>
          <a:lstStyle/>
          <a:p>
            <a:pPr algn="l">
              <a:lnSpc>
                <a:spcPct val="150000"/>
              </a:lnSpc>
              <a:spcAft>
                <a:spcPts val="800"/>
              </a:spcAft>
            </a:pPr>
            <a:r>
              <a:rPr lang="en-US" sz="1400" dirty="0">
                <a:effectLst/>
                <a:latin typeface="+mj-lt"/>
                <a:ea typeface="Calibri" panose="020F0502020204030204" pitchFamily="34" charset="0"/>
                <a:cs typeface="Times New Roman" panose="02020603050405020304" pitchFamily="18" charset="0"/>
              </a:rPr>
              <a:t>Timetables/</a:t>
            </a:r>
            <a:r>
              <a:rPr lang="en-US" sz="1400" dirty="0" err="1">
                <a:effectLst/>
                <a:latin typeface="+mj-lt"/>
                <a:ea typeface="Calibri" panose="020F0502020204030204" pitchFamily="34" charset="0"/>
                <a:cs typeface="Times New Roman" panose="02020603050405020304" pitchFamily="18" charset="0"/>
              </a:rPr>
              <a:t>rotas</a:t>
            </a:r>
            <a:endParaRPr lang="en-GB" sz="1400" dirty="0">
              <a:effectLst/>
              <a:latin typeface="+mj-lt"/>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latin typeface="+mj-lt"/>
                <a:ea typeface="Calibri" panose="020F0502020204030204" pitchFamily="34" charset="0"/>
                <a:cs typeface="Times New Roman" panose="02020603050405020304" pitchFamily="18" charset="0"/>
              </a:rPr>
              <a:t>Introduction to some educational theory</a:t>
            </a:r>
            <a:endParaRPr lang="en-GB" sz="1400" dirty="0">
              <a:effectLst/>
              <a:latin typeface="+mj-lt"/>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latin typeface="+mj-lt"/>
                <a:ea typeface="Calibri" panose="020F0502020204030204" pitchFamily="34" charset="0"/>
                <a:cs typeface="Times New Roman" panose="02020603050405020304" pitchFamily="18" charset="0"/>
              </a:rPr>
              <a:t>The trainee/practitioner journey to FC or AP</a:t>
            </a:r>
            <a:endParaRPr lang="en-GB" sz="1400" dirty="0">
              <a:effectLst/>
              <a:latin typeface="+mj-lt"/>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latin typeface="+mj-lt"/>
                <a:ea typeface="Calibri" panose="020F0502020204030204" pitchFamily="34" charset="0"/>
                <a:cs typeface="Times New Roman" panose="02020603050405020304" pitchFamily="18" charset="0"/>
              </a:rPr>
              <a:t>Meeting the trainee/practitioners needs</a:t>
            </a:r>
            <a:endParaRPr lang="en-GB" sz="1400" dirty="0">
              <a:effectLst/>
              <a:latin typeface="+mj-lt"/>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latin typeface="+mj-lt"/>
                <a:ea typeface="Calibri" panose="020F0502020204030204" pitchFamily="34" charset="0"/>
                <a:cs typeface="Times New Roman" panose="02020603050405020304" pitchFamily="18" charset="0"/>
              </a:rPr>
              <a:t>Supervisor and supervisee well being  </a:t>
            </a:r>
            <a:endParaRPr lang="en-GB" sz="1400" dirty="0">
              <a:effectLst/>
              <a:latin typeface="+mj-lt"/>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latin typeface="+mj-lt"/>
                <a:ea typeface="Calibri" panose="020F0502020204030204" pitchFamily="34" charset="0"/>
                <a:cs typeface="Times New Roman" panose="02020603050405020304" pitchFamily="18" charset="0"/>
              </a:rPr>
              <a:t>Feedback </a:t>
            </a:r>
            <a:endParaRPr lang="en-GB" sz="1400" dirty="0">
              <a:effectLst/>
              <a:latin typeface="+mj-lt"/>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latin typeface="+mj-lt"/>
                <a:ea typeface="Calibri" panose="020F0502020204030204" pitchFamily="34" charset="0"/>
                <a:cs typeface="Times New Roman" panose="02020603050405020304" pitchFamily="18" charset="0"/>
              </a:rPr>
              <a:t>Debriefing </a:t>
            </a:r>
            <a:endParaRPr lang="en-GB" sz="1400" dirty="0">
              <a:effectLst/>
              <a:latin typeface="+mj-lt"/>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latin typeface="+mj-lt"/>
                <a:ea typeface="Calibri" panose="020F0502020204030204" pitchFamily="34" charset="0"/>
                <a:cs typeface="Times New Roman" panose="02020603050405020304" pitchFamily="18" charset="0"/>
              </a:rPr>
              <a:t>The four pillars of advanced practice</a:t>
            </a:r>
            <a:endParaRPr lang="en-GB"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87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0D79E-1B50-490C-A5DC-563BE85B0397}"/>
              </a:ext>
            </a:extLst>
          </p:cNvPr>
          <p:cNvSpPr>
            <a:spLocks noGrp="1"/>
          </p:cNvSpPr>
          <p:nvPr>
            <p:ph type="ctrTitle"/>
          </p:nvPr>
        </p:nvSpPr>
        <p:spPr>
          <a:xfrm>
            <a:off x="457200" y="1177926"/>
            <a:ext cx="7772400" cy="1520450"/>
          </a:xfrm>
        </p:spPr>
        <p:txBody>
          <a:bodyPr/>
          <a:lstStyle/>
          <a:p>
            <a:pPr algn="ctr"/>
            <a:r>
              <a:rPr lang="en-US" dirty="0"/>
              <a:t>DAY 2</a:t>
            </a:r>
            <a:endParaRPr lang="en-GB" dirty="0"/>
          </a:p>
        </p:txBody>
      </p:sp>
      <p:sp>
        <p:nvSpPr>
          <p:cNvPr id="3" name="Text Placeholder 2">
            <a:extLst>
              <a:ext uri="{FF2B5EF4-FFF2-40B4-BE49-F238E27FC236}">
                <a16:creationId xmlns:a16="http://schemas.microsoft.com/office/drawing/2014/main" id="{B06A7BAF-151E-4303-A21B-DDBD4CFEB168}"/>
              </a:ext>
            </a:extLst>
          </p:cNvPr>
          <p:cNvSpPr>
            <a:spLocks noGrp="1"/>
          </p:cNvSpPr>
          <p:nvPr>
            <p:ph type="body" sz="quarter" idx="13"/>
          </p:nvPr>
        </p:nvSpPr>
        <p:spPr>
          <a:xfrm>
            <a:off x="4649257" y="1482447"/>
            <a:ext cx="4104219" cy="4790295"/>
          </a:xfrm>
        </p:spPr>
        <p:txBody>
          <a:bodyPr/>
          <a:lstStyle/>
          <a:p>
            <a:pPr indent="457200" algn="l">
              <a:lnSpc>
                <a:spcPct val="150000"/>
              </a:lnSpc>
              <a:spcAft>
                <a:spcPts val="800"/>
              </a:spcAft>
            </a:pPr>
            <a:endParaRPr lang="en-US" sz="1400" dirty="0">
              <a:ea typeface="Calibri" panose="020F0502020204030204" pitchFamily="34" charset="0"/>
              <a:cs typeface="Calibri" panose="020F0502020204030204" pitchFamily="34" charset="0"/>
            </a:endParaRPr>
          </a:p>
          <a:p>
            <a:pPr indent="0" algn="l">
              <a:lnSpc>
                <a:spcPct val="150000"/>
              </a:lnSpc>
              <a:spcAft>
                <a:spcPts val="800"/>
              </a:spcAft>
              <a:buNone/>
            </a:pPr>
            <a:r>
              <a:rPr lang="en-US" sz="1400" dirty="0">
                <a:effectLst/>
                <a:ea typeface="Calibri" panose="020F0502020204030204" pitchFamily="34" charset="0"/>
                <a:cs typeface="Calibri" panose="020F0502020204030204" pitchFamily="34" charset="0"/>
              </a:rPr>
              <a:t>Consultation observation tool (COTs)</a:t>
            </a:r>
            <a:endParaRPr lang="en-GB" sz="1400" dirty="0">
              <a:effectLst/>
              <a:ea typeface="Calibri" panose="020F0502020204030204" pitchFamily="34" charset="0"/>
              <a:cs typeface="Calibri" panose="020F0502020204030204" pitchFamily="34" charset="0"/>
            </a:endParaRPr>
          </a:p>
          <a:p>
            <a:pPr indent="0" algn="l">
              <a:lnSpc>
                <a:spcPct val="150000"/>
              </a:lnSpc>
              <a:spcAft>
                <a:spcPts val="800"/>
              </a:spcAft>
              <a:buNone/>
            </a:pPr>
            <a:r>
              <a:rPr lang="en-US" sz="1400" dirty="0">
                <a:effectLst/>
                <a:ea typeface="Calibri" panose="020F0502020204030204" pitchFamily="34" charset="0"/>
                <a:cs typeface="Calibri" panose="020F0502020204030204" pitchFamily="34" charset="0"/>
              </a:rPr>
              <a:t>Case Based Discussion (CBD)</a:t>
            </a:r>
            <a:endParaRPr lang="en-GB" sz="1400" dirty="0">
              <a:effectLst/>
              <a:ea typeface="Calibri" panose="020F0502020204030204" pitchFamily="34" charset="0"/>
              <a:cs typeface="Calibri" panose="020F0502020204030204" pitchFamily="34" charset="0"/>
            </a:endParaRPr>
          </a:p>
          <a:p>
            <a:pPr indent="0" algn="l">
              <a:lnSpc>
                <a:spcPct val="150000"/>
              </a:lnSpc>
              <a:spcAft>
                <a:spcPts val="800"/>
              </a:spcAft>
              <a:buNone/>
            </a:pPr>
            <a:r>
              <a:rPr lang="en-US" sz="1400" dirty="0">
                <a:effectLst/>
                <a:ea typeface="Calibri" panose="020F0502020204030204" pitchFamily="34" charset="0"/>
                <a:cs typeface="Calibri" panose="020F0502020204030204" pitchFamily="34" charset="0"/>
              </a:rPr>
              <a:t>Clinical exam &amp; procedural skills (CEPs)</a:t>
            </a:r>
            <a:endParaRPr lang="en-GB" sz="1400" dirty="0">
              <a:effectLst/>
              <a:ea typeface="Calibri" panose="020F0502020204030204" pitchFamily="34" charset="0"/>
              <a:cs typeface="Calibri" panose="020F0502020204030204" pitchFamily="34" charset="0"/>
            </a:endParaRPr>
          </a:p>
          <a:p>
            <a:pPr indent="0" algn="l">
              <a:lnSpc>
                <a:spcPct val="150000"/>
              </a:lnSpc>
              <a:spcAft>
                <a:spcPts val="800"/>
              </a:spcAft>
              <a:buNone/>
            </a:pPr>
            <a:r>
              <a:rPr lang="en-US" sz="1400" dirty="0">
                <a:effectLst/>
                <a:ea typeface="Calibri" panose="020F0502020204030204" pitchFamily="34" charset="0"/>
                <a:cs typeface="Calibri" panose="020F0502020204030204" pitchFamily="34" charset="0"/>
              </a:rPr>
              <a:t>Audit/QIP expectations (requirements for FC &amp; AP)</a:t>
            </a:r>
            <a:endParaRPr lang="en-GB" sz="1400" dirty="0">
              <a:effectLst/>
              <a:ea typeface="Calibri" panose="020F0502020204030204" pitchFamily="34" charset="0"/>
              <a:cs typeface="Calibri" panose="020F0502020204030204" pitchFamily="34" charset="0"/>
            </a:endParaRPr>
          </a:p>
          <a:p>
            <a:pPr indent="0" algn="l">
              <a:lnSpc>
                <a:spcPct val="150000"/>
              </a:lnSpc>
              <a:spcAft>
                <a:spcPts val="800"/>
              </a:spcAft>
              <a:buNone/>
            </a:pPr>
            <a:r>
              <a:rPr lang="en-US" sz="1400" dirty="0">
                <a:effectLst/>
                <a:ea typeface="Calibri" panose="020F0502020204030204" pitchFamily="34" charset="0"/>
                <a:cs typeface="Calibri" panose="020F0502020204030204" pitchFamily="34" charset="0"/>
              </a:rPr>
              <a:t>Educational, leadership &amp; management evidence for AP</a:t>
            </a:r>
            <a:endParaRPr lang="en-GB" sz="1400" dirty="0">
              <a:effectLst/>
              <a:ea typeface="Calibri" panose="020F0502020204030204" pitchFamily="34" charset="0"/>
              <a:cs typeface="Calibri" panose="020F0502020204030204" pitchFamily="34" charset="0"/>
            </a:endParaRPr>
          </a:p>
          <a:p>
            <a:pPr marL="0" indent="0" algn="l">
              <a:lnSpc>
                <a:spcPct val="150000"/>
              </a:lnSpc>
              <a:spcAft>
                <a:spcPts val="800"/>
              </a:spcAft>
              <a:buNone/>
            </a:pPr>
            <a:r>
              <a:rPr lang="en-US" sz="1400" dirty="0">
                <a:effectLst/>
                <a:ea typeface="Calibri" panose="020F0502020204030204" pitchFamily="34" charset="0"/>
                <a:cs typeface="Calibri" panose="020F0502020204030204" pitchFamily="34" charset="0"/>
              </a:rPr>
              <a:t>       Reviewing progression</a:t>
            </a:r>
            <a:endParaRPr lang="en-GB" sz="1400" dirty="0">
              <a:effectLst/>
              <a:ea typeface="Calibri" panose="020F0502020204030204" pitchFamily="34" charset="0"/>
              <a:cs typeface="Calibri" panose="020F0502020204030204" pitchFamily="34" charset="0"/>
            </a:endParaRPr>
          </a:p>
          <a:p>
            <a:pPr marL="0" indent="0">
              <a:buNone/>
            </a:pPr>
            <a:r>
              <a:rPr lang="en-US" sz="1400" dirty="0">
                <a:effectLst/>
                <a:ea typeface="Calibri" panose="020F0502020204030204" pitchFamily="34" charset="0"/>
                <a:cs typeface="Calibri" panose="020F0502020204030204" pitchFamily="34" charset="0"/>
              </a:rPr>
              <a:t>      Verification processes with Centre for</a:t>
            </a:r>
          </a:p>
          <a:p>
            <a:pPr marL="0" indent="0">
              <a:buNone/>
            </a:pPr>
            <a:r>
              <a:rPr lang="en-US" sz="1400" dirty="0">
                <a:ea typeface="Calibri" panose="020F0502020204030204" pitchFamily="34" charset="0"/>
                <a:cs typeface="Calibri" panose="020F0502020204030204" pitchFamily="34" charset="0"/>
              </a:rPr>
              <a:t>     </a:t>
            </a:r>
            <a:r>
              <a:rPr lang="en-US" sz="1400" dirty="0">
                <a:effectLst/>
                <a:ea typeface="Calibri" panose="020F0502020204030204" pitchFamily="34" charset="0"/>
                <a:cs typeface="Calibri" panose="020F0502020204030204" pitchFamily="34" charset="0"/>
              </a:rPr>
              <a:t> Advancing Practice</a:t>
            </a:r>
            <a:endParaRPr lang="en-GB" sz="1400" dirty="0">
              <a:cs typeface="Calibri" panose="020F0502020204030204" pitchFamily="34" charset="0"/>
            </a:endParaRPr>
          </a:p>
          <a:p>
            <a:endParaRPr lang="en-GB" sz="1200" dirty="0"/>
          </a:p>
          <a:p>
            <a:pPr marL="0" indent="0">
              <a:buNone/>
            </a:pPr>
            <a:endParaRPr lang="en-GB" dirty="0"/>
          </a:p>
        </p:txBody>
      </p:sp>
      <p:sp>
        <p:nvSpPr>
          <p:cNvPr id="4" name="TextBox 3">
            <a:extLst>
              <a:ext uri="{FF2B5EF4-FFF2-40B4-BE49-F238E27FC236}">
                <a16:creationId xmlns:a16="http://schemas.microsoft.com/office/drawing/2014/main" id="{25FDB326-C70B-4EB8-ACC2-62ACCF4E0A2F}"/>
              </a:ext>
            </a:extLst>
          </p:cNvPr>
          <p:cNvSpPr txBox="1"/>
          <p:nvPr/>
        </p:nvSpPr>
        <p:spPr>
          <a:xfrm>
            <a:off x="601540" y="1482447"/>
            <a:ext cx="4340014" cy="4537076"/>
          </a:xfrm>
          <a:prstGeom prst="rect">
            <a:avLst/>
          </a:prstGeom>
          <a:noFill/>
        </p:spPr>
        <p:txBody>
          <a:bodyPr wrap="square" rtlCol="0">
            <a:spAutoFit/>
          </a:bodyPr>
          <a:lstStyle/>
          <a:p>
            <a:pPr algn="l">
              <a:lnSpc>
                <a:spcPct val="150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latin typeface="+mj-lt"/>
                <a:ea typeface="Calibri" panose="020F0502020204030204" pitchFamily="34" charset="0"/>
                <a:cs typeface="Times New Roman" panose="02020603050405020304" pitchFamily="18" charset="0"/>
              </a:rPr>
              <a:t>Portfolios of evidence – contents &amp; why</a:t>
            </a:r>
            <a:endParaRPr lang="en-GB" sz="1400" dirty="0">
              <a:effectLst/>
              <a:latin typeface="+mj-lt"/>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latin typeface="+mj-lt"/>
                <a:ea typeface="Calibri" panose="020F0502020204030204" pitchFamily="34" charset="0"/>
                <a:cs typeface="Times New Roman" panose="02020603050405020304" pitchFamily="18" charset="0"/>
              </a:rPr>
              <a:t>Professional Development Plans (PDP) - how to write a SMART PDP</a:t>
            </a:r>
            <a:endParaRPr lang="en-GB" sz="1400" dirty="0">
              <a:effectLst/>
              <a:latin typeface="+mj-lt"/>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latin typeface="+mj-lt"/>
                <a:ea typeface="Calibri" panose="020F0502020204030204" pitchFamily="34" charset="0"/>
                <a:cs typeface="Times New Roman" panose="02020603050405020304" pitchFamily="18" charset="0"/>
              </a:rPr>
              <a:t>Being a reflective practitioner</a:t>
            </a:r>
            <a:endParaRPr lang="en-GB" sz="1400" dirty="0">
              <a:effectLst/>
              <a:latin typeface="+mj-lt"/>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latin typeface="+mj-lt"/>
                <a:ea typeface="Calibri" panose="020F0502020204030204" pitchFamily="34" charset="0"/>
                <a:cs typeface="Times New Roman" panose="02020603050405020304" pitchFamily="18" charset="0"/>
              </a:rPr>
              <a:t>Overview of learning and teaching styles</a:t>
            </a:r>
            <a:endParaRPr lang="en-GB" sz="1400" dirty="0">
              <a:effectLst/>
              <a:latin typeface="+mj-lt"/>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latin typeface="+mj-lt"/>
                <a:ea typeface="Calibri" panose="020F0502020204030204" pitchFamily="34" charset="0"/>
                <a:cs typeface="Times New Roman" panose="02020603050405020304" pitchFamily="18" charset="0"/>
              </a:rPr>
              <a:t>Supporting trainees/practitioners in/with difficulty</a:t>
            </a:r>
            <a:endParaRPr lang="en-GB" sz="1400" dirty="0">
              <a:effectLst/>
              <a:latin typeface="+mj-lt"/>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latin typeface="+mj-lt"/>
                <a:ea typeface="Calibri" panose="020F0502020204030204" pitchFamily="34" charset="0"/>
                <a:cs typeface="Times New Roman" panose="02020603050405020304" pitchFamily="18" charset="0"/>
              </a:rPr>
              <a:t>Poorly performing trainees</a:t>
            </a:r>
            <a:endParaRPr lang="en-GB" sz="1400" dirty="0">
              <a:effectLst/>
              <a:latin typeface="+mj-lt"/>
              <a:ea typeface="Calibri" panose="020F0502020204030204" pitchFamily="34" charset="0"/>
              <a:cs typeface="Times New Roman" panose="02020603050405020304" pitchFamily="18" charset="0"/>
            </a:endParaRPr>
          </a:p>
          <a:p>
            <a:pPr algn="l">
              <a:lnSpc>
                <a:spcPct val="150000"/>
              </a:lnSpc>
              <a:spcAft>
                <a:spcPts val="800"/>
              </a:spcAft>
            </a:pPr>
            <a:r>
              <a:rPr lang="en-US" sz="1400" dirty="0">
                <a:effectLst/>
                <a:latin typeface="+mj-lt"/>
                <a:ea typeface="Calibri" panose="020F0502020204030204" pitchFamily="34" charset="0"/>
                <a:cs typeface="Times New Roman" panose="02020603050405020304" pitchFamily="18" charset="0"/>
              </a:rPr>
              <a:t>Effective use of WPBA tools</a:t>
            </a:r>
          </a:p>
          <a:p>
            <a:pPr>
              <a:lnSpc>
                <a:spcPct val="150000"/>
              </a:lnSpc>
              <a:spcAft>
                <a:spcPts val="800"/>
              </a:spcAft>
            </a:pPr>
            <a:r>
              <a:rPr lang="en-US" sz="1400" dirty="0">
                <a:effectLst/>
                <a:latin typeface="+mj-lt"/>
                <a:ea typeface="Calibri" panose="020F0502020204030204" pitchFamily="34" charset="0"/>
                <a:cs typeface="Calibri" panose="020F0502020204030204" pitchFamily="34" charset="0"/>
              </a:rPr>
              <a:t>Reflective learning logs</a:t>
            </a:r>
            <a:endParaRPr lang="en-GB" sz="1400" dirty="0">
              <a:effectLst/>
              <a:latin typeface="+mj-lt"/>
              <a:ea typeface="Calibri" panose="020F0502020204030204" pitchFamily="34" charset="0"/>
              <a:cs typeface="Calibri" panose="020F0502020204030204" pitchFamily="34" charset="0"/>
            </a:endParaRPr>
          </a:p>
          <a:p>
            <a:pPr algn="l">
              <a:lnSpc>
                <a:spcPct val="150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0477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3E5A-1884-489F-AA95-B1C1416CFA4D}"/>
              </a:ext>
            </a:extLst>
          </p:cNvPr>
          <p:cNvSpPr>
            <a:spLocks noGrp="1"/>
          </p:cNvSpPr>
          <p:nvPr>
            <p:ph type="ctrTitle"/>
          </p:nvPr>
        </p:nvSpPr>
        <p:spPr>
          <a:xfrm>
            <a:off x="457200" y="997388"/>
            <a:ext cx="7772400" cy="679449"/>
          </a:xfrm>
        </p:spPr>
        <p:txBody>
          <a:bodyPr/>
          <a:lstStyle/>
          <a:p>
            <a:r>
              <a:rPr lang="en-US" dirty="0"/>
              <a:t>The Ask</a:t>
            </a:r>
            <a:endParaRPr lang="en-GB" dirty="0"/>
          </a:p>
        </p:txBody>
      </p:sp>
      <p:sp>
        <p:nvSpPr>
          <p:cNvPr id="3" name="Text Placeholder 2">
            <a:extLst>
              <a:ext uri="{FF2B5EF4-FFF2-40B4-BE49-F238E27FC236}">
                <a16:creationId xmlns:a16="http://schemas.microsoft.com/office/drawing/2014/main" id="{FE66A4CB-0CC9-410E-9257-A64BFC0D3C51}"/>
              </a:ext>
            </a:extLst>
          </p:cNvPr>
          <p:cNvSpPr>
            <a:spLocks noGrp="1"/>
          </p:cNvSpPr>
          <p:nvPr>
            <p:ph type="body" sz="quarter" idx="13"/>
          </p:nvPr>
        </p:nvSpPr>
        <p:spPr/>
        <p:txBody>
          <a:bodyPr/>
          <a:lstStyle/>
          <a:p>
            <a:endParaRPr lang="en-GB" dirty="0"/>
          </a:p>
        </p:txBody>
      </p:sp>
      <p:graphicFrame>
        <p:nvGraphicFramePr>
          <p:cNvPr id="4" name="Table 3">
            <a:extLst>
              <a:ext uri="{FF2B5EF4-FFF2-40B4-BE49-F238E27FC236}">
                <a16:creationId xmlns:a16="http://schemas.microsoft.com/office/drawing/2014/main" id="{901DAAAA-6A3A-4692-9895-EC85B1A6E618}"/>
              </a:ext>
            </a:extLst>
          </p:cNvPr>
          <p:cNvGraphicFramePr>
            <a:graphicFrameLocks noGrp="1"/>
          </p:cNvGraphicFramePr>
          <p:nvPr>
            <p:extLst>
              <p:ext uri="{D42A27DB-BD31-4B8C-83A1-F6EECF244321}">
                <p14:modId xmlns:p14="http://schemas.microsoft.com/office/powerpoint/2010/main" val="1551853310"/>
              </p:ext>
            </p:extLst>
          </p:nvPr>
        </p:nvGraphicFramePr>
        <p:xfrm>
          <a:off x="457200" y="1727782"/>
          <a:ext cx="8462757" cy="4174945"/>
        </p:xfrm>
        <a:graphic>
          <a:graphicData uri="http://schemas.openxmlformats.org/drawingml/2006/table">
            <a:tbl>
              <a:tblPr firstRow="1" firstCol="1" bandRow="1">
                <a:tableStyleId>{5C22544A-7EE6-4342-B048-85BDC9FD1C3A}</a:tableStyleId>
              </a:tblPr>
              <a:tblGrid>
                <a:gridCol w="984940">
                  <a:extLst>
                    <a:ext uri="{9D8B030D-6E8A-4147-A177-3AD203B41FA5}">
                      <a16:colId xmlns:a16="http://schemas.microsoft.com/office/drawing/2014/main" val="3797152615"/>
                    </a:ext>
                  </a:extLst>
                </a:gridCol>
                <a:gridCol w="2126936">
                  <a:extLst>
                    <a:ext uri="{9D8B030D-6E8A-4147-A177-3AD203B41FA5}">
                      <a16:colId xmlns:a16="http://schemas.microsoft.com/office/drawing/2014/main" val="147060779"/>
                    </a:ext>
                  </a:extLst>
                </a:gridCol>
                <a:gridCol w="1676294">
                  <a:extLst>
                    <a:ext uri="{9D8B030D-6E8A-4147-A177-3AD203B41FA5}">
                      <a16:colId xmlns:a16="http://schemas.microsoft.com/office/drawing/2014/main" val="1353757313"/>
                    </a:ext>
                  </a:extLst>
                </a:gridCol>
                <a:gridCol w="2586259">
                  <a:extLst>
                    <a:ext uri="{9D8B030D-6E8A-4147-A177-3AD203B41FA5}">
                      <a16:colId xmlns:a16="http://schemas.microsoft.com/office/drawing/2014/main" val="1665136337"/>
                    </a:ext>
                  </a:extLst>
                </a:gridCol>
                <a:gridCol w="1088328">
                  <a:extLst>
                    <a:ext uri="{9D8B030D-6E8A-4147-A177-3AD203B41FA5}">
                      <a16:colId xmlns:a16="http://schemas.microsoft.com/office/drawing/2014/main" val="1369882065"/>
                    </a:ext>
                  </a:extLst>
                </a:gridCol>
              </a:tblGrid>
              <a:tr h="1302542">
                <a:tc>
                  <a:txBody>
                    <a:bodyPr/>
                    <a:lstStyle/>
                    <a:p>
                      <a:pPr algn="l">
                        <a:lnSpc>
                          <a:spcPct val="107000"/>
                        </a:lnSpc>
                        <a:spcAft>
                          <a:spcPts val="800"/>
                        </a:spcAft>
                        <a:tabLst>
                          <a:tab pos="3511550" algn="l"/>
                        </a:tabLst>
                      </a:pPr>
                      <a:r>
                        <a:rPr lang="en-GB" sz="1100">
                          <a:effectLst/>
                        </a:rPr>
                        <a:t>Regions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No AHPs</a:t>
                      </a:r>
                    </a:p>
                    <a:p>
                      <a:pPr algn="l">
                        <a:lnSpc>
                          <a:spcPct val="107000"/>
                        </a:lnSpc>
                        <a:spcAft>
                          <a:spcPts val="800"/>
                        </a:spcAft>
                        <a:tabLst>
                          <a:tab pos="3511550" algn="l"/>
                        </a:tabLst>
                      </a:pPr>
                      <a:r>
                        <a:rPr lang="en-GB" sz="1100">
                          <a:effectLst/>
                        </a:rPr>
                        <a:t>AHP’s identified from workforce returns 2021 </a:t>
                      </a:r>
                    </a:p>
                    <a:p>
                      <a:pPr algn="l">
                        <a:lnSpc>
                          <a:spcPct val="107000"/>
                        </a:lnSpc>
                        <a:spcAft>
                          <a:spcPts val="800"/>
                        </a:spcAft>
                        <a:tabLst>
                          <a:tab pos="3511550" algn="l"/>
                        </a:tabLs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Number of Trainers to be identified per STP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Number of supervision courses required to enable roadmap supervision per STP footprint</a:t>
                      </a:r>
                    </a:p>
                    <a:p>
                      <a:pPr algn="l">
                        <a:lnSpc>
                          <a:spcPct val="107000"/>
                        </a:lnSpc>
                        <a:spcAft>
                          <a:spcPts val="800"/>
                        </a:spcAft>
                        <a:tabLst>
                          <a:tab pos="3511550" algn="l"/>
                        </a:tabLst>
                      </a:pPr>
                      <a:r>
                        <a:rPr lang="en-GB" sz="1100">
                          <a:effectLst/>
                        </a:rPr>
                        <a:t>(14 per cohort)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Cost per region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8145282"/>
                  </a:ext>
                </a:extLst>
              </a:tr>
              <a:tr h="224266">
                <a:tc>
                  <a:txBody>
                    <a:bodyPr/>
                    <a:lstStyle/>
                    <a:p>
                      <a:pPr algn="l">
                        <a:lnSpc>
                          <a:spcPct val="107000"/>
                        </a:lnSpc>
                        <a:spcAft>
                          <a:spcPts val="800"/>
                        </a:spcAft>
                        <a:tabLst>
                          <a:tab pos="3511550" algn="l"/>
                        </a:tabLst>
                      </a:pPr>
                      <a:r>
                        <a:rPr lang="en-GB" sz="1100" dirty="0">
                          <a:effectLst/>
                        </a:rPr>
                        <a:t>NW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269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20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£16,000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7877563"/>
                  </a:ext>
                </a:extLst>
              </a:tr>
              <a:tr h="224266">
                <a:tc>
                  <a:txBody>
                    <a:bodyPr/>
                    <a:lstStyle/>
                    <a:p>
                      <a:pPr algn="l">
                        <a:lnSpc>
                          <a:spcPct val="107000"/>
                        </a:lnSpc>
                        <a:spcAft>
                          <a:spcPts val="800"/>
                        </a:spcAft>
                        <a:tabLst>
                          <a:tab pos="3511550" algn="l"/>
                        </a:tabLst>
                      </a:pPr>
                      <a:r>
                        <a:rPr lang="en-GB" sz="1100">
                          <a:effectLst/>
                        </a:rPr>
                        <a:t>NE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313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£17,600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1075491"/>
                  </a:ext>
                </a:extLst>
              </a:tr>
              <a:tr h="460400">
                <a:tc>
                  <a:txBody>
                    <a:bodyPr/>
                    <a:lstStyle/>
                    <a:p>
                      <a:pPr algn="l">
                        <a:lnSpc>
                          <a:spcPct val="107000"/>
                        </a:lnSpc>
                        <a:spcAft>
                          <a:spcPts val="800"/>
                        </a:spcAft>
                        <a:tabLst>
                          <a:tab pos="3511550" algn="l"/>
                        </a:tabLst>
                      </a:pPr>
                      <a:r>
                        <a:rPr lang="en-GB" sz="1100">
                          <a:effectLst/>
                        </a:rPr>
                        <a:t>CENTRAL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395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28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£22,400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9035121"/>
                  </a:ext>
                </a:extLst>
              </a:tr>
              <a:tr h="224266">
                <a:tc>
                  <a:txBody>
                    <a:bodyPr/>
                    <a:lstStyle/>
                    <a:p>
                      <a:pPr algn="l">
                        <a:lnSpc>
                          <a:spcPct val="107000"/>
                        </a:lnSpc>
                        <a:spcAft>
                          <a:spcPts val="800"/>
                        </a:spcAft>
                        <a:tabLst>
                          <a:tab pos="3511550" algn="l"/>
                        </a:tabLst>
                      </a:pPr>
                      <a:r>
                        <a:rPr lang="en-GB" sz="1100">
                          <a:effectLst/>
                        </a:rPr>
                        <a:t>EAST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255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£14,400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9662500"/>
                  </a:ext>
                </a:extLst>
              </a:tr>
              <a:tr h="224266">
                <a:tc>
                  <a:txBody>
                    <a:bodyPr/>
                    <a:lstStyle/>
                    <a:p>
                      <a:pPr algn="l">
                        <a:lnSpc>
                          <a:spcPct val="107000"/>
                        </a:lnSpc>
                        <a:spcAft>
                          <a:spcPts val="800"/>
                        </a:spcAft>
                        <a:tabLst>
                          <a:tab pos="3511550" algn="l"/>
                        </a:tabLst>
                      </a:pPr>
                      <a:r>
                        <a:rPr lang="en-GB" sz="1100">
                          <a:effectLst/>
                        </a:rPr>
                        <a:t>LONDON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310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£17,600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7702439"/>
                  </a:ext>
                </a:extLst>
              </a:tr>
              <a:tr h="224266">
                <a:tc>
                  <a:txBody>
                    <a:bodyPr/>
                    <a:lstStyle/>
                    <a:p>
                      <a:pPr algn="l">
                        <a:lnSpc>
                          <a:spcPct val="107000"/>
                        </a:lnSpc>
                        <a:spcAft>
                          <a:spcPts val="800"/>
                        </a:spcAft>
                        <a:tabLst>
                          <a:tab pos="3511550" algn="l"/>
                        </a:tabLst>
                      </a:pPr>
                      <a:r>
                        <a:rPr lang="en-GB" sz="1100">
                          <a:effectLst/>
                        </a:rPr>
                        <a:t>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270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£15,200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9778090"/>
                  </a:ext>
                </a:extLst>
              </a:tr>
              <a:tr h="224266">
                <a:tc>
                  <a:txBody>
                    <a:bodyPr/>
                    <a:lstStyle/>
                    <a:p>
                      <a:pPr algn="l">
                        <a:lnSpc>
                          <a:spcPct val="107000"/>
                        </a:lnSpc>
                        <a:spcAft>
                          <a:spcPts val="800"/>
                        </a:spcAft>
                        <a:tabLst>
                          <a:tab pos="3511550" algn="l"/>
                        </a:tabLst>
                      </a:pPr>
                      <a:r>
                        <a:rPr lang="en-GB" sz="1100">
                          <a:effectLst/>
                        </a:rPr>
                        <a:t>SW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201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£11,200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8937583"/>
                  </a:ext>
                </a:extLst>
              </a:tr>
              <a:tr h="1066407">
                <a:tc>
                  <a:txBody>
                    <a:bodyPr/>
                    <a:lstStyle/>
                    <a:p>
                      <a:pPr algn="l">
                        <a:lnSpc>
                          <a:spcPct val="107000"/>
                        </a:lnSpc>
                        <a:spcAft>
                          <a:spcPts val="800"/>
                        </a:spcAft>
                        <a:tabLst>
                          <a:tab pos="3511550" algn="l"/>
                        </a:tabLst>
                      </a:pPr>
                      <a:r>
                        <a:rPr lang="en-GB" sz="1100">
                          <a:effectLst/>
                        </a:rPr>
                        <a:t>National total cost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3511550" algn="l"/>
                        </a:tabLst>
                      </a:pPr>
                      <a:r>
                        <a:rPr lang="en-GB" sz="1100" dirty="0">
                          <a:effectLst/>
                        </a:rPr>
                        <a:t>£114,400 + £16,000 paramedics </a:t>
                      </a:r>
                    </a:p>
                    <a:p>
                      <a:pPr algn="l">
                        <a:lnSpc>
                          <a:spcPct val="107000"/>
                        </a:lnSpc>
                        <a:spcAft>
                          <a:spcPts val="800"/>
                        </a:spcAft>
                        <a:tabLst>
                          <a:tab pos="3511550" algn="l"/>
                        </a:tabLst>
                      </a:pPr>
                      <a:r>
                        <a:rPr lang="en-GB" sz="1100" dirty="0">
                          <a:effectLst/>
                        </a:rPr>
                        <a:t>= £130,400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8839533"/>
                  </a:ext>
                </a:extLst>
              </a:tr>
            </a:tbl>
          </a:graphicData>
        </a:graphic>
      </p:graphicFrame>
    </p:spTree>
    <p:extLst>
      <p:ext uri="{BB962C8B-B14F-4D97-AF65-F5344CB8AC3E}">
        <p14:creationId xmlns:p14="http://schemas.microsoft.com/office/powerpoint/2010/main" val="2808506609"/>
      </p:ext>
    </p:extLst>
  </p:cSld>
  <p:clrMapOvr>
    <a:masterClrMapping/>
  </p:clrMapOvr>
</p:sld>
</file>

<file path=ppt/theme/theme1.xml><?xml version="1.0" encoding="utf-8"?>
<a:theme xmlns:a="http://schemas.openxmlformats.org/drawingml/2006/main" name="HEE PPT - Master slide deck_1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TEMPLATE+-+Master+slide+deck+v2</Template>
  <TotalTime>1086</TotalTime>
  <Words>632</Words>
  <Application>Microsoft Office PowerPoint</Application>
  <PresentationFormat>On-screen Show (4:3)</PresentationFormat>
  <Paragraphs>125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HEE PPT - Master slide deck_1 (1)</vt:lpstr>
      <vt:lpstr>First Contact Practitioner/Advanced Practice Roadmap Supervision</vt:lpstr>
      <vt:lpstr>PowerPoint Presentation</vt:lpstr>
      <vt:lpstr>Key Points</vt:lpstr>
      <vt:lpstr>Why?</vt:lpstr>
      <vt:lpstr>Who can be a Roadmap Supervision trainer?</vt:lpstr>
      <vt:lpstr>Who can be a Roadmap Supervisor?</vt:lpstr>
      <vt:lpstr>DAY 1</vt:lpstr>
      <vt:lpstr>DAY 2</vt:lpstr>
      <vt:lpstr>The Ask</vt:lpstr>
      <vt:lpstr>Next steps</vt:lpstr>
      <vt:lpstr>Thank you </vt:lpstr>
    </vt:vector>
  </TitlesOfParts>
  <Company>Health Education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 MSK workforce fit for the future of primary care</dc:title>
  <dc:creator>Amanda Hensman-Crook</dc:creator>
  <cp:lastModifiedBy>Harminder Bains</cp:lastModifiedBy>
  <cp:revision>81</cp:revision>
  <dcterms:created xsi:type="dcterms:W3CDTF">2019-12-19T08:49:50Z</dcterms:created>
  <dcterms:modified xsi:type="dcterms:W3CDTF">2020-11-26T12:06:35Z</dcterms:modified>
</cp:coreProperties>
</file>