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G" ContentType="image/jpeg"/>
  <Override PartName="/ppt/media/image10.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6" r:id="rId2"/>
    <p:sldId id="257" r:id="rId3"/>
    <p:sldId id="258" r:id="rId4"/>
    <p:sldId id="259" r:id="rId5"/>
    <p:sldId id="405" r:id="rId6"/>
    <p:sldId id="260" r:id="rId7"/>
    <p:sldId id="404" r:id="rId8"/>
    <p:sldId id="403" r:id="rId9"/>
    <p:sldId id="406" r:id="rId10"/>
    <p:sldId id="263" r:id="rId11"/>
    <p:sldId id="413" r:id="rId12"/>
    <p:sldId id="264" r:id="rId13"/>
    <p:sldId id="266" r:id="rId14"/>
    <p:sldId id="267" r:id="rId15"/>
    <p:sldId id="269" r:id="rId16"/>
    <p:sldId id="408" r:id="rId17"/>
    <p:sldId id="409" r:id="rId18"/>
    <p:sldId id="410" r:id="rId19"/>
    <p:sldId id="277" r:id="rId20"/>
    <p:sldId id="278" r:id="rId21"/>
    <p:sldId id="412" r:id="rId22"/>
    <p:sldId id="279" r:id="rId23"/>
    <p:sldId id="280" r:id="rId24"/>
    <p:sldId id="282" r:id="rId25"/>
    <p:sldId id="283" r:id="rId26"/>
    <p:sldId id="284" r:id="rId27"/>
    <p:sldId id="411" r:id="rId28"/>
    <p:sldId id="288" r:id="rId29"/>
    <p:sldId id="290" r:id="rId30"/>
    <p:sldId id="291" r:id="rId31"/>
    <p:sldId id="293" r:id="rId32"/>
    <p:sldId id="294" r:id="rId33"/>
  </p:sldIdLst>
  <p:sldSz cx="12192000" cy="6858000"/>
  <p:notesSz cx="12192000" cy="6858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Georgia" panose="02040502050405020303" pitchFamily="18"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Poppins" panose="00000500000000000000"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Tahoma" panose="020B0604030504040204" pitchFamily="34"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A8B2AA-2270-4C29-BFE3-20C7FC3303CF}" v="1597" dt="2023-06-19T11:32:56.28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32" autoAdjust="0"/>
  </p:normalViewPr>
  <p:slideViewPr>
    <p:cSldViewPr>
      <p:cViewPr varScale="1">
        <p:scale>
          <a:sx n="53" d="100"/>
          <a:sy n="53" d="100"/>
        </p:scale>
        <p:origin x="1152" y="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1" Type="http://schemas.openxmlformats.org/officeDocument/2006/relationships/hyperlink" Target="https://www.uwe.ac.uk/about/colleges-and-schools/practice-support-net/programme-guidance/physician-associate-studies"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www.uwe.ac.uk/life/health-and-wellbeing/get-disability-support/about-our-disability-services"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1" Type="http://schemas.openxmlformats.org/officeDocument/2006/relationships/hyperlink" Target="https://www.uwe.ac.uk/about/colleges-and-schools/practice-support-net/programme-guidance/physician-associate-studies"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uwe.ac.uk/life/health-and-wellbeing/get-disability-support/about-our-disability-services"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2DB617-2073-44CB-99F1-5F761FC6232C}"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710E29E-2B15-4F13-8993-69D90CF26270}">
      <dgm:prSet/>
      <dgm:spPr/>
      <dgm:t>
        <a:bodyPr/>
        <a:lstStyle/>
        <a:p>
          <a:r>
            <a:rPr lang="en-GB" dirty="0"/>
            <a:t>Placement coordinator secures placement providers and allocates students</a:t>
          </a:r>
          <a:endParaRPr lang="en-US" dirty="0"/>
        </a:p>
      </dgm:t>
    </dgm:pt>
    <dgm:pt modelId="{41FEFFE3-1BE4-443C-B8B5-758FDF246A53}" type="parTrans" cxnId="{72AB1504-DB1B-4ADD-9B5B-779E5A9BEFFB}">
      <dgm:prSet/>
      <dgm:spPr/>
      <dgm:t>
        <a:bodyPr/>
        <a:lstStyle/>
        <a:p>
          <a:endParaRPr lang="en-US"/>
        </a:p>
      </dgm:t>
    </dgm:pt>
    <dgm:pt modelId="{E1C3E4EE-20D7-4F53-90B1-49B536B926C7}" type="sibTrans" cxnId="{72AB1504-DB1B-4ADD-9B5B-779E5A9BEFFB}">
      <dgm:prSet/>
      <dgm:spPr/>
      <dgm:t>
        <a:bodyPr/>
        <a:lstStyle/>
        <a:p>
          <a:endParaRPr lang="en-US"/>
        </a:p>
      </dgm:t>
    </dgm:pt>
    <dgm:pt modelId="{65584908-AC61-4933-8A6C-F583DC1B6A70}">
      <dgm:prSet/>
      <dgm:spPr/>
      <dgm:t>
        <a:bodyPr/>
        <a:lstStyle/>
        <a:p>
          <a:r>
            <a:rPr lang="en-GB" dirty="0"/>
            <a:t>UWE monitors allocation for quality assurance and to ensure it meets the required standards.</a:t>
          </a:r>
          <a:endParaRPr lang="en-US" dirty="0"/>
        </a:p>
      </dgm:t>
    </dgm:pt>
    <dgm:pt modelId="{30DECFB6-490E-41AD-8688-412DFCE97010}" type="parTrans" cxnId="{E0113A18-8744-4948-B656-3760F26D75C7}">
      <dgm:prSet/>
      <dgm:spPr/>
      <dgm:t>
        <a:bodyPr/>
        <a:lstStyle/>
        <a:p>
          <a:endParaRPr lang="en-US"/>
        </a:p>
      </dgm:t>
    </dgm:pt>
    <dgm:pt modelId="{C50EF248-AD95-41B4-AC1E-B1B89266DA3A}" type="sibTrans" cxnId="{E0113A18-8744-4948-B656-3760F26D75C7}">
      <dgm:prSet/>
      <dgm:spPr/>
      <dgm:t>
        <a:bodyPr/>
        <a:lstStyle/>
        <a:p>
          <a:endParaRPr lang="en-US"/>
        </a:p>
      </dgm:t>
    </dgm:pt>
    <dgm:pt modelId="{81A14256-D134-4DCA-A327-00CCB0E7420C}">
      <dgm:prSet/>
      <dgm:spPr/>
      <dgm:t>
        <a:bodyPr/>
        <a:lstStyle/>
        <a:p>
          <a:r>
            <a:rPr lang="en-GB"/>
            <a:t>Students should contact the placement to initiate relationship and gather  information</a:t>
          </a:r>
          <a:endParaRPr lang="en-US"/>
        </a:p>
      </dgm:t>
    </dgm:pt>
    <dgm:pt modelId="{D80F217D-181F-40FC-9D07-350E32B6CEB1}" type="parTrans" cxnId="{F6057D0E-05F4-4B76-AC95-8BC8CA3A7B6A}">
      <dgm:prSet/>
      <dgm:spPr/>
      <dgm:t>
        <a:bodyPr/>
        <a:lstStyle/>
        <a:p>
          <a:endParaRPr lang="en-US"/>
        </a:p>
      </dgm:t>
    </dgm:pt>
    <dgm:pt modelId="{19EB9841-A2AF-4588-85DA-5D5771EECDA8}" type="sibTrans" cxnId="{F6057D0E-05F4-4B76-AC95-8BC8CA3A7B6A}">
      <dgm:prSet/>
      <dgm:spPr/>
      <dgm:t>
        <a:bodyPr/>
        <a:lstStyle/>
        <a:p>
          <a:endParaRPr lang="en-US"/>
        </a:p>
      </dgm:t>
    </dgm:pt>
    <dgm:pt modelId="{76FD3D57-B237-4E7D-859F-F03CAEC4654C}">
      <dgm:prSet/>
      <dgm:spPr/>
      <dgm:t>
        <a:bodyPr/>
        <a:lstStyle/>
        <a:p>
          <a:r>
            <a:rPr lang="en-GB"/>
            <a:t>Student starts the placement</a:t>
          </a:r>
          <a:endParaRPr lang="en-US"/>
        </a:p>
      </dgm:t>
    </dgm:pt>
    <dgm:pt modelId="{DCE66FC1-5434-4666-9439-AD3AB5921417}" type="parTrans" cxnId="{6393E5BE-08B1-4A67-8D98-2AA26F5E468A}">
      <dgm:prSet/>
      <dgm:spPr/>
      <dgm:t>
        <a:bodyPr/>
        <a:lstStyle/>
        <a:p>
          <a:endParaRPr lang="en-US"/>
        </a:p>
      </dgm:t>
    </dgm:pt>
    <dgm:pt modelId="{CAE45FE2-10C6-4888-9A2B-9AD4427B403A}" type="sibTrans" cxnId="{6393E5BE-08B1-4A67-8D98-2AA26F5E468A}">
      <dgm:prSet/>
      <dgm:spPr/>
      <dgm:t>
        <a:bodyPr/>
        <a:lstStyle/>
        <a:p>
          <a:endParaRPr lang="en-US"/>
        </a:p>
      </dgm:t>
    </dgm:pt>
    <dgm:pt modelId="{A117F02C-BD21-4A25-9246-AEA477BE3CBC}">
      <dgm:prSet/>
      <dgm:spPr/>
      <dgm:t>
        <a:bodyPr/>
        <a:lstStyle/>
        <a:p>
          <a:r>
            <a:rPr lang="en-GB" dirty="0"/>
            <a:t>Student and supervisor mutually agree dates and times for initial meeting and end of placement review</a:t>
          </a:r>
          <a:endParaRPr lang="en-US" dirty="0"/>
        </a:p>
      </dgm:t>
    </dgm:pt>
    <dgm:pt modelId="{C0C2B381-DE2E-4BB6-9F9C-00B4D76ECA44}" type="parTrans" cxnId="{0C158D3D-D6D2-41F9-9BA2-83D4764A2A73}">
      <dgm:prSet/>
      <dgm:spPr/>
      <dgm:t>
        <a:bodyPr/>
        <a:lstStyle/>
        <a:p>
          <a:endParaRPr lang="en-US"/>
        </a:p>
      </dgm:t>
    </dgm:pt>
    <dgm:pt modelId="{317393D3-B165-46E0-8412-2F60F728160E}" type="sibTrans" cxnId="{0C158D3D-D6D2-41F9-9BA2-83D4764A2A73}">
      <dgm:prSet/>
      <dgm:spPr/>
      <dgm:t>
        <a:bodyPr/>
        <a:lstStyle/>
        <a:p>
          <a:endParaRPr lang="en-US"/>
        </a:p>
      </dgm:t>
    </dgm:pt>
    <dgm:pt modelId="{FCD7D12F-11E6-4B6A-918A-2DA24AE50808}">
      <dgm:prSet/>
      <dgm:spPr/>
      <dgm:t>
        <a:bodyPr/>
        <a:lstStyle/>
        <a:p>
          <a:r>
            <a:rPr lang="en-GB" dirty="0"/>
            <a:t>Student undertakes placement, and completes the work/placement-based assessments (WPBAs)</a:t>
          </a:r>
          <a:endParaRPr lang="en-US" dirty="0"/>
        </a:p>
      </dgm:t>
    </dgm:pt>
    <dgm:pt modelId="{38622F4C-21B2-4C66-AA6E-0A8A61F19BF8}" type="parTrans" cxnId="{B3474365-BD21-436C-A49A-92FF6F012D39}">
      <dgm:prSet/>
      <dgm:spPr/>
      <dgm:t>
        <a:bodyPr/>
        <a:lstStyle/>
        <a:p>
          <a:endParaRPr lang="en-US"/>
        </a:p>
      </dgm:t>
    </dgm:pt>
    <dgm:pt modelId="{91EBB579-1431-45B1-88FE-72BC8FB7E017}" type="sibTrans" cxnId="{B3474365-BD21-436C-A49A-92FF6F012D39}">
      <dgm:prSet/>
      <dgm:spPr/>
      <dgm:t>
        <a:bodyPr/>
        <a:lstStyle/>
        <a:p>
          <a:endParaRPr lang="en-US"/>
        </a:p>
      </dgm:t>
    </dgm:pt>
    <dgm:pt modelId="{57B0B3B8-ABAD-4060-807E-804809506A4D}">
      <dgm:prSet/>
      <dgm:spPr/>
      <dgm:t>
        <a:bodyPr/>
        <a:lstStyle/>
        <a:p>
          <a:r>
            <a:rPr lang="en-GB"/>
            <a:t>Student and supervisor meet for end of unit/end of placement review </a:t>
          </a:r>
          <a:endParaRPr lang="en-US"/>
        </a:p>
      </dgm:t>
    </dgm:pt>
    <dgm:pt modelId="{40F3EDAE-F26C-4C79-9114-DE59A5CCE119}" type="parTrans" cxnId="{95CCF7D3-639F-4A06-AB56-00CBE652E55B}">
      <dgm:prSet/>
      <dgm:spPr/>
      <dgm:t>
        <a:bodyPr/>
        <a:lstStyle/>
        <a:p>
          <a:endParaRPr lang="en-US"/>
        </a:p>
      </dgm:t>
    </dgm:pt>
    <dgm:pt modelId="{3C377AA2-A5B5-483A-8B11-D4472B2AEE48}" type="sibTrans" cxnId="{95CCF7D3-639F-4A06-AB56-00CBE652E55B}">
      <dgm:prSet/>
      <dgm:spPr/>
      <dgm:t>
        <a:bodyPr/>
        <a:lstStyle/>
        <a:p>
          <a:endParaRPr lang="en-US"/>
        </a:p>
      </dgm:t>
    </dgm:pt>
    <dgm:pt modelId="{DB899193-3B08-4244-9DFF-F148C9AB1772}">
      <dgm:prSet/>
      <dgm:spPr/>
      <dgm:t>
        <a:bodyPr/>
        <a:lstStyle/>
        <a:p>
          <a:r>
            <a:rPr lang="en-GB"/>
            <a:t>Supervisor completes written end of unit/end of placement review (student inserts into portfolio)</a:t>
          </a:r>
          <a:endParaRPr lang="en-US"/>
        </a:p>
      </dgm:t>
    </dgm:pt>
    <dgm:pt modelId="{E04BED2A-9693-4AA7-BDC9-94E21D4A9856}" type="parTrans" cxnId="{4B98594D-5CD6-404A-8C09-73012C3CD3AD}">
      <dgm:prSet/>
      <dgm:spPr/>
      <dgm:t>
        <a:bodyPr/>
        <a:lstStyle/>
        <a:p>
          <a:endParaRPr lang="en-US"/>
        </a:p>
      </dgm:t>
    </dgm:pt>
    <dgm:pt modelId="{55793003-6EF3-4B2F-B67D-39F2816F4F1F}" type="sibTrans" cxnId="{4B98594D-5CD6-404A-8C09-73012C3CD3AD}">
      <dgm:prSet/>
      <dgm:spPr/>
      <dgm:t>
        <a:bodyPr/>
        <a:lstStyle/>
        <a:p>
          <a:endParaRPr lang="en-US"/>
        </a:p>
      </dgm:t>
    </dgm:pt>
    <dgm:pt modelId="{3B9B4F2C-2269-465E-BBB2-88EFECB06FDD}">
      <dgm:prSet/>
      <dgm:spPr/>
      <dgm:t>
        <a:bodyPr/>
        <a:lstStyle/>
        <a:p>
          <a:r>
            <a:rPr lang="en-GB" dirty="0"/>
            <a:t>Supervisor signs off timesheets on ARC (if not already done so)</a:t>
          </a:r>
          <a:endParaRPr lang="en-US" dirty="0"/>
        </a:p>
      </dgm:t>
    </dgm:pt>
    <dgm:pt modelId="{691E1C26-1A9F-495A-9583-31BE9DD7B0B9}" type="parTrans" cxnId="{F2E54FF7-6003-4797-BEC4-46D6EA70EE06}">
      <dgm:prSet/>
      <dgm:spPr/>
      <dgm:t>
        <a:bodyPr/>
        <a:lstStyle/>
        <a:p>
          <a:endParaRPr lang="en-US"/>
        </a:p>
      </dgm:t>
    </dgm:pt>
    <dgm:pt modelId="{E0F6B5C4-E181-4D28-A7EF-27D95D8C8224}" type="sibTrans" cxnId="{F2E54FF7-6003-4797-BEC4-46D6EA70EE06}">
      <dgm:prSet/>
      <dgm:spPr/>
      <dgm:t>
        <a:bodyPr/>
        <a:lstStyle/>
        <a:p>
          <a:endParaRPr lang="en-US"/>
        </a:p>
      </dgm:t>
    </dgm:pt>
    <dgm:pt modelId="{ACED7410-6C56-4D71-A4BB-5E7F14339562}" type="pres">
      <dgm:prSet presAssocID="{C02DB617-2073-44CB-99F1-5F761FC6232C}" presName="Name0" presStyleCnt="0">
        <dgm:presLayoutVars>
          <dgm:dir/>
          <dgm:resizeHandles val="exact"/>
        </dgm:presLayoutVars>
      </dgm:prSet>
      <dgm:spPr/>
    </dgm:pt>
    <dgm:pt modelId="{D0DEF32B-71B1-4B91-8461-7E40FCC00804}" type="pres">
      <dgm:prSet presAssocID="{6710E29E-2B15-4F13-8993-69D90CF26270}" presName="node" presStyleLbl="node1" presStyleIdx="0" presStyleCnt="9">
        <dgm:presLayoutVars>
          <dgm:bulletEnabled val="1"/>
        </dgm:presLayoutVars>
      </dgm:prSet>
      <dgm:spPr/>
    </dgm:pt>
    <dgm:pt modelId="{84E4D825-70FB-4F67-A24E-7D6287F177F9}" type="pres">
      <dgm:prSet presAssocID="{E1C3E4EE-20D7-4F53-90B1-49B536B926C7}" presName="sibTrans" presStyleLbl="sibTrans1D1" presStyleIdx="0" presStyleCnt="8"/>
      <dgm:spPr/>
    </dgm:pt>
    <dgm:pt modelId="{82375263-3799-4C2B-88F1-2FCC2222DE49}" type="pres">
      <dgm:prSet presAssocID="{E1C3E4EE-20D7-4F53-90B1-49B536B926C7}" presName="connectorText" presStyleLbl="sibTrans1D1" presStyleIdx="0" presStyleCnt="8"/>
      <dgm:spPr/>
    </dgm:pt>
    <dgm:pt modelId="{9D604C5E-110F-45D1-8004-B07BE98A9268}" type="pres">
      <dgm:prSet presAssocID="{65584908-AC61-4933-8A6C-F583DC1B6A70}" presName="node" presStyleLbl="node1" presStyleIdx="1" presStyleCnt="9">
        <dgm:presLayoutVars>
          <dgm:bulletEnabled val="1"/>
        </dgm:presLayoutVars>
      </dgm:prSet>
      <dgm:spPr/>
    </dgm:pt>
    <dgm:pt modelId="{3D481D44-91E7-4803-A5CE-54B2C4E62A45}" type="pres">
      <dgm:prSet presAssocID="{C50EF248-AD95-41B4-AC1E-B1B89266DA3A}" presName="sibTrans" presStyleLbl="sibTrans1D1" presStyleIdx="1" presStyleCnt="8"/>
      <dgm:spPr/>
    </dgm:pt>
    <dgm:pt modelId="{2CB85FB3-03D0-444D-8F99-8AE19DBC808C}" type="pres">
      <dgm:prSet presAssocID="{C50EF248-AD95-41B4-AC1E-B1B89266DA3A}" presName="connectorText" presStyleLbl="sibTrans1D1" presStyleIdx="1" presStyleCnt="8"/>
      <dgm:spPr/>
    </dgm:pt>
    <dgm:pt modelId="{A2D6AABC-2272-4685-9C6A-78A6D779716D}" type="pres">
      <dgm:prSet presAssocID="{81A14256-D134-4DCA-A327-00CCB0E7420C}" presName="node" presStyleLbl="node1" presStyleIdx="2" presStyleCnt="9">
        <dgm:presLayoutVars>
          <dgm:bulletEnabled val="1"/>
        </dgm:presLayoutVars>
      </dgm:prSet>
      <dgm:spPr/>
    </dgm:pt>
    <dgm:pt modelId="{52DF2C26-176A-48CF-B311-4AF7CD8B6588}" type="pres">
      <dgm:prSet presAssocID="{19EB9841-A2AF-4588-85DA-5D5771EECDA8}" presName="sibTrans" presStyleLbl="sibTrans1D1" presStyleIdx="2" presStyleCnt="8"/>
      <dgm:spPr/>
    </dgm:pt>
    <dgm:pt modelId="{EDA4EE10-16B9-4743-93BA-0C3E8A8D0A48}" type="pres">
      <dgm:prSet presAssocID="{19EB9841-A2AF-4588-85DA-5D5771EECDA8}" presName="connectorText" presStyleLbl="sibTrans1D1" presStyleIdx="2" presStyleCnt="8"/>
      <dgm:spPr/>
    </dgm:pt>
    <dgm:pt modelId="{6B6111B4-363A-47BF-AA68-1D2DC4BFA13E}" type="pres">
      <dgm:prSet presAssocID="{76FD3D57-B237-4E7D-859F-F03CAEC4654C}" presName="node" presStyleLbl="node1" presStyleIdx="3" presStyleCnt="9">
        <dgm:presLayoutVars>
          <dgm:bulletEnabled val="1"/>
        </dgm:presLayoutVars>
      </dgm:prSet>
      <dgm:spPr/>
    </dgm:pt>
    <dgm:pt modelId="{53D73FBC-0B43-478D-A53D-CE6B60970E14}" type="pres">
      <dgm:prSet presAssocID="{CAE45FE2-10C6-4888-9A2B-9AD4427B403A}" presName="sibTrans" presStyleLbl="sibTrans1D1" presStyleIdx="3" presStyleCnt="8"/>
      <dgm:spPr/>
    </dgm:pt>
    <dgm:pt modelId="{C3C0F5C6-80FC-47A7-BC72-22BA7F7A3A72}" type="pres">
      <dgm:prSet presAssocID="{CAE45FE2-10C6-4888-9A2B-9AD4427B403A}" presName="connectorText" presStyleLbl="sibTrans1D1" presStyleIdx="3" presStyleCnt="8"/>
      <dgm:spPr/>
    </dgm:pt>
    <dgm:pt modelId="{D809B4CE-E868-43E8-9721-9DAF293F5CB5}" type="pres">
      <dgm:prSet presAssocID="{A117F02C-BD21-4A25-9246-AEA477BE3CBC}" presName="node" presStyleLbl="node1" presStyleIdx="4" presStyleCnt="9">
        <dgm:presLayoutVars>
          <dgm:bulletEnabled val="1"/>
        </dgm:presLayoutVars>
      </dgm:prSet>
      <dgm:spPr/>
    </dgm:pt>
    <dgm:pt modelId="{988CF710-2548-4F17-AC3C-DD5752FE1D40}" type="pres">
      <dgm:prSet presAssocID="{317393D3-B165-46E0-8412-2F60F728160E}" presName="sibTrans" presStyleLbl="sibTrans1D1" presStyleIdx="4" presStyleCnt="8"/>
      <dgm:spPr/>
    </dgm:pt>
    <dgm:pt modelId="{6C18FFC0-31AE-4EDC-BEE4-92A5B9D7A5EC}" type="pres">
      <dgm:prSet presAssocID="{317393D3-B165-46E0-8412-2F60F728160E}" presName="connectorText" presStyleLbl="sibTrans1D1" presStyleIdx="4" presStyleCnt="8"/>
      <dgm:spPr/>
    </dgm:pt>
    <dgm:pt modelId="{785EDA89-CF3B-4E4A-A374-A160487CE30C}" type="pres">
      <dgm:prSet presAssocID="{FCD7D12F-11E6-4B6A-918A-2DA24AE50808}" presName="node" presStyleLbl="node1" presStyleIdx="5" presStyleCnt="9">
        <dgm:presLayoutVars>
          <dgm:bulletEnabled val="1"/>
        </dgm:presLayoutVars>
      </dgm:prSet>
      <dgm:spPr/>
    </dgm:pt>
    <dgm:pt modelId="{CE75197C-9799-480A-B1A5-5678F26AFAA3}" type="pres">
      <dgm:prSet presAssocID="{91EBB579-1431-45B1-88FE-72BC8FB7E017}" presName="sibTrans" presStyleLbl="sibTrans1D1" presStyleIdx="5" presStyleCnt="8"/>
      <dgm:spPr/>
    </dgm:pt>
    <dgm:pt modelId="{7B4F9953-36B0-4930-AE7E-8A65CD535D9F}" type="pres">
      <dgm:prSet presAssocID="{91EBB579-1431-45B1-88FE-72BC8FB7E017}" presName="connectorText" presStyleLbl="sibTrans1D1" presStyleIdx="5" presStyleCnt="8"/>
      <dgm:spPr/>
    </dgm:pt>
    <dgm:pt modelId="{BBC4EE26-9BD5-43BB-AA1E-99A1B8743859}" type="pres">
      <dgm:prSet presAssocID="{57B0B3B8-ABAD-4060-807E-804809506A4D}" presName="node" presStyleLbl="node1" presStyleIdx="6" presStyleCnt="9">
        <dgm:presLayoutVars>
          <dgm:bulletEnabled val="1"/>
        </dgm:presLayoutVars>
      </dgm:prSet>
      <dgm:spPr/>
    </dgm:pt>
    <dgm:pt modelId="{04A23809-1478-4C48-84EA-60ACA1C850A6}" type="pres">
      <dgm:prSet presAssocID="{3C377AA2-A5B5-483A-8B11-D4472B2AEE48}" presName="sibTrans" presStyleLbl="sibTrans1D1" presStyleIdx="6" presStyleCnt="8"/>
      <dgm:spPr/>
    </dgm:pt>
    <dgm:pt modelId="{BAF8CE2D-AC0E-4A13-ACA0-0BE093F794B5}" type="pres">
      <dgm:prSet presAssocID="{3C377AA2-A5B5-483A-8B11-D4472B2AEE48}" presName="connectorText" presStyleLbl="sibTrans1D1" presStyleIdx="6" presStyleCnt="8"/>
      <dgm:spPr/>
    </dgm:pt>
    <dgm:pt modelId="{3B4E12AC-4D08-430E-81D6-3B4A352DD07E}" type="pres">
      <dgm:prSet presAssocID="{DB899193-3B08-4244-9DFF-F148C9AB1772}" presName="node" presStyleLbl="node1" presStyleIdx="7" presStyleCnt="9">
        <dgm:presLayoutVars>
          <dgm:bulletEnabled val="1"/>
        </dgm:presLayoutVars>
      </dgm:prSet>
      <dgm:spPr/>
    </dgm:pt>
    <dgm:pt modelId="{B9BBB910-E150-40AE-9F85-851D5576EB71}" type="pres">
      <dgm:prSet presAssocID="{55793003-6EF3-4B2F-B67D-39F2816F4F1F}" presName="sibTrans" presStyleLbl="sibTrans1D1" presStyleIdx="7" presStyleCnt="8"/>
      <dgm:spPr/>
    </dgm:pt>
    <dgm:pt modelId="{19E6BC52-0046-4B72-B95E-96B36F554F52}" type="pres">
      <dgm:prSet presAssocID="{55793003-6EF3-4B2F-B67D-39F2816F4F1F}" presName="connectorText" presStyleLbl="sibTrans1D1" presStyleIdx="7" presStyleCnt="8"/>
      <dgm:spPr/>
    </dgm:pt>
    <dgm:pt modelId="{7A4B60F3-E801-47AC-8036-34952CC7B55E}" type="pres">
      <dgm:prSet presAssocID="{3B9B4F2C-2269-465E-BBB2-88EFECB06FDD}" presName="node" presStyleLbl="node1" presStyleIdx="8" presStyleCnt="9">
        <dgm:presLayoutVars>
          <dgm:bulletEnabled val="1"/>
        </dgm:presLayoutVars>
      </dgm:prSet>
      <dgm:spPr/>
    </dgm:pt>
  </dgm:ptLst>
  <dgm:cxnLst>
    <dgm:cxn modelId="{72AB1504-DB1B-4ADD-9B5B-779E5A9BEFFB}" srcId="{C02DB617-2073-44CB-99F1-5F761FC6232C}" destId="{6710E29E-2B15-4F13-8993-69D90CF26270}" srcOrd="0" destOrd="0" parTransId="{41FEFFE3-1BE4-443C-B8B5-758FDF246A53}" sibTransId="{E1C3E4EE-20D7-4F53-90B1-49B536B926C7}"/>
    <dgm:cxn modelId="{8A2FEE05-E1E7-45C1-B443-D9644824698D}" type="presOf" srcId="{CAE45FE2-10C6-4888-9A2B-9AD4427B403A}" destId="{53D73FBC-0B43-478D-A53D-CE6B60970E14}" srcOrd="0" destOrd="0" presId="urn:microsoft.com/office/officeart/2016/7/layout/RepeatingBendingProcessNew"/>
    <dgm:cxn modelId="{D69C6107-26B9-4E38-A10C-3457A23F25BD}" type="presOf" srcId="{E1C3E4EE-20D7-4F53-90B1-49B536B926C7}" destId="{82375263-3799-4C2B-88F1-2FCC2222DE49}" srcOrd="1" destOrd="0" presId="urn:microsoft.com/office/officeart/2016/7/layout/RepeatingBendingProcessNew"/>
    <dgm:cxn modelId="{419E9307-9827-4A9C-B746-FE5F91D3ECB5}" type="presOf" srcId="{91EBB579-1431-45B1-88FE-72BC8FB7E017}" destId="{CE75197C-9799-480A-B1A5-5678F26AFAA3}" srcOrd="0" destOrd="0" presId="urn:microsoft.com/office/officeart/2016/7/layout/RepeatingBendingProcessNew"/>
    <dgm:cxn modelId="{F6057D0E-05F4-4B76-AC95-8BC8CA3A7B6A}" srcId="{C02DB617-2073-44CB-99F1-5F761FC6232C}" destId="{81A14256-D134-4DCA-A327-00CCB0E7420C}" srcOrd="2" destOrd="0" parTransId="{D80F217D-181F-40FC-9D07-350E32B6CEB1}" sibTransId="{19EB9841-A2AF-4588-85DA-5D5771EECDA8}"/>
    <dgm:cxn modelId="{0841B214-D29D-4FD7-A7C4-8D002AD2D4E6}" type="presOf" srcId="{6710E29E-2B15-4F13-8993-69D90CF26270}" destId="{D0DEF32B-71B1-4B91-8461-7E40FCC00804}" srcOrd="0" destOrd="0" presId="urn:microsoft.com/office/officeart/2016/7/layout/RepeatingBendingProcessNew"/>
    <dgm:cxn modelId="{E0113A18-8744-4948-B656-3760F26D75C7}" srcId="{C02DB617-2073-44CB-99F1-5F761FC6232C}" destId="{65584908-AC61-4933-8A6C-F583DC1B6A70}" srcOrd="1" destOrd="0" parTransId="{30DECFB6-490E-41AD-8688-412DFCE97010}" sibTransId="{C50EF248-AD95-41B4-AC1E-B1B89266DA3A}"/>
    <dgm:cxn modelId="{3AEAE81B-8355-4473-BBD7-70F7CCCA7F47}" type="presOf" srcId="{DB899193-3B08-4244-9DFF-F148C9AB1772}" destId="{3B4E12AC-4D08-430E-81D6-3B4A352DD07E}" srcOrd="0" destOrd="0" presId="urn:microsoft.com/office/officeart/2016/7/layout/RepeatingBendingProcessNew"/>
    <dgm:cxn modelId="{CB247D1F-85D1-4480-B939-FFFBD8F8EA25}" type="presOf" srcId="{C50EF248-AD95-41B4-AC1E-B1B89266DA3A}" destId="{2CB85FB3-03D0-444D-8F99-8AE19DBC808C}" srcOrd="1" destOrd="0" presId="urn:microsoft.com/office/officeart/2016/7/layout/RepeatingBendingProcessNew"/>
    <dgm:cxn modelId="{FF8EEA25-CFEA-4F8E-A6B6-7BBA5A2E9595}" type="presOf" srcId="{19EB9841-A2AF-4588-85DA-5D5771EECDA8}" destId="{52DF2C26-176A-48CF-B311-4AF7CD8B6588}" srcOrd="0" destOrd="0" presId="urn:microsoft.com/office/officeart/2016/7/layout/RepeatingBendingProcessNew"/>
    <dgm:cxn modelId="{B9EBA532-832C-4D73-B079-E1E3D30D2E44}" type="presOf" srcId="{3C377AA2-A5B5-483A-8B11-D4472B2AEE48}" destId="{04A23809-1478-4C48-84EA-60ACA1C850A6}" srcOrd="0" destOrd="0" presId="urn:microsoft.com/office/officeart/2016/7/layout/RepeatingBendingProcessNew"/>
    <dgm:cxn modelId="{59D6803A-FD04-4D48-A0D3-4E24C18FEFB7}" type="presOf" srcId="{76FD3D57-B237-4E7D-859F-F03CAEC4654C}" destId="{6B6111B4-363A-47BF-AA68-1D2DC4BFA13E}" srcOrd="0" destOrd="0" presId="urn:microsoft.com/office/officeart/2016/7/layout/RepeatingBendingProcessNew"/>
    <dgm:cxn modelId="{0C158D3D-D6D2-41F9-9BA2-83D4764A2A73}" srcId="{C02DB617-2073-44CB-99F1-5F761FC6232C}" destId="{A117F02C-BD21-4A25-9246-AEA477BE3CBC}" srcOrd="4" destOrd="0" parTransId="{C0C2B381-DE2E-4BB6-9F9C-00B4D76ECA44}" sibTransId="{317393D3-B165-46E0-8412-2F60F728160E}"/>
    <dgm:cxn modelId="{05DA413E-B24B-4CE9-BD93-4A3E81080C16}" type="presOf" srcId="{55793003-6EF3-4B2F-B67D-39F2816F4F1F}" destId="{19E6BC52-0046-4B72-B95E-96B36F554F52}" srcOrd="1" destOrd="0" presId="urn:microsoft.com/office/officeart/2016/7/layout/RepeatingBendingProcessNew"/>
    <dgm:cxn modelId="{B3474365-BD21-436C-A49A-92FF6F012D39}" srcId="{C02DB617-2073-44CB-99F1-5F761FC6232C}" destId="{FCD7D12F-11E6-4B6A-918A-2DA24AE50808}" srcOrd="5" destOrd="0" parTransId="{38622F4C-21B2-4C66-AA6E-0A8A61F19BF8}" sibTransId="{91EBB579-1431-45B1-88FE-72BC8FB7E017}"/>
    <dgm:cxn modelId="{8C36BC66-8BC5-4054-8AFA-B2D8484E02FD}" type="presOf" srcId="{317393D3-B165-46E0-8412-2F60F728160E}" destId="{988CF710-2548-4F17-AC3C-DD5752FE1D40}" srcOrd="0" destOrd="0" presId="urn:microsoft.com/office/officeart/2016/7/layout/RepeatingBendingProcessNew"/>
    <dgm:cxn modelId="{8175F66C-FC5B-4970-BAA2-ED94ADAD8D3A}" type="presOf" srcId="{3B9B4F2C-2269-465E-BBB2-88EFECB06FDD}" destId="{7A4B60F3-E801-47AC-8036-34952CC7B55E}" srcOrd="0" destOrd="0" presId="urn:microsoft.com/office/officeart/2016/7/layout/RepeatingBendingProcessNew"/>
    <dgm:cxn modelId="{4B98594D-5CD6-404A-8C09-73012C3CD3AD}" srcId="{C02DB617-2073-44CB-99F1-5F761FC6232C}" destId="{DB899193-3B08-4244-9DFF-F148C9AB1772}" srcOrd="7" destOrd="0" parTransId="{E04BED2A-9693-4AA7-BDC9-94E21D4A9856}" sibTransId="{55793003-6EF3-4B2F-B67D-39F2816F4F1F}"/>
    <dgm:cxn modelId="{0593C04E-112B-4228-9CCB-77571FE90033}" type="presOf" srcId="{3C377AA2-A5B5-483A-8B11-D4472B2AEE48}" destId="{BAF8CE2D-AC0E-4A13-ACA0-0BE093F794B5}" srcOrd="1" destOrd="0" presId="urn:microsoft.com/office/officeart/2016/7/layout/RepeatingBendingProcessNew"/>
    <dgm:cxn modelId="{3288F74E-2CFD-445B-82E6-9EF6D40F4004}" type="presOf" srcId="{317393D3-B165-46E0-8412-2F60F728160E}" destId="{6C18FFC0-31AE-4EDC-BEE4-92A5B9D7A5EC}" srcOrd="1" destOrd="0" presId="urn:microsoft.com/office/officeart/2016/7/layout/RepeatingBendingProcessNew"/>
    <dgm:cxn modelId="{E37D8556-E8EA-4B10-A04D-2298FAB57B45}" type="presOf" srcId="{65584908-AC61-4933-8A6C-F583DC1B6A70}" destId="{9D604C5E-110F-45D1-8004-B07BE98A9268}" srcOrd="0" destOrd="0" presId="urn:microsoft.com/office/officeart/2016/7/layout/RepeatingBendingProcessNew"/>
    <dgm:cxn modelId="{368AA27B-78EF-45DF-9791-8ED8962D8C06}" type="presOf" srcId="{FCD7D12F-11E6-4B6A-918A-2DA24AE50808}" destId="{785EDA89-CF3B-4E4A-A374-A160487CE30C}" srcOrd="0" destOrd="0" presId="urn:microsoft.com/office/officeart/2016/7/layout/RepeatingBendingProcessNew"/>
    <dgm:cxn modelId="{206EBB85-B2EC-4AE0-947D-743F30482CF3}" type="presOf" srcId="{A117F02C-BD21-4A25-9246-AEA477BE3CBC}" destId="{D809B4CE-E868-43E8-9721-9DAF293F5CB5}" srcOrd="0" destOrd="0" presId="urn:microsoft.com/office/officeart/2016/7/layout/RepeatingBendingProcessNew"/>
    <dgm:cxn modelId="{373B8B89-881F-480E-9628-F1D9C1C95245}" type="presOf" srcId="{19EB9841-A2AF-4588-85DA-5D5771EECDA8}" destId="{EDA4EE10-16B9-4743-93BA-0C3E8A8D0A48}" srcOrd="1" destOrd="0" presId="urn:microsoft.com/office/officeart/2016/7/layout/RepeatingBendingProcessNew"/>
    <dgm:cxn modelId="{AB65F48C-FEFC-420B-8BB5-A0F7C1DB13CF}" type="presOf" srcId="{55793003-6EF3-4B2F-B67D-39F2816F4F1F}" destId="{B9BBB910-E150-40AE-9F85-851D5576EB71}" srcOrd="0" destOrd="0" presId="urn:microsoft.com/office/officeart/2016/7/layout/RepeatingBendingProcessNew"/>
    <dgm:cxn modelId="{87310D9C-82BE-42AE-88D8-53A55B81C789}" type="presOf" srcId="{91EBB579-1431-45B1-88FE-72BC8FB7E017}" destId="{7B4F9953-36B0-4930-AE7E-8A65CD535D9F}" srcOrd="1" destOrd="0" presId="urn:microsoft.com/office/officeart/2016/7/layout/RepeatingBendingProcessNew"/>
    <dgm:cxn modelId="{3A67199E-DC86-4550-9540-80332F4EEBE3}" type="presOf" srcId="{C02DB617-2073-44CB-99F1-5F761FC6232C}" destId="{ACED7410-6C56-4D71-A4BB-5E7F14339562}" srcOrd="0" destOrd="0" presId="urn:microsoft.com/office/officeart/2016/7/layout/RepeatingBendingProcessNew"/>
    <dgm:cxn modelId="{BB07DA9F-FC14-4254-AFA9-58BC899ABEE8}" type="presOf" srcId="{CAE45FE2-10C6-4888-9A2B-9AD4427B403A}" destId="{C3C0F5C6-80FC-47A7-BC72-22BA7F7A3A72}" srcOrd="1" destOrd="0" presId="urn:microsoft.com/office/officeart/2016/7/layout/RepeatingBendingProcessNew"/>
    <dgm:cxn modelId="{CD2176AA-1F68-4652-A9F6-93DC2BFBE2C5}" type="presOf" srcId="{57B0B3B8-ABAD-4060-807E-804809506A4D}" destId="{BBC4EE26-9BD5-43BB-AA1E-99A1B8743859}" srcOrd="0" destOrd="0" presId="urn:microsoft.com/office/officeart/2016/7/layout/RepeatingBendingProcessNew"/>
    <dgm:cxn modelId="{6393E5BE-08B1-4A67-8D98-2AA26F5E468A}" srcId="{C02DB617-2073-44CB-99F1-5F761FC6232C}" destId="{76FD3D57-B237-4E7D-859F-F03CAEC4654C}" srcOrd="3" destOrd="0" parTransId="{DCE66FC1-5434-4666-9439-AD3AB5921417}" sibTransId="{CAE45FE2-10C6-4888-9A2B-9AD4427B403A}"/>
    <dgm:cxn modelId="{6CBEC0C3-174E-46E1-AECE-11D8A641457D}" type="presOf" srcId="{C50EF248-AD95-41B4-AC1E-B1B89266DA3A}" destId="{3D481D44-91E7-4803-A5CE-54B2C4E62A45}" srcOrd="0" destOrd="0" presId="urn:microsoft.com/office/officeart/2016/7/layout/RepeatingBendingProcessNew"/>
    <dgm:cxn modelId="{470EC5C5-A185-488A-818D-D31BB05A293E}" type="presOf" srcId="{81A14256-D134-4DCA-A327-00CCB0E7420C}" destId="{A2D6AABC-2272-4685-9C6A-78A6D779716D}" srcOrd="0" destOrd="0" presId="urn:microsoft.com/office/officeart/2016/7/layout/RepeatingBendingProcessNew"/>
    <dgm:cxn modelId="{95CCF7D3-639F-4A06-AB56-00CBE652E55B}" srcId="{C02DB617-2073-44CB-99F1-5F761FC6232C}" destId="{57B0B3B8-ABAD-4060-807E-804809506A4D}" srcOrd="6" destOrd="0" parTransId="{40F3EDAE-F26C-4C79-9114-DE59A5CCE119}" sibTransId="{3C377AA2-A5B5-483A-8B11-D4472B2AEE48}"/>
    <dgm:cxn modelId="{F2E54FF7-6003-4797-BEC4-46D6EA70EE06}" srcId="{C02DB617-2073-44CB-99F1-5F761FC6232C}" destId="{3B9B4F2C-2269-465E-BBB2-88EFECB06FDD}" srcOrd="8" destOrd="0" parTransId="{691E1C26-1A9F-495A-9583-31BE9DD7B0B9}" sibTransId="{E0F6B5C4-E181-4D28-A7EF-27D95D8C8224}"/>
    <dgm:cxn modelId="{A2370BFB-DAB8-4ED9-BF9C-F96F4672183F}" type="presOf" srcId="{E1C3E4EE-20D7-4F53-90B1-49B536B926C7}" destId="{84E4D825-70FB-4F67-A24E-7D6287F177F9}" srcOrd="0" destOrd="0" presId="urn:microsoft.com/office/officeart/2016/7/layout/RepeatingBendingProcessNew"/>
    <dgm:cxn modelId="{D888B7C2-F3F6-4B4C-B484-350F7154FDCF}" type="presParOf" srcId="{ACED7410-6C56-4D71-A4BB-5E7F14339562}" destId="{D0DEF32B-71B1-4B91-8461-7E40FCC00804}" srcOrd="0" destOrd="0" presId="urn:microsoft.com/office/officeart/2016/7/layout/RepeatingBendingProcessNew"/>
    <dgm:cxn modelId="{AD350010-530A-40C6-846E-5DAE67C8EFA9}" type="presParOf" srcId="{ACED7410-6C56-4D71-A4BB-5E7F14339562}" destId="{84E4D825-70FB-4F67-A24E-7D6287F177F9}" srcOrd="1" destOrd="0" presId="urn:microsoft.com/office/officeart/2016/7/layout/RepeatingBendingProcessNew"/>
    <dgm:cxn modelId="{71D37EE7-1342-45A4-B5C6-7B11AA0B9D02}" type="presParOf" srcId="{84E4D825-70FB-4F67-A24E-7D6287F177F9}" destId="{82375263-3799-4C2B-88F1-2FCC2222DE49}" srcOrd="0" destOrd="0" presId="urn:microsoft.com/office/officeart/2016/7/layout/RepeatingBendingProcessNew"/>
    <dgm:cxn modelId="{779E142C-3C98-4F81-B67D-0F81EA6DB0C5}" type="presParOf" srcId="{ACED7410-6C56-4D71-A4BB-5E7F14339562}" destId="{9D604C5E-110F-45D1-8004-B07BE98A9268}" srcOrd="2" destOrd="0" presId="urn:microsoft.com/office/officeart/2016/7/layout/RepeatingBendingProcessNew"/>
    <dgm:cxn modelId="{2EC0E33A-9E9B-43CA-8C02-4E237FF52D43}" type="presParOf" srcId="{ACED7410-6C56-4D71-A4BB-5E7F14339562}" destId="{3D481D44-91E7-4803-A5CE-54B2C4E62A45}" srcOrd="3" destOrd="0" presId="urn:microsoft.com/office/officeart/2016/7/layout/RepeatingBendingProcessNew"/>
    <dgm:cxn modelId="{92950B9B-158C-4C43-800B-8F1E6F4ABF84}" type="presParOf" srcId="{3D481D44-91E7-4803-A5CE-54B2C4E62A45}" destId="{2CB85FB3-03D0-444D-8F99-8AE19DBC808C}" srcOrd="0" destOrd="0" presId="urn:microsoft.com/office/officeart/2016/7/layout/RepeatingBendingProcessNew"/>
    <dgm:cxn modelId="{89088505-73E1-44B6-847E-F73DA95F5AC7}" type="presParOf" srcId="{ACED7410-6C56-4D71-A4BB-5E7F14339562}" destId="{A2D6AABC-2272-4685-9C6A-78A6D779716D}" srcOrd="4" destOrd="0" presId="urn:microsoft.com/office/officeart/2016/7/layout/RepeatingBendingProcessNew"/>
    <dgm:cxn modelId="{23E6C576-4D5C-4D26-A70E-A7355A517EC8}" type="presParOf" srcId="{ACED7410-6C56-4D71-A4BB-5E7F14339562}" destId="{52DF2C26-176A-48CF-B311-4AF7CD8B6588}" srcOrd="5" destOrd="0" presId="urn:microsoft.com/office/officeart/2016/7/layout/RepeatingBendingProcessNew"/>
    <dgm:cxn modelId="{14ACA1C7-8E79-48BD-B676-B02D94ED9B2D}" type="presParOf" srcId="{52DF2C26-176A-48CF-B311-4AF7CD8B6588}" destId="{EDA4EE10-16B9-4743-93BA-0C3E8A8D0A48}" srcOrd="0" destOrd="0" presId="urn:microsoft.com/office/officeart/2016/7/layout/RepeatingBendingProcessNew"/>
    <dgm:cxn modelId="{A3F01A28-EB68-41F2-9904-B89998FC2800}" type="presParOf" srcId="{ACED7410-6C56-4D71-A4BB-5E7F14339562}" destId="{6B6111B4-363A-47BF-AA68-1D2DC4BFA13E}" srcOrd="6" destOrd="0" presId="urn:microsoft.com/office/officeart/2016/7/layout/RepeatingBendingProcessNew"/>
    <dgm:cxn modelId="{F551619A-0927-4087-8F0F-4E2A1E6DD0DD}" type="presParOf" srcId="{ACED7410-6C56-4D71-A4BB-5E7F14339562}" destId="{53D73FBC-0B43-478D-A53D-CE6B60970E14}" srcOrd="7" destOrd="0" presId="urn:microsoft.com/office/officeart/2016/7/layout/RepeatingBendingProcessNew"/>
    <dgm:cxn modelId="{C0C5BD46-D750-41E0-9ED4-5C18D0DBAA66}" type="presParOf" srcId="{53D73FBC-0B43-478D-A53D-CE6B60970E14}" destId="{C3C0F5C6-80FC-47A7-BC72-22BA7F7A3A72}" srcOrd="0" destOrd="0" presId="urn:microsoft.com/office/officeart/2016/7/layout/RepeatingBendingProcessNew"/>
    <dgm:cxn modelId="{983B079E-D525-4227-8231-86D51F9B6C7D}" type="presParOf" srcId="{ACED7410-6C56-4D71-A4BB-5E7F14339562}" destId="{D809B4CE-E868-43E8-9721-9DAF293F5CB5}" srcOrd="8" destOrd="0" presId="urn:microsoft.com/office/officeart/2016/7/layout/RepeatingBendingProcessNew"/>
    <dgm:cxn modelId="{1CDB16C5-9579-46D0-860B-0D0F7410A30F}" type="presParOf" srcId="{ACED7410-6C56-4D71-A4BB-5E7F14339562}" destId="{988CF710-2548-4F17-AC3C-DD5752FE1D40}" srcOrd="9" destOrd="0" presId="urn:microsoft.com/office/officeart/2016/7/layout/RepeatingBendingProcessNew"/>
    <dgm:cxn modelId="{E033DC1F-5A1B-4F26-9B2C-11839B57F372}" type="presParOf" srcId="{988CF710-2548-4F17-AC3C-DD5752FE1D40}" destId="{6C18FFC0-31AE-4EDC-BEE4-92A5B9D7A5EC}" srcOrd="0" destOrd="0" presId="urn:microsoft.com/office/officeart/2016/7/layout/RepeatingBendingProcessNew"/>
    <dgm:cxn modelId="{6406DE50-E247-4E62-8C57-DA2B71D10B7C}" type="presParOf" srcId="{ACED7410-6C56-4D71-A4BB-5E7F14339562}" destId="{785EDA89-CF3B-4E4A-A374-A160487CE30C}" srcOrd="10" destOrd="0" presId="urn:microsoft.com/office/officeart/2016/7/layout/RepeatingBendingProcessNew"/>
    <dgm:cxn modelId="{8546322F-EB3F-4FE9-A0E6-97DCB6378B6F}" type="presParOf" srcId="{ACED7410-6C56-4D71-A4BB-5E7F14339562}" destId="{CE75197C-9799-480A-B1A5-5678F26AFAA3}" srcOrd="11" destOrd="0" presId="urn:microsoft.com/office/officeart/2016/7/layout/RepeatingBendingProcessNew"/>
    <dgm:cxn modelId="{8F83B5B3-0873-4B61-8660-66FB2F78114C}" type="presParOf" srcId="{CE75197C-9799-480A-B1A5-5678F26AFAA3}" destId="{7B4F9953-36B0-4930-AE7E-8A65CD535D9F}" srcOrd="0" destOrd="0" presId="urn:microsoft.com/office/officeart/2016/7/layout/RepeatingBendingProcessNew"/>
    <dgm:cxn modelId="{DFE66FE1-6D58-41D1-88FC-2C578EFE39C5}" type="presParOf" srcId="{ACED7410-6C56-4D71-A4BB-5E7F14339562}" destId="{BBC4EE26-9BD5-43BB-AA1E-99A1B8743859}" srcOrd="12" destOrd="0" presId="urn:microsoft.com/office/officeart/2016/7/layout/RepeatingBendingProcessNew"/>
    <dgm:cxn modelId="{FC2FB22B-6469-4F96-A265-A3D597967D86}" type="presParOf" srcId="{ACED7410-6C56-4D71-A4BB-5E7F14339562}" destId="{04A23809-1478-4C48-84EA-60ACA1C850A6}" srcOrd="13" destOrd="0" presId="urn:microsoft.com/office/officeart/2016/7/layout/RepeatingBendingProcessNew"/>
    <dgm:cxn modelId="{3F883A15-079E-4D1B-89C8-D13943841D79}" type="presParOf" srcId="{04A23809-1478-4C48-84EA-60ACA1C850A6}" destId="{BAF8CE2D-AC0E-4A13-ACA0-0BE093F794B5}" srcOrd="0" destOrd="0" presId="urn:microsoft.com/office/officeart/2016/7/layout/RepeatingBendingProcessNew"/>
    <dgm:cxn modelId="{904AD79F-CC69-49EA-80CE-9053453EF026}" type="presParOf" srcId="{ACED7410-6C56-4D71-A4BB-5E7F14339562}" destId="{3B4E12AC-4D08-430E-81D6-3B4A352DD07E}" srcOrd="14" destOrd="0" presId="urn:microsoft.com/office/officeart/2016/7/layout/RepeatingBendingProcessNew"/>
    <dgm:cxn modelId="{3B2723AF-D508-484E-8150-167541667048}" type="presParOf" srcId="{ACED7410-6C56-4D71-A4BB-5E7F14339562}" destId="{B9BBB910-E150-40AE-9F85-851D5576EB71}" srcOrd="15" destOrd="0" presId="urn:microsoft.com/office/officeart/2016/7/layout/RepeatingBendingProcessNew"/>
    <dgm:cxn modelId="{C99C314D-7EB5-4C66-B1EC-8E7F18A74B04}" type="presParOf" srcId="{B9BBB910-E150-40AE-9F85-851D5576EB71}" destId="{19E6BC52-0046-4B72-B95E-96B36F554F52}" srcOrd="0" destOrd="0" presId="urn:microsoft.com/office/officeart/2016/7/layout/RepeatingBendingProcessNew"/>
    <dgm:cxn modelId="{C5D3FF9B-CEAE-4D47-8AA3-F4A3BE6826ED}" type="presParOf" srcId="{ACED7410-6C56-4D71-A4BB-5E7F14339562}" destId="{7A4B60F3-E801-47AC-8036-34952CC7B55E}"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E79C0-988C-42B1-BA82-70348DAF7DD4}"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43E9B0E1-2539-4B6D-BC82-5105C4D17853}">
      <dgm:prSet/>
      <dgm:spPr/>
      <dgm:t>
        <a:bodyPr/>
        <a:lstStyle/>
        <a:p>
          <a:r>
            <a:rPr lang="en-US" dirty="0"/>
            <a:t>Each of the placements which </a:t>
          </a:r>
          <a:r>
            <a:rPr lang="en-GB" dirty="0"/>
            <a:t>PA students undertake </a:t>
          </a:r>
          <a:r>
            <a:rPr lang="en-US" dirty="0"/>
            <a:t>have a distinct set of </a:t>
          </a:r>
          <a:r>
            <a:rPr lang="en-GB" dirty="0"/>
            <a:t>learning outcomes</a:t>
          </a:r>
          <a:r>
            <a:rPr lang="en-US" dirty="0"/>
            <a:t> that the </a:t>
          </a:r>
          <a:r>
            <a:rPr lang="en-GB" dirty="0"/>
            <a:t>student</a:t>
          </a:r>
          <a:r>
            <a:rPr lang="en-US" dirty="0"/>
            <a:t> must </a:t>
          </a:r>
          <a:r>
            <a:rPr lang="en-GB" dirty="0"/>
            <a:t>evidence in order to</a:t>
          </a:r>
          <a:r>
            <a:rPr lang="en-US" dirty="0"/>
            <a:t> </a:t>
          </a:r>
          <a:r>
            <a:rPr lang="en-GB" dirty="0"/>
            <a:t>complete</a:t>
          </a:r>
          <a:r>
            <a:rPr lang="en-US" dirty="0"/>
            <a:t> the placement</a:t>
          </a:r>
          <a:r>
            <a:rPr lang="en-GB" dirty="0"/>
            <a:t> (and pass their portfolio) assignment.</a:t>
          </a:r>
          <a:endParaRPr lang="en-US" dirty="0"/>
        </a:p>
      </dgm:t>
    </dgm:pt>
    <dgm:pt modelId="{4010935A-F696-4EE2-A66F-289DA09F2E0A}" type="parTrans" cxnId="{0891019E-BDCD-467E-B174-69B4830F73BA}">
      <dgm:prSet/>
      <dgm:spPr/>
      <dgm:t>
        <a:bodyPr/>
        <a:lstStyle/>
        <a:p>
          <a:endParaRPr lang="en-US"/>
        </a:p>
      </dgm:t>
    </dgm:pt>
    <dgm:pt modelId="{DD76CCB2-CEA1-4AA3-84DE-88EA09CA5B68}" type="sibTrans" cxnId="{0891019E-BDCD-467E-B174-69B4830F73BA}">
      <dgm:prSet/>
      <dgm:spPr/>
      <dgm:t>
        <a:bodyPr/>
        <a:lstStyle/>
        <a:p>
          <a:endParaRPr lang="en-US"/>
        </a:p>
      </dgm:t>
    </dgm:pt>
    <dgm:pt modelId="{16717460-A771-4856-8583-C4D3A9CDD736}">
      <dgm:prSet/>
      <dgm:spPr/>
      <dgm:t>
        <a:bodyPr/>
        <a:lstStyle/>
        <a:p>
          <a:r>
            <a:rPr lang="en-US"/>
            <a:t>These are available to view on the Practice Support Net</a:t>
          </a:r>
          <a:r>
            <a:rPr lang="en-GB"/>
            <a:t>: </a:t>
          </a:r>
          <a:r>
            <a:rPr lang="en-GB">
              <a:hlinkClick xmlns:r="http://schemas.openxmlformats.org/officeDocument/2006/relationships" r:id="rId1"/>
            </a:rPr>
            <a:t>click here</a:t>
          </a:r>
          <a:endParaRPr lang="en-US"/>
        </a:p>
      </dgm:t>
    </dgm:pt>
    <dgm:pt modelId="{FC700371-1F80-4A5E-80B8-BE2FCF06AFC6}" type="parTrans" cxnId="{EE26D9BA-DA43-45E5-B97D-D9C3DF117768}">
      <dgm:prSet/>
      <dgm:spPr/>
      <dgm:t>
        <a:bodyPr/>
        <a:lstStyle/>
        <a:p>
          <a:endParaRPr lang="en-US"/>
        </a:p>
      </dgm:t>
    </dgm:pt>
    <dgm:pt modelId="{B4088462-68D4-4533-BA1D-2C7AF3874967}" type="sibTrans" cxnId="{EE26D9BA-DA43-45E5-B97D-D9C3DF117768}">
      <dgm:prSet/>
      <dgm:spPr/>
      <dgm:t>
        <a:bodyPr/>
        <a:lstStyle/>
        <a:p>
          <a:endParaRPr lang="en-US"/>
        </a:p>
      </dgm:t>
    </dgm:pt>
    <dgm:pt modelId="{A0C3EA11-2E87-4E70-887B-E4A4FF6C0A55}">
      <dgm:prSet/>
      <dgm:spPr/>
      <dgm:t>
        <a:bodyPr/>
        <a:lstStyle/>
        <a:p>
          <a:r>
            <a:rPr lang="en-US" dirty="0"/>
            <a:t>Check which placement your </a:t>
          </a:r>
          <a:r>
            <a:rPr lang="en-GB" dirty="0"/>
            <a:t>student</a:t>
          </a:r>
          <a:r>
            <a:rPr lang="en-US" dirty="0"/>
            <a:t> is completing and ensure you </a:t>
          </a:r>
          <a:r>
            <a:rPr lang="en-US" dirty="0" err="1"/>
            <a:t>familiarise</a:t>
          </a:r>
          <a:r>
            <a:rPr lang="en-US" dirty="0"/>
            <a:t> yourself with the relevant placement </a:t>
          </a:r>
          <a:r>
            <a:rPr lang="en-GB" dirty="0"/>
            <a:t>learning outcomes</a:t>
          </a:r>
          <a:r>
            <a:rPr lang="en-US" dirty="0"/>
            <a:t>. Think about how these can be addressed in your setting</a:t>
          </a:r>
          <a:r>
            <a:rPr lang="en-GB" dirty="0"/>
            <a:t>.</a:t>
          </a:r>
          <a:endParaRPr lang="en-US" dirty="0"/>
        </a:p>
      </dgm:t>
    </dgm:pt>
    <dgm:pt modelId="{AE6F0258-66E4-4040-8DBD-8AD306594733}" type="parTrans" cxnId="{F6EC34E1-4AF3-4DC8-8BFB-E5FB2CE1A587}">
      <dgm:prSet/>
      <dgm:spPr/>
      <dgm:t>
        <a:bodyPr/>
        <a:lstStyle/>
        <a:p>
          <a:endParaRPr lang="en-US"/>
        </a:p>
      </dgm:t>
    </dgm:pt>
    <dgm:pt modelId="{6BABAFA2-79FE-4FE9-9907-442EC9A1D77E}" type="sibTrans" cxnId="{F6EC34E1-4AF3-4DC8-8BFB-E5FB2CE1A587}">
      <dgm:prSet/>
      <dgm:spPr/>
      <dgm:t>
        <a:bodyPr/>
        <a:lstStyle/>
        <a:p>
          <a:endParaRPr lang="en-US"/>
        </a:p>
      </dgm:t>
    </dgm:pt>
    <dgm:pt modelId="{0E865B69-2AEA-4D3D-A756-8C7E87DD9219}">
      <dgm:prSet/>
      <dgm:spPr/>
      <dgm:t>
        <a:bodyPr/>
        <a:lstStyle/>
        <a:p>
          <a:r>
            <a:rPr lang="en-US"/>
            <a:t>The placement </a:t>
          </a:r>
          <a:r>
            <a:rPr lang="en-GB"/>
            <a:t>learning outcomes</a:t>
          </a:r>
          <a:r>
            <a:rPr lang="en-US"/>
            <a:t> are written in such a way that they </a:t>
          </a:r>
          <a:r>
            <a:rPr lang="en-GB"/>
            <a:t>interlink into each other.</a:t>
          </a:r>
          <a:endParaRPr lang="en-US"/>
        </a:p>
      </dgm:t>
    </dgm:pt>
    <dgm:pt modelId="{B38BC1BC-51C0-4F77-8D10-159EC69A686A}" type="parTrans" cxnId="{2C46E662-2739-408A-B0F9-78209365F7AF}">
      <dgm:prSet/>
      <dgm:spPr/>
      <dgm:t>
        <a:bodyPr/>
        <a:lstStyle/>
        <a:p>
          <a:endParaRPr lang="en-US"/>
        </a:p>
      </dgm:t>
    </dgm:pt>
    <dgm:pt modelId="{F2BE54C2-4D9A-4B03-8133-E36448175CB0}" type="sibTrans" cxnId="{2C46E662-2739-408A-B0F9-78209365F7AF}">
      <dgm:prSet/>
      <dgm:spPr/>
      <dgm:t>
        <a:bodyPr/>
        <a:lstStyle/>
        <a:p>
          <a:endParaRPr lang="en-US"/>
        </a:p>
      </dgm:t>
    </dgm:pt>
    <dgm:pt modelId="{CB3E5C75-9174-479F-B28B-B36634DEA980}">
      <dgm:prSet/>
      <dgm:spPr/>
      <dgm:t>
        <a:bodyPr/>
        <a:lstStyle/>
        <a:p>
          <a:r>
            <a:rPr lang="en-US"/>
            <a:t>Each placement builds on the </a:t>
          </a:r>
          <a:r>
            <a:rPr lang="en-GB"/>
            <a:t>knowledge, skills, </a:t>
          </a:r>
          <a:r>
            <a:rPr lang="en-US"/>
            <a:t>and behaviours of the last placement.</a:t>
          </a:r>
        </a:p>
      </dgm:t>
    </dgm:pt>
    <dgm:pt modelId="{CEDBC3D8-2546-4E4A-8462-BCFE90CB542F}" type="parTrans" cxnId="{58A4059C-F4AA-45CA-9AEC-F21EC0FF7214}">
      <dgm:prSet/>
      <dgm:spPr/>
      <dgm:t>
        <a:bodyPr/>
        <a:lstStyle/>
        <a:p>
          <a:endParaRPr lang="en-US"/>
        </a:p>
      </dgm:t>
    </dgm:pt>
    <dgm:pt modelId="{FB0B4E8C-52BA-4B7D-9A68-4C89A83CC8D8}" type="sibTrans" cxnId="{58A4059C-F4AA-45CA-9AEC-F21EC0FF7214}">
      <dgm:prSet/>
      <dgm:spPr/>
      <dgm:t>
        <a:bodyPr/>
        <a:lstStyle/>
        <a:p>
          <a:endParaRPr lang="en-US"/>
        </a:p>
      </dgm:t>
    </dgm:pt>
    <dgm:pt modelId="{79D0DACB-FB80-445B-8AEB-79F0E658AE0A}" type="pres">
      <dgm:prSet presAssocID="{B1FE79C0-988C-42B1-BA82-70348DAF7DD4}" presName="outerComposite" presStyleCnt="0">
        <dgm:presLayoutVars>
          <dgm:chMax val="5"/>
          <dgm:dir/>
          <dgm:resizeHandles val="exact"/>
        </dgm:presLayoutVars>
      </dgm:prSet>
      <dgm:spPr/>
    </dgm:pt>
    <dgm:pt modelId="{1450CEC1-6EBA-471E-B8FC-CBA1100E0F0F}" type="pres">
      <dgm:prSet presAssocID="{B1FE79C0-988C-42B1-BA82-70348DAF7DD4}" presName="dummyMaxCanvas" presStyleCnt="0">
        <dgm:presLayoutVars/>
      </dgm:prSet>
      <dgm:spPr/>
    </dgm:pt>
    <dgm:pt modelId="{52E092ED-EBB4-46A9-8B80-2E3751FDD31A}" type="pres">
      <dgm:prSet presAssocID="{B1FE79C0-988C-42B1-BA82-70348DAF7DD4}" presName="FiveNodes_1" presStyleLbl="node1" presStyleIdx="0" presStyleCnt="5">
        <dgm:presLayoutVars>
          <dgm:bulletEnabled val="1"/>
        </dgm:presLayoutVars>
      </dgm:prSet>
      <dgm:spPr/>
    </dgm:pt>
    <dgm:pt modelId="{649D1FEC-E95E-4D59-8B6B-924D9A213A4F}" type="pres">
      <dgm:prSet presAssocID="{B1FE79C0-988C-42B1-BA82-70348DAF7DD4}" presName="FiveNodes_2" presStyleLbl="node1" presStyleIdx="1" presStyleCnt="5">
        <dgm:presLayoutVars>
          <dgm:bulletEnabled val="1"/>
        </dgm:presLayoutVars>
      </dgm:prSet>
      <dgm:spPr/>
    </dgm:pt>
    <dgm:pt modelId="{464D5C47-70B5-40DB-AF5B-40F67E6872AE}" type="pres">
      <dgm:prSet presAssocID="{B1FE79C0-988C-42B1-BA82-70348DAF7DD4}" presName="FiveNodes_3" presStyleLbl="node1" presStyleIdx="2" presStyleCnt="5">
        <dgm:presLayoutVars>
          <dgm:bulletEnabled val="1"/>
        </dgm:presLayoutVars>
      </dgm:prSet>
      <dgm:spPr/>
    </dgm:pt>
    <dgm:pt modelId="{A11C255E-629E-46FB-8E61-E504F564D9C9}" type="pres">
      <dgm:prSet presAssocID="{B1FE79C0-988C-42B1-BA82-70348DAF7DD4}" presName="FiveNodes_4" presStyleLbl="node1" presStyleIdx="3" presStyleCnt="5">
        <dgm:presLayoutVars>
          <dgm:bulletEnabled val="1"/>
        </dgm:presLayoutVars>
      </dgm:prSet>
      <dgm:spPr/>
    </dgm:pt>
    <dgm:pt modelId="{A987CB7A-BD01-4814-AC85-353B544D6BB9}" type="pres">
      <dgm:prSet presAssocID="{B1FE79C0-988C-42B1-BA82-70348DAF7DD4}" presName="FiveNodes_5" presStyleLbl="node1" presStyleIdx="4" presStyleCnt="5">
        <dgm:presLayoutVars>
          <dgm:bulletEnabled val="1"/>
        </dgm:presLayoutVars>
      </dgm:prSet>
      <dgm:spPr/>
    </dgm:pt>
    <dgm:pt modelId="{18BAD182-5190-405A-8C9C-EBACB2B1A6AA}" type="pres">
      <dgm:prSet presAssocID="{B1FE79C0-988C-42B1-BA82-70348DAF7DD4}" presName="FiveConn_1-2" presStyleLbl="fgAccFollowNode1" presStyleIdx="0" presStyleCnt="4">
        <dgm:presLayoutVars>
          <dgm:bulletEnabled val="1"/>
        </dgm:presLayoutVars>
      </dgm:prSet>
      <dgm:spPr/>
    </dgm:pt>
    <dgm:pt modelId="{4131BC5D-DA07-4B5F-920F-0616331680C5}" type="pres">
      <dgm:prSet presAssocID="{B1FE79C0-988C-42B1-BA82-70348DAF7DD4}" presName="FiveConn_2-3" presStyleLbl="fgAccFollowNode1" presStyleIdx="1" presStyleCnt="4">
        <dgm:presLayoutVars>
          <dgm:bulletEnabled val="1"/>
        </dgm:presLayoutVars>
      </dgm:prSet>
      <dgm:spPr/>
    </dgm:pt>
    <dgm:pt modelId="{EBEF1E9A-B3FC-476B-A48A-D08D2E1CE646}" type="pres">
      <dgm:prSet presAssocID="{B1FE79C0-988C-42B1-BA82-70348DAF7DD4}" presName="FiveConn_3-4" presStyleLbl="fgAccFollowNode1" presStyleIdx="2" presStyleCnt="4">
        <dgm:presLayoutVars>
          <dgm:bulletEnabled val="1"/>
        </dgm:presLayoutVars>
      </dgm:prSet>
      <dgm:spPr/>
    </dgm:pt>
    <dgm:pt modelId="{57CB7F33-9CC8-4BC2-8C3C-1F41D6F62E4D}" type="pres">
      <dgm:prSet presAssocID="{B1FE79C0-988C-42B1-BA82-70348DAF7DD4}" presName="FiveConn_4-5" presStyleLbl="fgAccFollowNode1" presStyleIdx="3" presStyleCnt="4">
        <dgm:presLayoutVars>
          <dgm:bulletEnabled val="1"/>
        </dgm:presLayoutVars>
      </dgm:prSet>
      <dgm:spPr/>
    </dgm:pt>
    <dgm:pt modelId="{B8835775-B56E-493B-BFFA-7FA048F0A1EE}" type="pres">
      <dgm:prSet presAssocID="{B1FE79C0-988C-42B1-BA82-70348DAF7DD4}" presName="FiveNodes_1_text" presStyleLbl="node1" presStyleIdx="4" presStyleCnt="5">
        <dgm:presLayoutVars>
          <dgm:bulletEnabled val="1"/>
        </dgm:presLayoutVars>
      </dgm:prSet>
      <dgm:spPr/>
    </dgm:pt>
    <dgm:pt modelId="{10BC3765-A9FE-4A18-80B3-02112FDFDE48}" type="pres">
      <dgm:prSet presAssocID="{B1FE79C0-988C-42B1-BA82-70348DAF7DD4}" presName="FiveNodes_2_text" presStyleLbl="node1" presStyleIdx="4" presStyleCnt="5">
        <dgm:presLayoutVars>
          <dgm:bulletEnabled val="1"/>
        </dgm:presLayoutVars>
      </dgm:prSet>
      <dgm:spPr/>
    </dgm:pt>
    <dgm:pt modelId="{D393C0A5-3361-4028-9B20-2C7D10DAC853}" type="pres">
      <dgm:prSet presAssocID="{B1FE79C0-988C-42B1-BA82-70348DAF7DD4}" presName="FiveNodes_3_text" presStyleLbl="node1" presStyleIdx="4" presStyleCnt="5">
        <dgm:presLayoutVars>
          <dgm:bulletEnabled val="1"/>
        </dgm:presLayoutVars>
      </dgm:prSet>
      <dgm:spPr/>
    </dgm:pt>
    <dgm:pt modelId="{587DDAA8-6C9E-451C-959E-C0673A8F69E5}" type="pres">
      <dgm:prSet presAssocID="{B1FE79C0-988C-42B1-BA82-70348DAF7DD4}" presName="FiveNodes_4_text" presStyleLbl="node1" presStyleIdx="4" presStyleCnt="5">
        <dgm:presLayoutVars>
          <dgm:bulletEnabled val="1"/>
        </dgm:presLayoutVars>
      </dgm:prSet>
      <dgm:spPr/>
    </dgm:pt>
    <dgm:pt modelId="{143CABFF-AA99-4BA9-9724-4170C4506FFC}" type="pres">
      <dgm:prSet presAssocID="{B1FE79C0-988C-42B1-BA82-70348DAF7DD4}" presName="FiveNodes_5_text" presStyleLbl="node1" presStyleIdx="4" presStyleCnt="5">
        <dgm:presLayoutVars>
          <dgm:bulletEnabled val="1"/>
        </dgm:presLayoutVars>
      </dgm:prSet>
      <dgm:spPr/>
    </dgm:pt>
  </dgm:ptLst>
  <dgm:cxnLst>
    <dgm:cxn modelId="{0E5C2904-D9CB-41A8-9100-ED6FE5A5437E}" type="presOf" srcId="{DD76CCB2-CEA1-4AA3-84DE-88EA09CA5B68}" destId="{18BAD182-5190-405A-8C9C-EBACB2B1A6AA}" srcOrd="0" destOrd="0" presId="urn:microsoft.com/office/officeart/2005/8/layout/vProcess5"/>
    <dgm:cxn modelId="{B7795211-8AE1-4B55-8B35-2971E1123EA8}" type="presOf" srcId="{CB3E5C75-9174-479F-B28B-B36634DEA980}" destId="{143CABFF-AA99-4BA9-9724-4170C4506FFC}" srcOrd="1" destOrd="0" presId="urn:microsoft.com/office/officeart/2005/8/layout/vProcess5"/>
    <dgm:cxn modelId="{9B9D2213-E2E0-4BCB-9E9A-7F3028CC03F5}" type="presOf" srcId="{43E9B0E1-2539-4B6D-BC82-5105C4D17853}" destId="{52E092ED-EBB4-46A9-8B80-2E3751FDD31A}" srcOrd="0" destOrd="0" presId="urn:microsoft.com/office/officeart/2005/8/layout/vProcess5"/>
    <dgm:cxn modelId="{743EA21C-BEB0-4C8B-8F40-E34EA7E984D1}" type="presOf" srcId="{F2BE54C2-4D9A-4B03-8133-E36448175CB0}" destId="{57CB7F33-9CC8-4BC2-8C3C-1F41D6F62E4D}" srcOrd="0" destOrd="0" presId="urn:microsoft.com/office/officeart/2005/8/layout/vProcess5"/>
    <dgm:cxn modelId="{F4B6F32B-4AF0-443C-9658-F55230D0897C}" type="presOf" srcId="{B1FE79C0-988C-42B1-BA82-70348DAF7DD4}" destId="{79D0DACB-FB80-445B-8AEB-79F0E658AE0A}" srcOrd="0" destOrd="0" presId="urn:microsoft.com/office/officeart/2005/8/layout/vProcess5"/>
    <dgm:cxn modelId="{68D67C60-A307-4995-A6E6-894018496A2B}" type="presOf" srcId="{0E865B69-2AEA-4D3D-A756-8C7E87DD9219}" destId="{587DDAA8-6C9E-451C-959E-C0673A8F69E5}" srcOrd="1" destOrd="0" presId="urn:microsoft.com/office/officeart/2005/8/layout/vProcess5"/>
    <dgm:cxn modelId="{2C46E662-2739-408A-B0F9-78209365F7AF}" srcId="{B1FE79C0-988C-42B1-BA82-70348DAF7DD4}" destId="{0E865B69-2AEA-4D3D-A756-8C7E87DD9219}" srcOrd="3" destOrd="0" parTransId="{B38BC1BC-51C0-4F77-8D10-159EC69A686A}" sibTransId="{F2BE54C2-4D9A-4B03-8133-E36448175CB0}"/>
    <dgm:cxn modelId="{C36B5E65-9773-434E-B73C-81D19F645E36}" type="presOf" srcId="{16717460-A771-4856-8583-C4D3A9CDD736}" destId="{649D1FEC-E95E-4D59-8B6B-924D9A213A4F}" srcOrd="0" destOrd="0" presId="urn:microsoft.com/office/officeart/2005/8/layout/vProcess5"/>
    <dgm:cxn modelId="{80B9F64A-D53B-4ABF-A6C2-07A81AE9DFC3}" type="presOf" srcId="{0E865B69-2AEA-4D3D-A756-8C7E87DD9219}" destId="{A11C255E-629E-46FB-8E61-E504F564D9C9}" srcOrd="0" destOrd="0" presId="urn:microsoft.com/office/officeart/2005/8/layout/vProcess5"/>
    <dgm:cxn modelId="{4833776E-A979-4503-9954-D2E8F6338AC9}" type="presOf" srcId="{16717460-A771-4856-8583-C4D3A9CDD736}" destId="{10BC3765-A9FE-4A18-80B3-02112FDFDE48}" srcOrd="1" destOrd="0" presId="urn:microsoft.com/office/officeart/2005/8/layout/vProcess5"/>
    <dgm:cxn modelId="{EA4BBA89-A89F-4591-B769-764F4E364F7B}" type="presOf" srcId="{B4088462-68D4-4533-BA1D-2C7AF3874967}" destId="{4131BC5D-DA07-4B5F-920F-0616331680C5}" srcOrd="0" destOrd="0" presId="urn:microsoft.com/office/officeart/2005/8/layout/vProcess5"/>
    <dgm:cxn modelId="{CCD59B8E-AFE1-4668-A1C9-22A3070BB217}" type="presOf" srcId="{A0C3EA11-2E87-4E70-887B-E4A4FF6C0A55}" destId="{464D5C47-70B5-40DB-AF5B-40F67E6872AE}" srcOrd="0" destOrd="0" presId="urn:microsoft.com/office/officeart/2005/8/layout/vProcess5"/>
    <dgm:cxn modelId="{58A4059C-F4AA-45CA-9AEC-F21EC0FF7214}" srcId="{B1FE79C0-988C-42B1-BA82-70348DAF7DD4}" destId="{CB3E5C75-9174-479F-B28B-B36634DEA980}" srcOrd="4" destOrd="0" parTransId="{CEDBC3D8-2546-4E4A-8462-BCFE90CB542F}" sibTransId="{FB0B4E8C-52BA-4B7D-9A68-4C89A83CC8D8}"/>
    <dgm:cxn modelId="{0891019E-BDCD-467E-B174-69B4830F73BA}" srcId="{B1FE79C0-988C-42B1-BA82-70348DAF7DD4}" destId="{43E9B0E1-2539-4B6D-BC82-5105C4D17853}" srcOrd="0" destOrd="0" parTransId="{4010935A-F696-4EE2-A66F-289DA09F2E0A}" sibTransId="{DD76CCB2-CEA1-4AA3-84DE-88EA09CA5B68}"/>
    <dgm:cxn modelId="{EE26D9BA-DA43-45E5-B97D-D9C3DF117768}" srcId="{B1FE79C0-988C-42B1-BA82-70348DAF7DD4}" destId="{16717460-A771-4856-8583-C4D3A9CDD736}" srcOrd="1" destOrd="0" parTransId="{FC700371-1F80-4A5E-80B8-BE2FCF06AFC6}" sibTransId="{B4088462-68D4-4533-BA1D-2C7AF3874967}"/>
    <dgm:cxn modelId="{74C98ABC-291E-4C76-9FF2-7C1AB5E8DB01}" type="presOf" srcId="{A0C3EA11-2E87-4E70-887B-E4A4FF6C0A55}" destId="{D393C0A5-3361-4028-9B20-2C7D10DAC853}" srcOrd="1" destOrd="0" presId="urn:microsoft.com/office/officeart/2005/8/layout/vProcess5"/>
    <dgm:cxn modelId="{4A6E24C6-453B-43A1-8B99-667AC445F2C3}" type="presOf" srcId="{43E9B0E1-2539-4B6D-BC82-5105C4D17853}" destId="{B8835775-B56E-493B-BFFA-7FA048F0A1EE}" srcOrd="1" destOrd="0" presId="urn:microsoft.com/office/officeart/2005/8/layout/vProcess5"/>
    <dgm:cxn modelId="{80929FD1-0048-44B7-B1EA-BF18C258009F}" type="presOf" srcId="{CB3E5C75-9174-479F-B28B-B36634DEA980}" destId="{A987CB7A-BD01-4814-AC85-353B544D6BB9}" srcOrd="0" destOrd="0" presId="urn:microsoft.com/office/officeart/2005/8/layout/vProcess5"/>
    <dgm:cxn modelId="{62DE37D7-754C-420D-807E-1ADDA60A5A0B}" type="presOf" srcId="{6BABAFA2-79FE-4FE9-9907-442EC9A1D77E}" destId="{EBEF1E9A-B3FC-476B-A48A-D08D2E1CE646}" srcOrd="0" destOrd="0" presId="urn:microsoft.com/office/officeart/2005/8/layout/vProcess5"/>
    <dgm:cxn modelId="{F6EC34E1-4AF3-4DC8-8BFB-E5FB2CE1A587}" srcId="{B1FE79C0-988C-42B1-BA82-70348DAF7DD4}" destId="{A0C3EA11-2E87-4E70-887B-E4A4FF6C0A55}" srcOrd="2" destOrd="0" parTransId="{AE6F0258-66E4-4040-8DBD-8AD306594733}" sibTransId="{6BABAFA2-79FE-4FE9-9907-442EC9A1D77E}"/>
    <dgm:cxn modelId="{FD876BBE-298E-4F5F-B494-A56CFE778D52}" type="presParOf" srcId="{79D0DACB-FB80-445B-8AEB-79F0E658AE0A}" destId="{1450CEC1-6EBA-471E-B8FC-CBA1100E0F0F}" srcOrd="0" destOrd="0" presId="urn:microsoft.com/office/officeart/2005/8/layout/vProcess5"/>
    <dgm:cxn modelId="{DC99CD6D-A843-49EB-9FE1-CC02368CE71E}" type="presParOf" srcId="{79D0DACB-FB80-445B-8AEB-79F0E658AE0A}" destId="{52E092ED-EBB4-46A9-8B80-2E3751FDD31A}" srcOrd="1" destOrd="0" presId="urn:microsoft.com/office/officeart/2005/8/layout/vProcess5"/>
    <dgm:cxn modelId="{03BA39AF-FFC4-4F51-8C7F-3588919BF62B}" type="presParOf" srcId="{79D0DACB-FB80-445B-8AEB-79F0E658AE0A}" destId="{649D1FEC-E95E-4D59-8B6B-924D9A213A4F}" srcOrd="2" destOrd="0" presId="urn:microsoft.com/office/officeart/2005/8/layout/vProcess5"/>
    <dgm:cxn modelId="{2B8D5A87-D300-4055-9362-FAAB238210D8}" type="presParOf" srcId="{79D0DACB-FB80-445B-8AEB-79F0E658AE0A}" destId="{464D5C47-70B5-40DB-AF5B-40F67E6872AE}" srcOrd="3" destOrd="0" presId="urn:microsoft.com/office/officeart/2005/8/layout/vProcess5"/>
    <dgm:cxn modelId="{C7349DD9-D628-4A11-8E20-06D9E0285533}" type="presParOf" srcId="{79D0DACB-FB80-445B-8AEB-79F0E658AE0A}" destId="{A11C255E-629E-46FB-8E61-E504F564D9C9}" srcOrd="4" destOrd="0" presId="urn:microsoft.com/office/officeart/2005/8/layout/vProcess5"/>
    <dgm:cxn modelId="{671048C8-E3BD-4C56-9F7F-A81DD3B859D2}" type="presParOf" srcId="{79D0DACB-FB80-445B-8AEB-79F0E658AE0A}" destId="{A987CB7A-BD01-4814-AC85-353B544D6BB9}" srcOrd="5" destOrd="0" presId="urn:microsoft.com/office/officeart/2005/8/layout/vProcess5"/>
    <dgm:cxn modelId="{B17F502C-A652-4113-8C00-8AFBAA2858D9}" type="presParOf" srcId="{79D0DACB-FB80-445B-8AEB-79F0E658AE0A}" destId="{18BAD182-5190-405A-8C9C-EBACB2B1A6AA}" srcOrd="6" destOrd="0" presId="urn:microsoft.com/office/officeart/2005/8/layout/vProcess5"/>
    <dgm:cxn modelId="{297FF369-A625-41D3-8E7E-DD7C1E4E8FF1}" type="presParOf" srcId="{79D0DACB-FB80-445B-8AEB-79F0E658AE0A}" destId="{4131BC5D-DA07-4B5F-920F-0616331680C5}" srcOrd="7" destOrd="0" presId="urn:microsoft.com/office/officeart/2005/8/layout/vProcess5"/>
    <dgm:cxn modelId="{7DB229C0-B523-4120-B7EC-1909BA9EE54B}" type="presParOf" srcId="{79D0DACB-FB80-445B-8AEB-79F0E658AE0A}" destId="{EBEF1E9A-B3FC-476B-A48A-D08D2E1CE646}" srcOrd="8" destOrd="0" presId="urn:microsoft.com/office/officeart/2005/8/layout/vProcess5"/>
    <dgm:cxn modelId="{E2D7EBB6-505D-4594-8D88-95DA6AEE3011}" type="presParOf" srcId="{79D0DACB-FB80-445B-8AEB-79F0E658AE0A}" destId="{57CB7F33-9CC8-4BC2-8C3C-1F41D6F62E4D}" srcOrd="9" destOrd="0" presId="urn:microsoft.com/office/officeart/2005/8/layout/vProcess5"/>
    <dgm:cxn modelId="{7747BE1D-4AD8-43AC-BFB1-B295F9ADDFA5}" type="presParOf" srcId="{79D0DACB-FB80-445B-8AEB-79F0E658AE0A}" destId="{B8835775-B56E-493B-BFFA-7FA048F0A1EE}" srcOrd="10" destOrd="0" presId="urn:microsoft.com/office/officeart/2005/8/layout/vProcess5"/>
    <dgm:cxn modelId="{4D43E0B6-C8E1-4323-87F3-603B8BB7259C}" type="presParOf" srcId="{79D0DACB-FB80-445B-8AEB-79F0E658AE0A}" destId="{10BC3765-A9FE-4A18-80B3-02112FDFDE48}" srcOrd="11" destOrd="0" presId="urn:microsoft.com/office/officeart/2005/8/layout/vProcess5"/>
    <dgm:cxn modelId="{985FE60B-DA5F-4D3C-874E-9EC01C8E8782}" type="presParOf" srcId="{79D0DACB-FB80-445B-8AEB-79F0E658AE0A}" destId="{D393C0A5-3361-4028-9B20-2C7D10DAC853}" srcOrd="12" destOrd="0" presId="urn:microsoft.com/office/officeart/2005/8/layout/vProcess5"/>
    <dgm:cxn modelId="{F9D2B88A-4228-4198-BF20-1AB410E6F4DC}" type="presParOf" srcId="{79D0DACB-FB80-445B-8AEB-79F0E658AE0A}" destId="{587DDAA8-6C9E-451C-959E-C0673A8F69E5}" srcOrd="13" destOrd="0" presId="urn:microsoft.com/office/officeart/2005/8/layout/vProcess5"/>
    <dgm:cxn modelId="{5D5D6457-6C41-4B3D-8272-EA4B6A2DD018}" type="presParOf" srcId="{79D0DACB-FB80-445B-8AEB-79F0E658AE0A}" destId="{143CABFF-AA99-4BA9-9724-4170C4506FFC}"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83E019-61BC-4043-97F1-4FD161D18413}"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8A0A3252-38CC-4F66-A086-A7F014B84E1D}">
      <dgm:prSet/>
      <dgm:spPr/>
      <dgm:t>
        <a:bodyPr/>
        <a:lstStyle/>
        <a:p>
          <a:r>
            <a:rPr lang="en-GB"/>
            <a:t>Students are encouraged to discuss these with their placement supervisor</a:t>
          </a:r>
          <a:endParaRPr lang="en-US"/>
        </a:p>
      </dgm:t>
    </dgm:pt>
    <dgm:pt modelId="{878A40F4-389A-4660-A423-358B51914800}" type="parTrans" cxnId="{49323230-C997-4D68-970E-5DCEFBF59633}">
      <dgm:prSet/>
      <dgm:spPr/>
      <dgm:t>
        <a:bodyPr/>
        <a:lstStyle/>
        <a:p>
          <a:endParaRPr lang="en-US"/>
        </a:p>
      </dgm:t>
    </dgm:pt>
    <dgm:pt modelId="{F64845E8-B3FB-40EE-BBE2-3FB46F2A84D9}" type="sibTrans" cxnId="{49323230-C997-4D68-970E-5DCEFBF59633}">
      <dgm:prSet/>
      <dgm:spPr/>
      <dgm:t>
        <a:bodyPr/>
        <a:lstStyle/>
        <a:p>
          <a:endParaRPr lang="en-US"/>
        </a:p>
      </dgm:t>
    </dgm:pt>
    <dgm:pt modelId="{319616F2-88B6-4797-B8B0-49971B534DB9}">
      <dgm:prSet/>
      <dgm:spPr/>
      <dgm:t>
        <a:bodyPr/>
        <a:lstStyle/>
        <a:p>
          <a:r>
            <a:rPr lang="en-GB"/>
            <a:t>Reasonable adjustments may be needed to support student learning in practice</a:t>
          </a:r>
          <a:endParaRPr lang="en-US"/>
        </a:p>
      </dgm:t>
    </dgm:pt>
    <dgm:pt modelId="{7C07EAD2-67D4-4481-8BE4-875A684BBCB0}" type="parTrans" cxnId="{581D3D8E-68C2-4125-805A-52B7C27B4BF3}">
      <dgm:prSet/>
      <dgm:spPr/>
      <dgm:t>
        <a:bodyPr/>
        <a:lstStyle/>
        <a:p>
          <a:endParaRPr lang="en-US"/>
        </a:p>
      </dgm:t>
    </dgm:pt>
    <dgm:pt modelId="{CF017C33-9DFB-4EC7-8AEE-B26EEF188198}" type="sibTrans" cxnId="{581D3D8E-68C2-4125-805A-52B7C27B4BF3}">
      <dgm:prSet/>
      <dgm:spPr/>
      <dgm:t>
        <a:bodyPr/>
        <a:lstStyle/>
        <a:p>
          <a:endParaRPr lang="en-US"/>
        </a:p>
      </dgm:t>
    </dgm:pt>
    <dgm:pt modelId="{CE48FB73-2BDD-4888-8C0B-BE0A6F483B7C}">
      <dgm:prSet/>
      <dgm:spPr/>
      <dgm:t>
        <a:bodyPr/>
        <a:lstStyle/>
        <a:p>
          <a:r>
            <a:rPr lang="en-GB" dirty="0"/>
            <a:t>Students with specific disabilities may require general adjustments </a:t>
          </a:r>
          <a:endParaRPr lang="en-US" dirty="0"/>
        </a:p>
      </dgm:t>
    </dgm:pt>
    <dgm:pt modelId="{BCCD81D3-C907-47AD-907F-5A49E4EEA5E9}" type="parTrans" cxnId="{7C63DE95-DC00-4E74-90A0-91D9DBB0EBB0}">
      <dgm:prSet/>
      <dgm:spPr/>
      <dgm:t>
        <a:bodyPr/>
        <a:lstStyle/>
        <a:p>
          <a:endParaRPr lang="en-US"/>
        </a:p>
      </dgm:t>
    </dgm:pt>
    <dgm:pt modelId="{A2ED507C-7044-48F8-8899-03DDC1713E1B}" type="sibTrans" cxnId="{7C63DE95-DC00-4E74-90A0-91D9DBB0EBB0}">
      <dgm:prSet/>
      <dgm:spPr/>
      <dgm:t>
        <a:bodyPr/>
        <a:lstStyle/>
        <a:p>
          <a:endParaRPr lang="en-US"/>
        </a:p>
      </dgm:t>
    </dgm:pt>
    <dgm:pt modelId="{14B2AF86-B400-4AF7-A873-007D122BFFDE}">
      <dgm:prSet/>
      <dgm:spPr/>
      <dgm:t>
        <a:bodyPr/>
        <a:lstStyle/>
        <a:p>
          <a:r>
            <a:rPr lang="en-GB"/>
            <a:t>Students with specific learning disabilities may require general adjustments</a:t>
          </a:r>
          <a:endParaRPr lang="en-US"/>
        </a:p>
      </dgm:t>
    </dgm:pt>
    <dgm:pt modelId="{AFF7C57A-5AB8-4313-86DF-9AD0657DADE1}" type="parTrans" cxnId="{7C856B67-638E-4A52-9DD7-2FA1B9D6568B}">
      <dgm:prSet/>
      <dgm:spPr/>
      <dgm:t>
        <a:bodyPr/>
        <a:lstStyle/>
        <a:p>
          <a:endParaRPr lang="en-US"/>
        </a:p>
      </dgm:t>
    </dgm:pt>
    <dgm:pt modelId="{1AED95D6-E8B0-4E72-94C8-5EADF697AB47}" type="sibTrans" cxnId="{7C856B67-638E-4A52-9DD7-2FA1B9D6568B}">
      <dgm:prSet/>
      <dgm:spPr/>
      <dgm:t>
        <a:bodyPr/>
        <a:lstStyle/>
        <a:p>
          <a:endParaRPr lang="en-US"/>
        </a:p>
      </dgm:t>
    </dgm:pt>
    <dgm:pt modelId="{888664F8-A356-4FBD-A523-83AF471A6FD9}">
      <dgm:prSet/>
      <dgm:spPr/>
      <dgm:t>
        <a:bodyPr/>
        <a:lstStyle/>
        <a:p>
          <a:r>
            <a:rPr lang="en-GB" dirty="0"/>
            <a:t>Useful guidance can be found here: </a:t>
          </a:r>
          <a:r>
            <a:rPr lang="en-GB" dirty="0">
              <a:hlinkClick xmlns:r="http://schemas.openxmlformats.org/officeDocument/2006/relationships" r:id="rId1"/>
            </a:rPr>
            <a:t>UWE Disability Support Services</a:t>
          </a:r>
          <a:r>
            <a:rPr lang="en-GB" dirty="0"/>
            <a:t> </a:t>
          </a:r>
          <a:endParaRPr lang="en-US" dirty="0"/>
        </a:p>
      </dgm:t>
    </dgm:pt>
    <dgm:pt modelId="{0712D44B-6CFD-472B-AD14-66864F063096}" type="parTrans" cxnId="{64B6B8E3-FA75-4125-9AB4-FF32600EF4A2}">
      <dgm:prSet/>
      <dgm:spPr/>
      <dgm:t>
        <a:bodyPr/>
        <a:lstStyle/>
        <a:p>
          <a:endParaRPr lang="en-US"/>
        </a:p>
      </dgm:t>
    </dgm:pt>
    <dgm:pt modelId="{B3519245-3387-4144-BD0C-220C64B98DD7}" type="sibTrans" cxnId="{64B6B8E3-FA75-4125-9AB4-FF32600EF4A2}">
      <dgm:prSet/>
      <dgm:spPr/>
      <dgm:t>
        <a:bodyPr/>
        <a:lstStyle/>
        <a:p>
          <a:endParaRPr lang="en-US"/>
        </a:p>
      </dgm:t>
    </dgm:pt>
    <dgm:pt modelId="{3F1BA2C2-2249-400E-A5B4-091EABF90473}" type="pres">
      <dgm:prSet presAssocID="{1283E019-61BC-4043-97F1-4FD161D18413}" presName="vert0" presStyleCnt="0">
        <dgm:presLayoutVars>
          <dgm:dir/>
          <dgm:animOne val="branch"/>
          <dgm:animLvl val="lvl"/>
        </dgm:presLayoutVars>
      </dgm:prSet>
      <dgm:spPr/>
    </dgm:pt>
    <dgm:pt modelId="{A65E6119-BDA5-4F8B-91B9-A01F17E6CC38}" type="pres">
      <dgm:prSet presAssocID="{8A0A3252-38CC-4F66-A086-A7F014B84E1D}" presName="thickLine" presStyleLbl="alignNode1" presStyleIdx="0" presStyleCnt="5"/>
      <dgm:spPr/>
    </dgm:pt>
    <dgm:pt modelId="{6A496E81-9627-46B0-B747-416FA32A4D3E}" type="pres">
      <dgm:prSet presAssocID="{8A0A3252-38CC-4F66-A086-A7F014B84E1D}" presName="horz1" presStyleCnt="0"/>
      <dgm:spPr/>
    </dgm:pt>
    <dgm:pt modelId="{3FAF3D96-4CFA-419E-904E-194B5A2EA659}" type="pres">
      <dgm:prSet presAssocID="{8A0A3252-38CC-4F66-A086-A7F014B84E1D}" presName="tx1" presStyleLbl="revTx" presStyleIdx="0" presStyleCnt="5"/>
      <dgm:spPr/>
    </dgm:pt>
    <dgm:pt modelId="{1280903C-2041-4052-86FB-4CE516C1B20E}" type="pres">
      <dgm:prSet presAssocID="{8A0A3252-38CC-4F66-A086-A7F014B84E1D}" presName="vert1" presStyleCnt="0"/>
      <dgm:spPr/>
    </dgm:pt>
    <dgm:pt modelId="{5054866D-7F93-46E9-B717-22DC8D9482B2}" type="pres">
      <dgm:prSet presAssocID="{319616F2-88B6-4797-B8B0-49971B534DB9}" presName="thickLine" presStyleLbl="alignNode1" presStyleIdx="1" presStyleCnt="5"/>
      <dgm:spPr/>
    </dgm:pt>
    <dgm:pt modelId="{420F06D0-E6A9-4F1D-A032-08C378D760A4}" type="pres">
      <dgm:prSet presAssocID="{319616F2-88B6-4797-B8B0-49971B534DB9}" presName="horz1" presStyleCnt="0"/>
      <dgm:spPr/>
    </dgm:pt>
    <dgm:pt modelId="{8F5B2157-6B6F-43CF-9F76-D1DFD157FB49}" type="pres">
      <dgm:prSet presAssocID="{319616F2-88B6-4797-B8B0-49971B534DB9}" presName="tx1" presStyleLbl="revTx" presStyleIdx="1" presStyleCnt="5"/>
      <dgm:spPr/>
    </dgm:pt>
    <dgm:pt modelId="{B20FFD3C-8596-4E94-BF58-A0AE73ED1651}" type="pres">
      <dgm:prSet presAssocID="{319616F2-88B6-4797-B8B0-49971B534DB9}" presName="vert1" presStyleCnt="0"/>
      <dgm:spPr/>
    </dgm:pt>
    <dgm:pt modelId="{EA939AF8-0DC4-47A0-80E4-2799AEBF85FC}" type="pres">
      <dgm:prSet presAssocID="{CE48FB73-2BDD-4888-8C0B-BE0A6F483B7C}" presName="thickLine" presStyleLbl="alignNode1" presStyleIdx="2" presStyleCnt="5"/>
      <dgm:spPr/>
    </dgm:pt>
    <dgm:pt modelId="{FC413888-0086-408E-BAB8-FD85E50FA206}" type="pres">
      <dgm:prSet presAssocID="{CE48FB73-2BDD-4888-8C0B-BE0A6F483B7C}" presName="horz1" presStyleCnt="0"/>
      <dgm:spPr/>
    </dgm:pt>
    <dgm:pt modelId="{A91CA079-8145-41C9-B8DE-37129862C1C1}" type="pres">
      <dgm:prSet presAssocID="{CE48FB73-2BDD-4888-8C0B-BE0A6F483B7C}" presName="tx1" presStyleLbl="revTx" presStyleIdx="2" presStyleCnt="5"/>
      <dgm:spPr/>
    </dgm:pt>
    <dgm:pt modelId="{D2B96F9B-A141-4DAD-B548-143A13D5CED7}" type="pres">
      <dgm:prSet presAssocID="{CE48FB73-2BDD-4888-8C0B-BE0A6F483B7C}" presName="vert1" presStyleCnt="0"/>
      <dgm:spPr/>
    </dgm:pt>
    <dgm:pt modelId="{E47C0A74-D3C6-472C-ACF3-AD475DEEEEC4}" type="pres">
      <dgm:prSet presAssocID="{14B2AF86-B400-4AF7-A873-007D122BFFDE}" presName="thickLine" presStyleLbl="alignNode1" presStyleIdx="3" presStyleCnt="5"/>
      <dgm:spPr/>
    </dgm:pt>
    <dgm:pt modelId="{F40837BE-9848-4AF3-B44E-1E02D2B57FD9}" type="pres">
      <dgm:prSet presAssocID="{14B2AF86-B400-4AF7-A873-007D122BFFDE}" presName="horz1" presStyleCnt="0"/>
      <dgm:spPr/>
    </dgm:pt>
    <dgm:pt modelId="{9F29BEE3-F72A-481E-B651-1A64DADF5F64}" type="pres">
      <dgm:prSet presAssocID="{14B2AF86-B400-4AF7-A873-007D122BFFDE}" presName="tx1" presStyleLbl="revTx" presStyleIdx="3" presStyleCnt="5"/>
      <dgm:spPr/>
    </dgm:pt>
    <dgm:pt modelId="{30976D19-EEF6-4D73-B595-9C5D72EDDD1D}" type="pres">
      <dgm:prSet presAssocID="{14B2AF86-B400-4AF7-A873-007D122BFFDE}" presName="vert1" presStyleCnt="0"/>
      <dgm:spPr/>
    </dgm:pt>
    <dgm:pt modelId="{9C72825A-496E-4B63-847B-33F353468C33}" type="pres">
      <dgm:prSet presAssocID="{888664F8-A356-4FBD-A523-83AF471A6FD9}" presName="thickLine" presStyleLbl="alignNode1" presStyleIdx="4" presStyleCnt="5"/>
      <dgm:spPr/>
    </dgm:pt>
    <dgm:pt modelId="{E863FECC-C6AC-45D2-B643-A8008B9E0052}" type="pres">
      <dgm:prSet presAssocID="{888664F8-A356-4FBD-A523-83AF471A6FD9}" presName="horz1" presStyleCnt="0"/>
      <dgm:spPr/>
    </dgm:pt>
    <dgm:pt modelId="{644FFE01-D065-4219-AEF6-9E11E761768B}" type="pres">
      <dgm:prSet presAssocID="{888664F8-A356-4FBD-A523-83AF471A6FD9}" presName="tx1" presStyleLbl="revTx" presStyleIdx="4" presStyleCnt="5"/>
      <dgm:spPr/>
    </dgm:pt>
    <dgm:pt modelId="{372FE4F9-1494-4F78-998D-45B90F15A5EB}" type="pres">
      <dgm:prSet presAssocID="{888664F8-A356-4FBD-A523-83AF471A6FD9}" presName="vert1" presStyleCnt="0"/>
      <dgm:spPr/>
    </dgm:pt>
  </dgm:ptLst>
  <dgm:cxnLst>
    <dgm:cxn modelId="{7461CA0A-6D0E-4D11-AD7E-B11D3ABF04B2}" type="presOf" srcId="{14B2AF86-B400-4AF7-A873-007D122BFFDE}" destId="{9F29BEE3-F72A-481E-B651-1A64DADF5F64}" srcOrd="0" destOrd="0" presId="urn:microsoft.com/office/officeart/2008/layout/LinedList"/>
    <dgm:cxn modelId="{49323230-C997-4D68-970E-5DCEFBF59633}" srcId="{1283E019-61BC-4043-97F1-4FD161D18413}" destId="{8A0A3252-38CC-4F66-A086-A7F014B84E1D}" srcOrd="0" destOrd="0" parTransId="{878A40F4-389A-4660-A423-358B51914800}" sibTransId="{F64845E8-B3FB-40EE-BBE2-3FB46F2A84D9}"/>
    <dgm:cxn modelId="{40B87542-1567-46B4-8C55-A20F78560C92}" type="presOf" srcId="{888664F8-A356-4FBD-A523-83AF471A6FD9}" destId="{644FFE01-D065-4219-AEF6-9E11E761768B}" srcOrd="0" destOrd="0" presId="urn:microsoft.com/office/officeart/2008/layout/LinedList"/>
    <dgm:cxn modelId="{CDB00F64-85DF-470C-8C54-268D6FE9ECC6}" type="presOf" srcId="{CE48FB73-2BDD-4888-8C0B-BE0A6F483B7C}" destId="{A91CA079-8145-41C9-B8DE-37129862C1C1}" srcOrd="0" destOrd="0" presId="urn:microsoft.com/office/officeart/2008/layout/LinedList"/>
    <dgm:cxn modelId="{7C856B67-638E-4A52-9DD7-2FA1B9D6568B}" srcId="{1283E019-61BC-4043-97F1-4FD161D18413}" destId="{14B2AF86-B400-4AF7-A873-007D122BFFDE}" srcOrd="3" destOrd="0" parTransId="{AFF7C57A-5AB8-4313-86DF-9AD0657DADE1}" sibTransId="{1AED95D6-E8B0-4E72-94C8-5EADF697AB47}"/>
    <dgm:cxn modelId="{CF8AAC4A-EA8C-4FB7-BAE0-2C94DB26C92C}" type="presOf" srcId="{1283E019-61BC-4043-97F1-4FD161D18413}" destId="{3F1BA2C2-2249-400E-A5B4-091EABF90473}" srcOrd="0" destOrd="0" presId="urn:microsoft.com/office/officeart/2008/layout/LinedList"/>
    <dgm:cxn modelId="{FF2B1D4D-A274-4898-BB94-962702C5C8FB}" type="presOf" srcId="{319616F2-88B6-4797-B8B0-49971B534DB9}" destId="{8F5B2157-6B6F-43CF-9F76-D1DFD157FB49}" srcOrd="0" destOrd="0" presId="urn:microsoft.com/office/officeart/2008/layout/LinedList"/>
    <dgm:cxn modelId="{AE9FF354-F72C-4A52-86E2-B78009C95F8A}" type="presOf" srcId="{8A0A3252-38CC-4F66-A086-A7F014B84E1D}" destId="{3FAF3D96-4CFA-419E-904E-194B5A2EA659}" srcOrd="0" destOrd="0" presId="urn:microsoft.com/office/officeart/2008/layout/LinedList"/>
    <dgm:cxn modelId="{581D3D8E-68C2-4125-805A-52B7C27B4BF3}" srcId="{1283E019-61BC-4043-97F1-4FD161D18413}" destId="{319616F2-88B6-4797-B8B0-49971B534DB9}" srcOrd="1" destOrd="0" parTransId="{7C07EAD2-67D4-4481-8BE4-875A684BBCB0}" sibTransId="{CF017C33-9DFB-4EC7-8AEE-B26EEF188198}"/>
    <dgm:cxn modelId="{7C63DE95-DC00-4E74-90A0-91D9DBB0EBB0}" srcId="{1283E019-61BC-4043-97F1-4FD161D18413}" destId="{CE48FB73-2BDD-4888-8C0B-BE0A6F483B7C}" srcOrd="2" destOrd="0" parTransId="{BCCD81D3-C907-47AD-907F-5A49E4EEA5E9}" sibTransId="{A2ED507C-7044-48F8-8899-03DDC1713E1B}"/>
    <dgm:cxn modelId="{64B6B8E3-FA75-4125-9AB4-FF32600EF4A2}" srcId="{1283E019-61BC-4043-97F1-4FD161D18413}" destId="{888664F8-A356-4FBD-A523-83AF471A6FD9}" srcOrd="4" destOrd="0" parTransId="{0712D44B-6CFD-472B-AD14-66864F063096}" sibTransId="{B3519245-3387-4144-BD0C-220C64B98DD7}"/>
    <dgm:cxn modelId="{6AE1A5D6-716C-4833-9F62-C756D14D8F76}" type="presParOf" srcId="{3F1BA2C2-2249-400E-A5B4-091EABF90473}" destId="{A65E6119-BDA5-4F8B-91B9-A01F17E6CC38}" srcOrd="0" destOrd="0" presId="urn:microsoft.com/office/officeart/2008/layout/LinedList"/>
    <dgm:cxn modelId="{28A01749-057F-4775-89A5-BFEEA46C3A4F}" type="presParOf" srcId="{3F1BA2C2-2249-400E-A5B4-091EABF90473}" destId="{6A496E81-9627-46B0-B747-416FA32A4D3E}" srcOrd="1" destOrd="0" presId="urn:microsoft.com/office/officeart/2008/layout/LinedList"/>
    <dgm:cxn modelId="{072B3256-7EE8-4EC6-A98F-C2037B161B0E}" type="presParOf" srcId="{6A496E81-9627-46B0-B747-416FA32A4D3E}" destId="{3FAF3D96-4CFA-419E-904E-194B5A2EA659}" srcOrd="0" destOrd="0" presId="urn:microsoft.com/office/officeart/2008/layout/LinedList"/>
    <dgm:cxn modelId="{80FF2356-734F-4A8C-8CAF-77EDD6DE4719}" type="presParOf" srcId="{6A496E81-9627-46B0-B747-416FA32A4D3E}" destId="{1280903C-2041-4052-86FB-4CE516C1B20E}" srcOrd="1" destOrd="0" presId="urn:microsoft.com/office/officeart/2008/layout/LinedList"/>
    <dgm:cxn modelId="{756DEB82-296B-42C1-BFDB-0F1C83ECBA27}" type="presParOf" srcId="{3F1BA2C2-2249-400E-A5B4-091EABF90473}" destId="{5054866D-7F93-46E9-B717-22DC8D9482B2}" srcOrd="2" destOrd="0" presId="urn:microsoft.com/office/officeart/2008/layout/LinedList"/>
    <dgm:cxn modelId="{98EE5444-4A25-4ABB-B510-15A0F456ABF1}" type="presParOf" srcId="{3F1BA2C2-2249-400E-A5B4-091EABF90473}" destId="{420F06D0-E6A9-4F1D-A032-08C378D760A4}" srcOrd="3" destOrd="0" presId="urn:microsoft.com/office/officeart/2008/layout/LinedList"/>
    <dgm:cxn modelId="{DB1F2876-9C65-43DE-B9C9-CA3C72193560}" type="presParOf" srcId="{420F06D0-E6A9-4F1D-A032-08C378D760A4}" destId="{8F5B2157-6B6F-43CF-9F76-D1DFD157FB49}" srcOrd="0" destOrd="0" presId="urn:microsoft.com/office/officeart/2008/layout/LinedList"/>
    <dgm:cxn modelId="{B7077BFD-AF2F-406E-A8F0-9AECBDC05873}" type="presParOf" srcId="{420F06D0-E6A9-4F1D-A032-08C378D760A4}" destId="{B20FFD3C-8596-4E94-BF58-A0AE73ED1651}" srcOrd="1" destOrd="0" presId="urn:microsoft.com/office/officeart/2008/layout/LinedList"/>
    <dgm:cxn modelId="{E2E56591-923D-474B-9BD4-72A5CE3277CD}" type="presParOf" srcId="{3F1BA2C2-2249-400E-A5B4-091EABF90473}" destId="{EA939AF8-0DC4-47A0-80E4-2799AEBF85FC}" srcOrd="4" destOrd="0" presId="urn:microsoft.com/office/officeart/2008/layout/LinedList"/>
    <dgm:cxn modelId="{D891B87F-B1E5-4D56-AB55-555B0440F416}" type="presParOf" srcId="{3F1BA2C2-2249-400E-A5B4-091EABF90473}" destId="{FC413888-0086-408E-BAB8-FD85E50FA206}" srcOrd="5" destOrd="0" presId="urn:microsoft.com/office/officeart/2008/layout/LinedList"/>
    <dgm:cxn modelId="{69F983EC-AE5E-4A08-BEF9-850B25C562E7}" type="presParOf" srcId="{FC413888-0086-408E-BAB8-FD85E50FA206}" destId="{A91CA079-8145-41C9-B8DE-37129862C1C1}" srcOrd="0" destOrd="0" presId="urn:microsoft.com/office/officeart/2008/layout/LinedList"/>
    <dgm:cxn modelId="{231FC8F0-4823-41F7-AC1B-789BE47D9A4B}" type="presParOf" srcId="{FC413888-0086-408E-BAB8-FD85E50FA206}" destId="{D2B96F9B-A141-4DAD-B548-143A13D5CED7}" srcOrd="1" destOrd="0" presId="urn:microsoft.com/office/officeart/2008/layout/LinedList"/>
    <dgm:cxn modelId="{F5A66666-301E-41A9-AD27-74E9FE1E903B}" type="presParOf" srcId="{3F1BA2C2-2249-400E-A5B4-091EABF90473}" destId="{E47C0A74-D3C6-472C-ACF3-AD475DEEEEC4}" srcOrd="6" destOrd="0" presId="urn:microsoft.com/office/officeart/2008/layout/LinedList"/>
    <dgm:cxn modelId="{D7032027-B724-451E-8453-F88E04F1A1B2}" type="presParOf" srcId="{3F1BA2C2-2249-400E-A5B4-091EABF90473}" destId="{F40837BE-9848-4AF3-B44E-1E02D2B57FD9}" srcOrd="7" destOrd="0" presId="urn:microsoft.com/office/officeart/2008/layout/LinedList"/>
    <dgm:cxn modelId="{57AF5486-F0A7-4817-8E9A-F89C499B410D}" type="presParOf" srcId="{F40837BE-9848-4AF3-B44E-1E02D2B57FD9}" destId="{9F29BEE3-F72A-481E-B651-1A64DADF5F64}" srcOrd="0" destOrd="0" presId="urn:microsoft.com/office/officeart/2008/layout/LinedList"/>
    <dgm:cxn modelId="{5C1270EE-6423-4600-AA55-91FB54248F47}" type="presParOf" srcId="{F40837BE-9848-4AF3-B44E-1E02D2B57FD9}" destId="{30976D19-EEF6-4D73-B595-9C5D72EDDD1D}" srcOrd="1" destOrd="0" presId="urn:microsoft.com/office/officeart/2008/layout/LinedList"/>
    <dgm:cxn modelId="{0AB0E517-3989-458C-B790-4D09A453B925}" type="presParOf" srcId="{3F1BA2C2-2249-400E-A5B4-091EABF90473}" destId="{9C72825A-496E-4B63-847B-33F353468C33}" srcOrd="8" destOrd="0" presId="urn:microsoft.com/office/officeart/2008/layout/LinedList"/>
    <dgm:cxn modelId="{68E665FA-3D69-4382-9E64-3BF89809A6A3}" type="presParOf" srcId="{3F1BA2C2-2249-400E-A5B4-091EABF90473}" destId="{E863FECC-C6AC-45D2-B643-A8008B9E0052}" srcOrd="9" destOrd="0" presId="urn:microsoft.com/office/officeart/2008/layout/LinedList"/>
    <dgm:cxn modelId="{9F6CB453-6B05-41D6-AD4D-540561319EC8}" type="presParOf" srcId="{E863FECC-C6AC-45D2-B643-A8008B9E0052}" destId="{644FFE01-D065-4219-AEF6-9E11E761768B}" srcOrd="0" destOrd="0" presId="urn:microsoft.com/office/officeart/2008/layout/LinedList"/>
    <dgm:cxn modelId="{680E4F01-5334-47BD-81DA-E7C6A2B5B4BA}" type="presParOf" srcId="{E863FECC-C6AC-45D2-B643-A8008B9E0052}" destId="{372FE4F9-1494-4F78-998D-45B90F15A5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83E019-61BC-4043-97F1-4FD161D1841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8A0A3252-38CC-4F66-A086-A7F014B84E1D}">
      <dgm:prSet/>
      <dgm:spPr/>
      <dgm:t>
        <a:bodyPr/>
        <a:lstStyle/>
        <a:p>
          <a:r>
            <a:rPr lang="en-GB" dirty="0"/>
            <a:t>Mini-CEX:</a:t>
          </a:r>
          <a:endParaRPr lang="en-US" dirty="0"/>
        </a:p>
      </dgm:t>
    </dgm:pt>
    <dgm:pt modelId="{878A40F4-389A-4660-A423-358B51914800}" type="parTrans" cxnId="{49323230-C997-4D68-970E-5DCEFBF59633}">
      <dgm:prSet/>
      <dgm:spPr/>
      <dgm:t>
        <a:bodyPr/>
        <a:lstStyle/>
        <a:p>
          <a:endParaRPr lang="en-US"/>
        </a:p>
      </dgm:t>
    </dgm:pt>
    <dgm:pt modelId="{F64845E8-B3FB-40EE-BBE2-3FB46F2A84D9}" type="sibTrans" cxnId="{49323230-C997-4D68-970E-5DCEFBF59633}">
      <dgm:prSet/>
      <dgm:spPr/>
      <dgm:t>
        <a:bodyPr/>
        <a:lstStyle/>
        <a:p>
          <a:endParaRPr lang="en-US"/>
        </a:p>
      </dgm:t>
    </dgm:pt>
    <dgm:pt modelId="{319616F2-88B6-4797-B8B0-49971B534DB9}">
      <dgm:prSet/>
      <dgm:spPr/>
      <dgm:t>
        <a:bodyPr/>
        <a:lstStyle/>
        <a:p>
          <a:r>
            <a:rPr lang="en-GB" dirty="0"/>
            <a:t>Case-Based Discussion</a:t>
          </a:r>
          <a:endParaRPr lang="en-US" dirty="0"/>
        </a:p>
      </dgm:t>
    </dgm:pt>
    <dgm:pt modelId="{7C07EAD2-67D4-4481-8BE4-875A684BBCB0}" type="parTrans" cxnId="{581D3D8E-68C2-4125-805A-52B7C27B4BF3}">
      <dgm:prSet/>
      <dgm:spPr/>
      <dgm:t>
        <a:bodyPr/>
        <a:lstStyle/>
        <a:p>
          <a:endParaRPr lang="en-US"/>
        </a:p>
      </dgm:t>
    </dgm:pt>
    <dgm:pt modelId="{CF017C33-9DFB-4EC7-8AEE-B26EEF188198}" type="sibTrans" cxnId="{581D3D8E-68C2-4125-805A-52B7C27B4BF3}">
      <dgm:prSet/>
      <dgm:spPr/>
      <dgm:t>
        <a:bodyPr/>
        <a:lstStyle/>
        <a:p>
          <a:endParaRPr lang="en-US"/>
        </a:p>
      </dgm:t>
    </dgm:pt>
    <dgm:pt modelId="{CE48FB73-2BDD-4888-8C0B-BE0A6F483B7C}">
      <dgm:prSet/>
      <dgm:spPr/>
      <dgm:t>
        <a:bodyPr/>
        <a:lstStyle/>
        <a:p>
          <a:r>
            <a:rPr lang="en-GB" dirty="0"/>
            <a:t>Direct Observation of a Procedural Skill (DOPS)</a:t>
          </a:r>
          <a:endParaRPr lang="en-US" dirty="0"/>
        </a:p>
      </dgm:t>
    </dgm:pt>
    <dgm:pt modelId="{BCCD81D3-C907-47AD-907F-5A49E4EEA5E9}" type="parTrans" cxnId="{7C63DE95-DC00-4E74-90A0-91D9DBB0EBB0}">
      <dgm:prSet/>
      <dgm:spPr/>
      <dgm:t>
        <a:bodyPr/>
        <a:lstStyle/>
        <a:p>
          <a:endParaRPr lang="en-US"/>
        </a:p>
      </dgm:t>
    </dgm:pt>
    <dgm:pt modelId="{A2ED507C-7044-48F8-8899-03DDC1713E1B}" type="sibTrans" cxnId="{7C63DE95-DC00-4E74-90A0-91D9DBB0EBB0}">
      <dgm:prSet/>
      <dgm:spPr/>
      <dgm:t>
        <a:bodyPr/>
        <a:lstStyle/>
        <a:p>
          <a:endParaRPr lang="en-US"/>
        </a:p>
      </dgm:t>
    </dgm:pt>
    <dgm:pt modelId="{AD42E3C4-E65D-4C24-ACD1-2FC4C7F11601}">
      <dgm:prSet/>
      <dgm:spPr/>
      <dgm:t>
        <a:bodyPr/>
        <a:lstStyle/>
        <a:p>
          <a:pPr algn="just"/>
          <a:r>
            <a:rPr lang="en-GB" b="0" i="0" dirty="0"/>
            <a:t>Clinician directly observes student clinical encounter with a patient to provide an indication of competence in skills essential for good clinical care such as history taking, examination and clinical reasoning. </a:t>
          </a:r>
          <a:endParaRPr lang="en-US" dirty="0"/>
        </a:p>
      </dgm:t>
    </dgm:pt>
    <dgm:pt modelId="{220BF37D-F460-45A8-88D5-DED2D7773ED3}" type="parTrans" cxnId="{B811F8B9-F2E3-40C4-8A61-547DF214DFE8}">
      <dgm:prSet/>
      <dgm:spPr/>
      <dgm:t>
        <a:bodyPr/>
        <a:lstStyle/>
        <a:p>
          <a:endParaRPr lang="en-GB"/>
        </a:p>
      </dgm:t>
    </dgm:pt>
    <dgm:pt modelId="{112B8B69-E10D-41CB-BC20-B290CB95DD1E}" type="sibTrans" cxnId="{B811F8B9-F2E3-40C4-8A61-547DF214DFE8}">
      <dgm:prSet/>
      <dgm:spPr/>
      <dgm:t>
        <a:bodyPr/>
        <a:lstStyle/>
        <a:p>
          <a:endParaRPr lang="en-GB"/>
        </a:p>
      </dgm:t>
    </dgm:pt>
    <dgm:pt modelId="{6C397DE9-32EE-4E37-A7FC-EDB172C34592}">
      <dgm:prSet/>
      <dgm:spPr/>
      <dgm:t>
        <a:bodyPr/>
        <a:lstStyle/>
        <a:p>
          <a:pPr algn="just"/>
          <a:r>
            <a:rPr lang="en-GB" b="0" i="0" dirty="0"/>
            <a:t>Clinician assesses student performance by reviewing a written record and verbal presentation of  a patient encounter to provide an indication of competence in areas such as clinical reasoning, decision-making and application of medical knowledge.</a:t>
          </a:r>
          <a:endParaRPr lang="en-US" dirty="0"/>
        </a:p>
      </dgm:t>
    </dgm:pt>
    <dgm:pt modelId="{1F4820D9-DEA6-4A7E-9301-943FA3CD6934}" type="parTrans" cxnId="{80475AAD-BAA4-4106-BAAE-373C599B2243}">
      <dgm:prSet/>
      <dgm:spPr/>
      <dgm:t>
        <a:bodyPr/>
        <a:lstStyle/>
        <a:p>
          <a:endParaRPr lang="en-GB"/>
        </a:p>
      </dgm:t>
    </dgm:pt>
    <dgm:pt modelId="{B2763D8F-4C1B-4915-95D4-3104354B2AE3}" type="sibTrans" cxnId="{80475AAD-BAA4-4106-BAAE-373C599B2243}">
      <dgm:prSet/>
      <dgm:spPr/>
      <dgm:t>
        <a:bodyPr/>
        <a:lstStyle/>
        <a:p>
          <a:endParaRPr lang="en-GB"/>
        </a:p>
      </dgm:t>
    </dgm:pt>
    <dgm:pt modelId="{EA996849-0E19-4281-A578-7AF70434E7B9}">
      <dgm:prSet/>
      <dgm:spPr/>
      <dgm:t>
        <a:bodyPr/>
        <a:lstStyle/>
        <a:p>
          <a:pPr algn="just"/>
          <a:r>
            <a:rPr lang="en-GB" b="0" i="0" dirty="0"/>
            <a:t>Clinician evaluates the performance of a student in undertaking a practical procedure. The trainee should receive immediate feedback to identify strengths and areas for development.</a:t>
          </a:r>
          <a:endParaRPr lang="en-US" dirty="0"/>
        </a:p>
      </dgm:t>
    </dgm:pt>
    <dgm:pt modelId="{02F379D0-EECE-478E-A817-D80B7FF63518}" type="parTrans" cxnId="{FD93A4AE-FC03-488E-8E16-3D73155EEA19}">
      <dgm:prSet/>
      <dgm:spPr/>
      <dgm:t>
        <a:bodyPr/>
        <a:lstStyle/>
        <a:p>
          <a:endParaRPr lang="en-GB"/>
        </a:p>
      </dgm:t>
    </dgm:pt>
    <dgm:pt modelId="{749320AC-235F-4B5B-BA65-2A67280D2791}" type="sibTrans" cxnId="{FD93A4AE-FC03-488E-8E16-3D73155EEA19}">
      <dgm:prSet/>
      <dgm:spPr/>
      <dgm:t>
        <a:bodyPr/>
        <a:lstStyle/>
        <a:p>
          <a:endParaRPr lang="en-GB"/>
        </a:p>
      </dgm:t>
    </dgm:pt>
    <dgm:pt modelId="{2BF75344-654E-4E20-BD17-15C544CF02E9}" type="pres">
      <dgm:prSet presAssocID="{1283E019-61BC-4043-97F1-4FD161D18413}" presName="linear" presStyleCnt="0">
        <dgm:presLayoutVars>
          <dgm:dir/>
          <dgm:animLvl val="lvl"/>
          <dgm:resizeHandles val="exact"/>
        </dgm:presLayoutVars>
      </dgm:prSet>
      <dgm:spPr/>
    </dgm:pt>
    <dgm:pt modelId="{2E4F31C0-96CD-4102-9DBF-31F0F69237D8}" type="pres">
      <dgm:prSet presAssocID="{8A0A3252-38CC-4F66-A086-A7F014B84E1D}" presName="parentLin" presStyleCnt="0"/>
      <dgm:spPr/>
    </dgm:pt>
    <dgm:pt modelId="{A6D29EC5-0ACA-4ED2-A397-BB295DB0201B}" type="pres">
      <dgm:prSet presAssocID="{8A0A3252-38CC-4F66-A086-A7F014B84E1D}" presName="parentLeftMargin" presStyleLbl="node1" presStyleIdx="0" presStyleCnt="3"/>
      <dgm:spPr/>
    </dgm:pt>
    <dgm:pt modelId="{9A5B914A-3BA1-46CD-9FBE-3A82D000B8C9}" type="pres">
      <dgm:prSet presAssocID="{8A0A3252-38CC-4F66-A086-A7F014B84E1D}" presName="parentText" presStyleLbl="node1" presStyleIdx="0" presStyleCnt="3">
        <dgm:presLayoutVars>
          <dgm:chMax val="0"/>
          <dgm:bulletEnabled val="1"/>
        </dgm:presLayoutVars>
      </dgm:prSet>
      <dgm:spPr/>
    </dgm:pt>
    <dgm:pt modelId="{1816E3BB-42A3-4D66-B357-BAFD0C582630}" type="pres">
      <dgm:prSet presAssocID="{8A0A3252-38CC-4F66-A086-A7F014B84E1D}" presName="negativeSpace" presStyleCnt="0"/>
      <dgm:spPr/>
    </dgm:pt>
    <dgm:pt modelId="{00DB5C39-A07F-4433-BBD3-16CD4E60B53B}" type="pres">
      <dgm:prSet presAssocID="{8A0A3252-38CC-4F66-A086-A7F014B84E1D}" presName="childText" presStyleLbl="conFgAcc1" presStyleIdx="0" presStyleCnt="3">
        <dgm:presLayoutVars>
          <dgm:bulletEnabled val="1"/>
        </dgm:presLayoutVars>
      </dgm:prSet>
      <dgm:spPr/>
    </dgm:pt>
    <dgm:pt modelId="{87A17AEA-9CC4-4833-ABE0-40F4E370E063}" type="pres">
      <dgm:prSet presAssocID="{F64845E8-B3FB-40EE-BBE2-3FB46F2A84D9}" presName="spaceBetweenRectangles" presStyleCnt="0"/>
      <dgm:spPr/>
    </dgm:pt>
    <dgm:pt modelId="{C4F24A66-DCAB-4CD7-A086-18A7AA689612}" type="pres">
      <dgm:prSet presAssocID="{319616F2-88B6-4797-B8B0-49971B534DB9}" presName="parentLin" presStyleCnt="0"/>
      <dgm:spPr/>
    </dgm:pt>
    <dgm:pt modelId="{EC486D39-E329-4235-8962-B4724969DC1C}" type="pres">
      <dgm:prSet presAssocID="{319616F2-88B6-4797-B8B0-49971B534DB9}" presName="parentLeftMargin" presStyleLbl="node1" presStyleIdx="0" presStyleCnt="3"/>
      <dgm:spPr/>
    </dgm:pt>
    <dgm:pt modelId="{FBF9A0B3-4D87-4983-8B1B-5D56B44A3540}" type="pres">
      <dgm:prSet presAssocID="{319616F2-88B6-4797-B8B0-49971B534DB9}" presName="parentText" presStyleLbl="node1" presStyleIdx="1" presStyleCnt="3">
        <dgm:presLayoutVars>
          <dgm:chMax val="0"/>
          <dgm:bulletEnabled val="1"/>
        </dgm:presLayoutVars>
      </dgm:prSet>
      <dgm:spPr/>
    </dgm:pt>
    <dgm:pt modelId="{7517F756-9F05-4AA7-8E93-5D0823390142}" type="pres">
      <dgm:prSet presAssocID="{319616F2-88B6-4797-B8B0-49971B534DB9}" presName="negativeSpace" presStyleCnt="0"/>
      <dgm:spPr/>
    </dgm:pt>
    <dgm:pt modelId="{315BA9DE-4F88-40C9-8008-0FFF4F763434}" type="pres">
      <dgm:prSet presAssocID="{319616F2-88B6-4797-B8B0-49971B534DB9}" presName="childText" presStyleLbl="conFgAcc1" presStyleIdx="1" presStyleCnt="3">
        <dgm:presLayoutVars>
          <dgm:bulletEnabled val="1"/>
        </dgm:presLayoutVars>
      </dgm:prSet>
      <dgm:spPr/>
    </dgm:pt>
    <dgm:pt modelId="{BD5973DE-87C5-4D2D-9F41-7E734A1BD3BB}" type="pres">
      <dgm:prSet presAssocID="{CF017C33-9DFB-4EC7-8AEE-B26EEF188198}" presName="spaceBetweenRectangles" presStyleCnt="0"/>
      <dgm:spPr/>
    </dgm:pt>
    <dgm:pt modelId="{AF841B9B-3131-4C0A-8A22-1958DCEBEBC3}" type="pres">
      <dgm:prSet presAssocID="{CE48FB73-2BDD-4888-8C0B-BE0A6F483B7C}" presName="parentLin" presStyleCnt="0"/>
      <dgm:spPr/>
    </dgm:pt>
    <dgm:pt modelId="{3EEDEB71-76DF-4DCD-8B9A-ADF793B9ADE2}" type="pres">
      <dgm:prSet presAssocID="{CE48FB73-2BDD-4888-8C0B-BE0A6F483B7C}" presName="parentLeftMargin" presStyleLbl="node1" presStyleIdx="1" presStyleCnt="3"/>
      <dgm:spPr/>
    </dgm:pt>
    <dgm:pt modelId="{F0C2750C-FF5B-4F7D-A186-A6EF0B83F71A}" type="pres">
      <dgm:prSet presAssocID="{CE48FB73-2BDD-4888-8C0B-BE0A6F483B7C}" presName="parentText" presStyleLbl="node1" presStyleIdx="2" presStyleCnt="3">
        <dgm:presLayoutVars>
          <dgm:chMax val="0"/>
          <dgm:bulletEnabled val="1"/>
        </dgm:presLayoutVars>
      </dgm:prSet>
      <dgm:spPr/>
    </dgm:pt>
    <dgm:pt modelId="{CE125B28-B892-42B6-888A-29BD5A110898}" type="pres">
      <dgm:prSet presAssocID="{CE48FB73-2BDD-4888-8C0B-BE0A6F483B7C}" presName="negativeSpace" presStyleCnt="0"/>
      <dgm:spPr/>
    </dgm:pt>
    <dgm:pt modelId="{0A970A0B-58BE-4F79-A3E6-C462BD8634F8}" type="pres">
      <dgm:prSet presAssocID="{CE48FB73-2BDD-4888-8C0B-BE0A6F483B7C}" presName="childText" presStyleLbl="conFgAcc1" presStyleIdx="2" presStyleCnt="3">
        <dgm:presLayoutVars>
          <dgm:bulletEnabled val="1"/>
        </dgm:presLayoutVars>
      </dgm:prSet>
      <dgm:spPr/>
    </dgm:pt>
  </dgm:ptLst>
  <dgm:cxnLst>
    <dgm:cxn modelId="{49323230-C997-4D68-970E-5DCEFBF59633}" srcId="{1283E019-61BC-4043-97F1-4FD161D18413}" destId="{8A0A3252-38CC-4F66-A086-A7F014B84E1D}" srcOrd="0" destOrd="0" parTransId="{878A40F4-389A-4660-A423-358B51914800}" sibTransId="{F64845E8-B3FB-40EE-BBE2-3FB46F2A84D9}"/>
    <dgm:cxn modelId="{6A0F225B-2FFD-4974-90DA-91F7508CC05E}" type="presOf" srcId="{6C397DE9-32EE-4E37-A7FC-EDB172C34592}" destId="{315BA9DE-4F88-40C9-8008-0FFF4F763434}" srcOrd="0" destOrd="0" presId="urn:microsoft.com/office/officeart/2005/8/layout/list1"/>
    <dgm:cxn modelId="{3E5F8765-E245-48F9-81AE-843659D87314}" type="presOf" srcId="{EA996849-0E19-4281-A578-7AF70434E7B9}" destId="{0A970A0B-58BE-4F79-A3E6-C462BD8634F8}" srcOrd="0" destOrd="0" presId="urn:microsoft.com/office/officeart/2005/8/layout/list1"/>
    <dgm:cxn modelId="{7B943F70-2E71-4342-8CFA-A5C5620BB01B}" type="presOf" srcId="{319616F2-88B6-4797-B8B0-49971B534DB9}" destId="{EC486D39-E329-4235-8962-B4724969DC1C}" srcOrd="0" destOrd="0" presId="urn:microsoft.com/office/officeart/2005/8/layout/list1"/>
    <dgm:cxn modelId="{813BD078-29C4-4E3F-B913-3FD403FB1F2B}" type="presOf" srcId="{8A0A3252-38CC-4F66-A086-A7F014B84E1D}" destId="{A6D29EC5-0ACA-4ED2-A397-BB295DB0201B}" srcOrd="0" destOrd="0" presId="urn:microsoft.com/office/officeart/2005/8/layout/list1"/>
    <dgm:cxn modelId="{581D3D8E-68C2-4125-805A-52B7C27B4BF3}" srcId="{1283E019-61BC-4043-97F1-4FD161D18413}" destId="{319616F2-88B6-4797-B8B0-49971B534DB9}" srcOrd="1" destOrd="0" parTransId="{7C07EAD2-67D4-4481-8BE4-875A684BBCB0}" sibTransId="{CF017C33-9DFB-4EC7-8AEE-B26EEF188198}"/>
    <dgm:cxn modelId="{7C63DE95-DC00-4E74-90A0-91D9DBB0EBB0}" srcId="{1283E019-61BC-4043-97F1-4FD161D18413}" destId="{CE48FB73-2BDD-4888-8C0B-BE0A6F483B7C}" srcOrd="2" destOrd="0" parTransId="{BCCD81D3-C907-47AD-907F-5A49E4EEA5E9}" sibTransId="{A2ED507C-7044-48F8-8899-03DDC1713E1B}"/>
    <dgm:cxn modelId="{AF2A7DAB-B26D-4295-B17A-AA1F7913196F}" type="presOf" srcId="{1283E019-61BC-4043-97F1-4FD161D18413}" destId="{2BF75344-654E-4E20-BD17-15C544CF02E9}" srcOrd="0" destOrd="0" presId="urn:microsoft.com/office/officeart/2005/8/layout/list1"/>
    <dgm:cxn modelId="{80475AAD-BAA4-4106-BAAE-373C599B2243}" srcId="{319616F2-88B6-4797-B8B0-49971B534DB9}" destId="{6C397DE9-32EE-4E37-A7FC-EDB172C34592}" srcOrd="0" destOrd="0" parTransId="{1F4820D9-DEA6-4A7E-9301-943FA3CD6934}" sibTransId="{B2763D8F-4C1B-4915-95D4-3104354B2AE3}"/>
    <dgm:cxn modelId="{18165DAE-46D7-4612-A135-9ECC7211A2EA}" type="presOf" srcId="{AD42E3C4-E65D-4C24-ACD1-2FC4C7F11601}" destId="{00DB5C39-A07F-4433-BBD3-16CD4E60B53B}" srcOrd="0" destOrd="0" presId="urn:microsoft.com/office/officeart/2005/8/layout/list1"/>
    <dgm:cxn modelId="{FD93A4AE-FC03-488E-8E16-3D73155EEA19}" srcId="{CE48FB73-2BDD-4888-8C0B-BE0A6F483B7C}" destId="{EA996849-0E19-4281-A578-7AF70434E7B9}" srcOrd="0" destOrd="0" parTransId="{02F379D0-EECE-478E-A817-D80B7FF63518}" sibTransId="{749320AC-235F-4B5B-BA65-2A67280D2791}"/>
    <dgm:cxn modelId="{DF75F1AF-1B3D-4AD2-A0B9-9CF87070A5A9}" type="presOf" srcId="{CE48FB73-2BDD-4888-8C0B-BE0A6F483B7C}" destId="{3EEDEB71-76DF-4DCD-8B9A-ADF793B9ADE2}" srcOrd="0" destOrd="0" presId="urn:microsoft.com/office/officeart/2005/8/layout/list1"/>
    <dgm:cxn modelId="{B811F8B9-F2E3-40C4-8A61-547DF214DFE8}" srcId="{8A0A3252-38CC-4F66-A086-A7F014B84E1D}" destId="{AD42E3C4-E65D-4C24-ACD1-2FC4C7F11601}" srcOrd="0" destOrd="0" parTransId="{220BF37D-F460-45A8-88D5-DED2D7773ED3}" sibTransId="{112B8B69-E10D-41CB-BC20-B290CB95DD1E}"/>
    <dgm:cxn modelId="{138C65C0-50C6-445A-BAAA-98C7EB414E1F}" type="presOf" srcId="{319616F2-88B6-4797-B8B0-49971B534DB9}" destId="{FBF9A0B3-4D87-4983-8B1B-5D56B44A3540}" srcOrd="1" destOrd="0" presId="urn:microsoft.com/office/officeart/2005/8/layout/list1"/>
    <dgm:cxn modelId="{233478CD-31B9-4CDE-A9E7-C2A49D94B2BA}" type="presOf" srcId="{8A0A3252-38CC-4F66-A086-A7F014B84E1D}" destId="{9A5B914A-3BA1-46CD-9FBE-3A82D000B8C9}" srcOrd="1" destOrd="0" presId="urn:microsoft.com/office/officeart/2005/8/layout/list1"/>
    <dgm:cxn modelId="{128A69E2-8156-4888-944A-F6A54A2D00DA}" type="presOf" srcId="{CE48FB73-2BDD-4888-8C0B-BE0A6F483B7C}" destId="{F0C2750C-FF5B-4F7D-A186-A6EF0B83F71A}" srcOrd="1" destOrd="0" presId="urn:microsoft.com/office/officeart/2005/8/layout/list1"/>
    <dgm:cxn modelId="{B1D2ED3E-A978-49BE-AD7E-0195E0058D44}" type="presParOf" srcId="{2BF75344-654E-4E20-BD17-15C544CF02E9}" destId="{2E4F31C0-96CD-4102-9DBF-31F0F69237D8}" srcOrd="0" destOrd="0" presId="urn:microsoft.com/office/officeart/2005/8/layout/list1"/>
    <dgm:cxn modelId="{3193D0B1-255B-4F68-9758-77A14F19F8FA}" type="presParOf" srcId="{2E4F31C0-96CD-4102-9DBF-31F0F69237D8}" destId="{A6D29EC5-0ACA-4ED2-A397-BB295DB0201B}" srcOrd="0" destOrd="0" presId="urn:microsoft.com/office/officeart/2005/8/layout/list1"/>
    <dgm:cxn modelId="{5F597777-B2E9-4002-BF6D-3855A7CAF70B}" type="presParOf" srcId="{2E4F31C0-96CD-4102-9DBF-31F0F69237D8}" destId="{9A5B914A-3BA1-46CD-9FBE-3A82D000B8C9}" srcOrd="1" destOrd="0" presId="urn:microsoft.com/office/officeart/2005/8/layout/list1"/>
    <dgm:cxn modelId="{04EA13E4-28F4-457F-83BF-8E05AEC0F988}" type="presParOf" srcId="{2BF75344-654E-4E20-BD17-15C544CF02E9}" destId="{1816E3BB-42A3-4D66-B357-BAFD0C582630}" srcOrd="1" destOrd="0" presId="urn:microsoft.com/office/officeart/2005/8/layout/list1"/>
    <dgm:cxn modelId="{4583A24C-541A-4C74-80E8-CAE8675080EF}" type="presParOf" srcId="{2BF75344-654E-4E20-BD17-15C544CF02E9}" destId="{00DB5C39-A07F-4433-BBD3-16CD4E60B53B}" srcOrd="2" destOrd="0" presId="urn:microsoft.com/office/officeart/2005/8/layout/list1"/>
    <dgm:cxn modelId="{9E76F694-80B0-4C3C-BAA4-AA779B47B6CA}" type="presParOf" srcId="{2BF75344-654E-4E20-BD17-15C544CF02E9}" destId="{87A17AEA-9CC4-4833-ABE0-40F4E370E063}" srcOrd="3" destOrd="0" presId="urn:microsoft.com/office/officeart/2005/8/layout/list1"/>
    <dgm:cxn modelId="{A4B4D011-032F-45A3-99B3-43207556DE34}" type="presParOf" srcId="{2BF75344-654E-4E20-BD17-15C544CF02E9}" destId="{C4F24A66-DCAB-4CD7-A086-18A7AA689612}" srcOrd="4" destOrd="0" presId="urn:microsoft.com/office/officeart/2005/8/layout/list1"/>
    <dgm:cxn modelId="{B324F03A-344B-4E2A-901A-C2CFED5811E5}" type="presParOf" srcId="{C4F24A66-DCAB-4CD7-A086-18A7AA689612}" destId="{EC486D39-E329-4235-8962-B4724969DC1C}" srcOrd="0" destOrd="0" presId="urn:microsoft.com/office/officeart/2005/8/layout/list1"/>
    <dgm:cxn modelId="{9FEC35D3-E1A1-4011-9A0B-9C950A709E1D}" type="presParOf" srcId="{C4F24A66-DCAB-4CD7-A086-18A7AA689612}" destId="{FBF9A0B3-4D87-4983-8B1B-5D56B44A3540}" srcOrd="1" destOrd="0" presId="urn:microsoft.com/office/officeart/2005/8/layout/list1"/>
    <dgm:cxn modelId="{C78B2163-3FE9-4946-85C0-B5FFC683F8B1}" type="presParOf" srcId="{2BF75344-654E-4E20-BD17-15C544CF02E9}" destId="{7517F756-9F05-4AA7-8E93-5D0823390142}" srcOrd="5" destOrd="0" presId="urn:microsoft.com/office/officeart/2005/8/layout/list1"/>
    <dgm:cxn modelId="{0EF6DF66-1464-4E30-BD00-381FA1A60B36}" type="presParOf" srcId="{2BF75344-654E-4E20-BD17-15C544CF02E9}" destId="{315BA9DE-4F88-40C9-8008-0FFF4F763434}" srcOrd="6" destOrd="0" presId="urn:microsoft.com/office/officeart/2005/8/layout/list1"/>
    <dgm:cxn modelId="{15BFE8ED-22BF-470F-B66E-68E878D92712}" type="presParOf" srcId="{2BF75344-654E-4E20-BD17-15C544CF02E9}" destId="{BD5973DE-87C5-4D2D-9F41-7E734A1BD3BB}" srcOrd="7" destOrd="0" presId="urn:microsoft.com/office/officeart/2005/8/layout/list1"/>
    <dgm:cxn modelId="{02FE310D-C5B9-4874-B5F9-01236789DBC3}" type="presParOf" srcId="{2BF75344-654E-4E20-BD17-15C544CF02E9}" destId="{AF841B9B-3131-4C0A-8A22-1958DCEBEBC3}" srcOrd="8" destOrd="0" presId="urn:microsoft.com/office/officeart/2005/8/layout/list1"/>
    <dgm:cxn modelId="{A6C4E553-D4DB-4B03-85A8-19DE67E7A4AB}" type="presParOf" srcId="{AF841B9B-3131-4C0A-8A22-1958DCEBEBC3}" destId="{3EEDEB71-76DF-4DCD-8B9A-ADF793B9ADE2}" srcOrd="0" destOrd="0" presId="urn:microsoft.com/office/officeart/2005/8/layout/list1"/>
    <dgm:cxn modelId="{0C691C3A-DDFA-45CB-9060-C5138CA39D64}" type="presParOf" srcId="{AF841B9B-3131-4C0A-8A22-1958DCEBEBC3}" destId="{F0C2750C-FF5B-4F7D-A186-A6EF0B83F71A}" srcOrd="1" destOrd="0" presId="urn:microsoft.com/office/officeart/2005/8/layout/list1"/>
    <dgm:cxn modelId="{3AF81A0E-EBB7-4F60-A039-3A584DDA0B48}" type="presParOf" srcId="{2BF75344-654E-4E20-BD17-15C544CF02E9}" destId="{CE125B28-B892-42B6-888A-29BD5A110898}" srcOrd="9" destOrd="0" presId="urn:microsoft.com/office/officeart/2005/8/layout/list1"/>
    <dgm:cxn modelId="{C3058898-E269-47A1-9039-4B08B8C636BE}" type="presParOf" srcId="{2BF75344-654E-4E20-BD17-15C544CF02E9}" destId="{0A970A0B-58BE-4F79-A3E6-C462BD8634F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83E019-61BC-4043-97F1-4FD161D1841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14B2AF86-B400-4AF7-A873-007D122BFFDE}">
      <dgm:prSet/>
      <dgm:spPr/>
      <dgm:t>
        <a:bodyPr/>
        <a:lstStyle/>
        <a:p>
          <a:r>
            <a:rPr lang="en-GB" dirty="0"/>
            <a:t>Multisource Feedback (MSF)</a:t>
          </a:r>
          <a:endParaRPr lang="en-US" dirty="0"/>
        </a:p>
      </dgm:t>
    </dgm:pt>
    <dgm:pt modelId="{AFF7C57A-5AB8-4313-86DF-9AD0657DADE1}" type="parTrans" cxnId="{7C856B67-638E-4A52-9DD7-2FA1B9D6568B}">
      <dgm:prSet/>
      <dgm:spPr/>
      <dgm:t>
        <a:bodyPr/>
        <a:lstStyle/>
        <a:p>
          <a:endParaRPr lang="en-US"/>
        </a:p>
      </dgm:t>
    </dgm:pt>
    <dgm:pt modelId="{1AED95D6-E8B0-4E72-94C8-5EADF697AB47}" type="sibTrans" cxnId="{7C856B67-638E-4A52-9DD7-2FA1B9D6568B}">
      <dgm:prSet/>
      <dgm:spPr/>
      <dgm:t>
        <a:bodyPr/>
        <a:lstStyle/>
        <a:p>
          <a:endParaRPr lang="en-US"/>
        </a:p>
      </dgm:t>
    </dgm:pt>
    <dgm:pt modelId="{888664F8-A356-4FBD-A523-83AF471A6FD9}">
      <dgm:prSet/>
      <dgm:spPr/>
      <dgm:t>
        <a:bodyPr/>
        <a:lstStyle/>
        <a:p>
          <a:r>
            <a:rPr lang="en-GB" dirty="0"/>
            <a:t>Patient Questionnaires</a:t>
          </a:r>
          <a:endParaRPr lang="en-US" dirty="0"/>
        </a:p>
      </dgm:t>
    </dgm:pt>
    <dgm:pt modelId="{0712D44B-6CFD-472B-AD14-66864F063096}" type="parTrans" cxnId="{64B6B8E3-FA75-4125-9AB4-FF32600EF4A2}">
      <dgm:prSet/>
      <dgm:spPr/>
      <dgm:t>
        <a:bodyPr/>
        <a:lstStyle/>
        <a:p>
          <a:endParaRPr lang="en-US"/>
        </a:p>
      </dgm:t>
    </dgm:pt>
    <dgm:pt modelId="{B3519245-3387-4144-BD0C-220C64B98DD7}" type="sibTrans" cxnId="{64B6B8E3-FA75-4125-9AB4-FF32600EF4A2}">
      <dgm:prSet/>
      <dgm:spPr/>
      <dgm:t>
        <a:bodyPr/>
        <a:lstStyle/>
        <a:p>
          <a:endParaRPr lang="en-US"/>
        </a:p>
      </dgm:t>
    </dgm:pt>
    <dgm:pt modelId="{6E57C5CD-32DB-49CC-9BC9-8978D2B3E160}">
      <dgm:prSet/>
      <dgm:spPr/>
      <dgm:t>
        <a:bodyPr/>
        <a:lstStyle/>
        <a:p>
          <a:pPr algn="just"/>
          <a:r>
            <a:rPr lang="en-GB" b="0" i="0" dirty="0"/>
            <a:t>Can be completed by individuals who the student has worked with such as clinicians, administrative staff, and other allied professionals. Students are assessed on skills such as communication, leadership, team working, reliability etc, across the domains of Good Medical Practice. </a:t>
          </a:r>
          <a:endParaRPr lang="en-US" dirty="0"/>
        </a:p>
      </dgm:t>
    </dgm:pt>
    <dgm:pt modelId="{585E7444-0AA3-4DE4-BC1B-FAB2D508CA2F}" type="parTrans" cxnId="{084E3B1E-D319-41F9-A831-82DD4DAE9E31}">
      <dgm:prSet/>
      <dgm:spPr/>
      <dgm:t>
        <a:bodyPr/>
        <a:lstStyle/>
        <a:p>
          <a:endParaRPr lang="en-GB"/>
        </a:p>
      </dgm:t>
    </dgm:pt>
    <dgm:pt modelId="{082463B0-A2E1-45CA-BCCC-5F7AA1BDFB8D}" type="sibTrans" cxnId="{084E3B1E-D319-41F9-A831-82DD4DAE9E31}">
      <dgm:prSet/>
      <dgm:spPr/>
      <dgm:t>
        <a:bodyPr/>
        <a:lstStyle/>
        <a:p>
          <a:endParaRPr lang="en-GB"/>
        </a:p>
      </dgm:t>
    </dgm:pt>
    <dgm:pt modelId="{4D060FCE-1F78-4679-ACCD-012D9C32E853}">
      <dgm:prSet/>
      <dgm:spPr/>
      <dgm:t>
        <a:bodyPr/>
        <a:lstStyle/>
        <a:p>
          <a:pPr algn="just"/>
          <a:r>
            <a:rPr lang="en-GB" b="0" i="0" dirty="0"/>
            <a:t>Completed by patients the student has seen. Students are assessed on their professional behaviour and the effectiveness of the consultation, it is intended to assess the trainee’s performance in areas such as interpersonal skills, communication skills and professionalism.</a:t>
          </a:r>
          <a:endParaRPr lang="en-US" dirty="0"/>
        </a:p>
      </dgm:t>
    </dgm:pt>
    <dgm:pt modelId="{0DCE370B-C80C-404B-AC6F-423F8B79A5D9}" type="parTrans" cxnId="{414AD86F-A1A8-4EDC-88C4-791AD26CF373}">
      <dgm:prSet/>
      <dgm:spPr/>
      <dgm:t>
        <a:bodyPr/>
        <a:lstStyle/>
        <a:p>
          <a:endParaRPr lang="en-GB"/>
        </a:p>
      </dgm:t>
    </dgm:pt>
    <dgm:pt modelId="{4BCC766C-EB59-450D-87F2-2137F73202AA}" type="sibTrans" cxnId="{414AD86F-A1A8-4EDC-88C4-791AD26CF373}">
      <dgm:prSet/>
      <dgm:spPr/>
      <dgm:t>
        <a:bodyPr/>
        <a:lstStyle/>
        <a:p>
          <a:endParaRPr lang="en-GB"/>
        </a:p>
      </dgm:t>
    </dgm:pt>
    <dgm:pt modelId="{2BF75344-654E-4E20-BD17-15C544CF02E9}" type="pres">
      <dgm:prSet presAssocID="{1283E019-61BC-4043-97F1-4FD161D18413}" presName="linear" presStyleCnt="0">
        <dgm:presLayoutVars>
          <dgm:dir/>
          <dgm:animLvl val="lvl"/>
          <dgm:resizeHandles val="exact"/>
        </dgm:presLayoutVars>
      </dgm:prSet>
      <dgm:spPr/>
    </dgm:pt>
    <dgm:pt modelId="{3C2C8E91-FE0E-4EBD-9C23-9D4A54F1909C}" type="pres">
      <dgm:prSet presAssocID="{14B2AF86-B400-4AF7-A873-007D122BFFDE}" presName="parentLin" presStyleCnt="0"/>
      <dgm:spPr/>
    </dgm:pt>
    <dgm:pt modelId="{AD1DD54C-485E-4DB4-B7E4-6B7CBB3A6915}" type="pres">
      <dgm:prSet presAssocID="{14B2AF86-B400-4AF7-A873-007D122BFFDE}" presName="parentLeftMargin" presStyleLbl="node1" presStyleIdx="0" presStyleCnt="2"/>
      <dgm:spPr/>
    </dgm:pt>
    <dgm:pt modelId="{3BC9C6FF-30C5-40BF-9032-B5D1C0C4058A}" type="pres">
      <dgm:prSet presAssocID="{14B2AF86-B400-4AF7-A873-007D122BFFDE}" presName="parentText" presStyleLbl="node1" presStyleIdx="0" presStyleCnt="2">
        <dgm:presLayoutVars>
          <dgm:chMax val="0"/>
          <dgm:bulletEnabled val="1"/>
        </dgm:presLayoutVars>
      </dgm:prSet>
      <dgm:spPr/>
    </dgm:pt>
    <dgm:pt modelId="{DDCB3666-B6BD-4135-B75E-66AB86F102D8}" type="pres">
      <dgm:prSet presAssocID="{14B2AF86-B400-4AF7-A873-007D122BFFDE}" presName="negativeSpace" presStyleCnt="0"/>
      <dgm:spPr/>
    </dgm:pt>
    <dgm:pt modelId="{A0927ABB-2C0A-4ABE-B4D3-F6EDBB02DC22}" type="pres">
      <dgm:prSet presAssocID="{14B2AF86-B400-4AF7-A873-007D122BFFDE}" presName="childText" presStyleLbl="conFgAcc1" presStyleIdx="0" presStyleCnt="2">
        <dgm:presLayoutVars>
          <dgm:bulletEnabled val="1"/>
        </dgm:presLayoutVars>
      </dgm:prSet>
      <dgm:spPr/>
    </dgm:pt>
    <dgm:pt modelId="{E15181F9-E988-409E-9E56-1CE64ED11DEB}" type="pres">
      <dgm:prSet presAssocID="{1AED95D6-E8B0-4E72-94C8-5EADF697AB47}" presName="spaceBetweenRectangles" presStyleCnt="0"/>
      <dgm:spPr/>
    </dgm:pt>
    <dgm:pt modelId="{41A017D2-6216-4133-BD1E-06321D49EBC5}" type="pres">
      <dgm:prSet presAssocID="{888664F8-A356-4FBD-A523-83AF471A6FD9}" presName="parentLin" presStyleCnt="0"/>
      <dgm:spPr/>
    </dgm:pt>
    <dgm:pt modelId="{DD07642B-993C-4C81-999F-C053113D79B1}" type="pres">
      <dgm:prSet presAssocID="{888664F8-A356-4FBD-A523-83AF471A6FD9}" presName="parentLeftMargin" presStyleLbl="node1" presStyleIdx="0" presStyleCnt="2"/>
      <dgm:spPr/>
    </dgm:pt>
    <dgm:pt modelId="{DEF97281-7F73-488F-B1DA-6E2579DE76DA}" type="pres">
      <dgm:prSet presAssocID="{888664F8-A356-4FBD-A523-83AF471A6FD9}" presName="parentText" presStyleLbl="node1" presStyleIdx="1" presStyleCnt="2">
        <dgm:presLayoutVars>
          <dgm:chMax val="0"/>
          <dgm:bulletEnabled val="1"/>
        </dgm:presLayoutVars>
      </dgm:prSet>
      <dgm:spPr/>
    </dgm:pt>
    <dgm:pt modelId="{900DB69A-911F-44A8-9BA9-619A562D2815}" type="pres">
      <dgm:prSet presAssocID="{888664F8-A356-4FBD-A523-83AF471A6FD9}" presName="negativeSpace" presStyleCnt="0"/>
      <dgm:spPr/>
    </dgm:pt>
    <dgm:pt modelId="{6D3BE3B3-3803-4794-A9E0-9353BD8052B7}" type="pres">
      <dgm:prSet presAssocID="{888664F8-A356-4FBD-A523-83AF471A6FD9}" presName="childText" presStyleLbl="conFgAcc1" presStyleIdx="1" presStyleCnt="2">
        <dgm:presLayoutVars>
          <dgm:bulletEnabled val="1"/>
        </dgm:presLayoutVars>
      </dgm:prSet>
      <dgm:spPr/>
    </dgm:pt>
  </dgm:ptLst>
  <dgm:cxnLst>
    <dgm:cxn modelId="{2CC7A503-4C96-4DB1-86F7-37C851F1B168}" type="presOf" srcId="{888664F8-A356-4FBD-A523-83AF471A6FD9}" destId="{DEF97281-7F73-488F-B1DA-6E2579DE76DA}" srcOrd="1" destOrd="0" presId="urn:microsoft.com/office/officeart/2005/8/layout/list1"/>
    <dgm:cxn modelId="{084E3B1E-D319-41F9-A831-82DD4DAE9E31}" srcId="{14B2AF86-B400-4AF7-A873-007D122BFFDE}" destId="{6E57C5CD-32DB-49CC-9BC9-8978D2B3E160}" srcOrd="0" destOrd="0" parTransId="{585E7444-0AA3-4DE4-BC1B-FAB2D508CA2F}" sibTransId="{082463B0-A2E1-45CA-BCCC-5F7AA1BDFB8D}"/>
    <dgm:cxn modelId="{780F3C22-EE28-4C94-B579-FFACA89D139F}" type="presOf" srcId="{4D060FCE-1F78-4679-ACCD-012D9C32E853}" destId="{6D3BE3B3-3803-4794-A9E0-9353BD8052B7}" srcOrd="0" destOrd="0" presId="urn:microsoft.com/office/officeart/2005/8/layout/list1"/>
    <dgm:cxn modelId="{7C856B67-638E-4A52-9DD7-2FA1B9D6568B}" srcId="{1283E019-61BC-4043-97F1-4FD161D18413}" destId="{14B2AF86-B400-4AF7-A873-007D122BFFDE}" srcOrd="0" destOrd="0" parTransId="{AFF7C57A-5AB8-4313-86DF-9AD0657DADE1}" sibTransId="{1AED95D6-E8B0-4E72-94C8-5EADF697AB47}"/>
    <dgm:cxn modelId="{414AD86F-A1A8-4EDC-88C4-791AD26CF373}" srcId="{888664F8-A356-4FBD-A523-83AF471A6FD9}" destId="{4D060FCE-1F78-4679-ACCD-012D9C32E853}" srcOrd="0" destOrd="0" parTransId="{0DCE370B-C80C-404B-AC6F-423F8B79A5D9}" sibTransId="{4BCC766C-EB59-450D-87F2-2137F73202AA}"/>
    <dgm:cxn modelId="{AF2A7DAB-B26D-4295-B17A-AA1F7913196F}" type="presOf" srcId="{1283E019-61BC-4043-97F1-4FD161D18413}" destId="{2BF75344-654E-4E20-BD17-15C544CF02E9}" srcOrd="0" destOrd="0" presId="urn:microsoft.com/office/officeart/2005/8/layout/list1"/>
    <dgm:cxn modelId="{DFA52FBA-19D6-4DA5-B3A3-F7A2E4145239}" type="presOf" srcId="{888664F8-A356-4FBD-A523-83AF471A6FD9}" destId="{DD07642B-993C-4C81-999F-C053113D79B1}" srcOrd="0" destOrd="0" presId="urn:microsoft.com/office/officeart/2005/8/layout/list1"/>
    <dgm:cxn modelId="{E66C88BE-61A1-4C7F-B32C-370148AD531D}" type="presOf" srcId="{14B2AF86-B400-4AF7-A873-007D122BFFDE}" destId="{3BC9C6FF-30C5-40BF-9032-B5D1C0C4058A}" srcOrd="1" destOrd="0" presId="urn:microsoft.com/office/officeart/2005/8/layout/list1"/>
    <dgm:cxn modelId="{B01C00CE-6A3F-45CB-A07F-FB9A80730E28}" type="presOf" srcId="{14B2AF86-B400-4AF7-A873-007D122BFFDE}" destId="{AD1DD54C-485E-4DB4-B7E4-6B7CBB3A6915}" srcOrd="0" destOrd="0" presId="urn:microsoft.com/office/officeart/2005/8/layout/list1"/>
    <dgm:cxn modelId="{BFBD78D1-EA68-40A2-A9BA-E27D251DF699}" type="presOf" srcId="{6E57C5CD-32DB-49CC-9BC9-8978D2B3E160}" destId="{A0927ABB-2C0A-4ABE-B4D3-F6EDBB02DC22}" srcOrd="0" destOrd="0" presId="urn:microsoft.com/office/officeart/2005/8/layout/list1"/>
    <dgm:cxn modelId="{64B6B8E3-FA75-4125-9AB4-FF32600EF4A2}" srcId="{1283E019-61BC-4043-97F1-4FD161D18413}" destId="{888664F8-A356-4FBD-A523-83AF471A6FD9}" srcOrd="1" destOrd="0" parTransId="{0712D44B-6CFD-472B-AD14-66864F063096}" sibTransId="{B3519245-3387-4144-BD0C-220C64B98DD7}"/>
    <dgm:cxn modelId="{7C23081C-AD84-4408-92CB-509474C2D6C5}" type="presParOf" srcId="{2BF75344-654E-4E20-BD17-15C544CF02E9}" destId="{3C2C8E91-FE0E-4EBD-9C23-9D4A54F1909C}" srcOrd="0" destOrd="0" presId="urn:microsoft.com/office/officeart/2005/8/layout/list1"/>
    <dgm:cxn modelId="{8D7B9FD8-7101-45E6-83AF-F4C8D0A0398F}" type="presParOf" srcId="{3C2C8E91-FE0E-4EBD-9C23-9D4A54F1909C}" destId="{AD1DD54C-485E-4DB4-B7E4-6B7CBB3A6915}" srcOrd="0" destOrd="0" presId="urn:microsoft.com/office/officeart/2005/8/layout/list1"/>
    <dgm:cxn modelId="{0F9A6F81-11FD-4F99-844A-205500E86FFD}" type="presParOf" srcId="{3C2C8E91-FE0E-4EBD-9C23-9D4A54F1909C}" destId="{3BC9C6FF-30C5-40BF-9032-B5D1C0C4058A}" srcOrd="1" destOrd="0" presId="urn:microsoft.com/office/officeart/2005/8/layout/list1"/>
    <dgm:cxn modelId="{34EB25F4-A41E-4E06-BE7E-4E43C0AE035E}" type="presParOf" srcId="{2BF75344-654E-4E20-BD17-15C544CF02E9}" destId="{DDCB3666-B6BD-4135-B75E-66AB86F102D8}" srcOrd="1" destOrd="0" presId="urn:microsoft.com/office/officeart/2005/8/layout/list1"/>
    <dgm:cxn modelId="{9EB0529B-844F-429B-841E-4B479D8075AE}" type="presParOf" srcId="{2BF75344-654E-4E20-BD17-15C544CF02E9}" destId="{A0927ABB-2C0A-4ABE-B4D3-F6EDBB02DC22}" srcOrd="2" destOrd="0" presId="urn:microsoft.com/office/officeart/2005/8/layout/list1"/>
    <dgm:cxn modelId="{FD8AE55C-E72C-495E-AC19-2FED93F6A954}" type="presParOf" srcId="{2BF75344-654E-4E20-BD17-15C544CF02E9}" destId="{E15181F9-E988-409E-9E56-1CE64ED11DEB}" srcOrd="3" destOrd="0" presId="urn:microsoft.com/office/officeart/2005/8/layout/list1"/>
    <dgm:cxn modelId="{A6D6194A-2EEF-4F3A-9D1E-8924F03975AD}" type="presParOf" srcId="{2BF75344-654E-4E20-BD17-15C544CF02E9}" destId="{41A017D2-6216-4133-BD1E-06321D49EBC5}" srcOrd="4" destOrd="0" presId="urn:microsoft.com/office/officeart/2005/8/layout/list1"/>
    <dgm:cxn modelId="{7B8A81E2-88B8-45EA-AD94-264989C7601C}" type="presParOf" srcId="{41A017D2-6216-4133-BD1E-06321D49EBC5}" destId="{DD07642B-993C-4C81-999F-C053113D79B1}" srcOrd="0" destOrd="0" presId="urn:microsoft.com/office/officeart/2005/8/layout/list1"/>
    <dgm:cxn modelId="{23DD4A32-6FC2-41B4-B623-1B9270792391}" type="presParOf" srcId="{41A017D2-6216-4133-BD1E-06321D49EBC5}" destId="{DEF97281-7F73-488F-B1DA-6E2579DE76DA}" srcOrd="1" destOrd="0" presId="urn:microsoft.com/office/officeart/2005/8/layout/list1"/>
    <dgm:cxn modelId="{C8125CCC-23AB-4DE9-A7AB-15FE3ABF6664}" type="presParOf" srcId="{2BF75344-654E-4E20-BD17-15C544CF02E9}" destId="{900DB69A-911F-44A8-9BA9-619A562D2815}" srcOrd="5" destOrd="0" presId="urn:microsoft.com/office/officeart/2005/8/layout/list1"/>
    <dgm:cxn modelId="{7FFC8AB5-6867-49C9-8C15-C476BE3742A9}" type="presParOf" srcId="{2BF75344-654E-4E20-BD17-15C544CF02E9}" destId="{6D3BE3B3-3803-4794-A9E0-9353BD8052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FD5036-1513-43C5-B0B0-1D04C7E02106}"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D33859C9-219A-4E86-BAA3-9CFF73CB85A4}">
      <dgm:prSet custT="1"/>
      <dgm:spPr/>
      <dgm:t>
        <a:bodyPr/>
        <a:lstStyle/>
        <a:p>
          <a:r>
            <a:rPr lang="en-GB" sz="2400" dirty="0"/>
            <a:t>Assessments are led by the student </a:t>
          </a:r>
          <a:r>
            <a:rPr lang="en-US" sz="2400" dirty="0"/>
            <a:t>but guided by you</a:t>
          </a:r>
        </a:p>
      </dgm:t>
    </dgm:pt>
    <dgm:pt modelId="{A23E3D43-25BE-4732-8E29-E78FA29934F0}" type="parTrans" cxnId="{27CBD471-F3A1-4F0D-8D12-74BEA3E58107}">
      <dgm:prSet/>
      <dgm:spPr/>
      <dgm:t>
        <a:bodyPr/>
        <a:lstStyle/>
        <a:p>
          <a:endParaRPr lang="en-US"/>
        </a:p>
      </dgm:t>
    </dgm:pt>
    <dgm:pt modelId="{67992B1E-DBB2-4D2C-A153-ED90F45C06A7}" type="sibTrans" cxnId="{27CBD471-F3A1-4F0D-8D12-74BEA3E58107}">
      <dgm:prSet/>
      <dgm:spPr/>
      <dgm:t>
        <a:bodyPr/>
        <a:lstStyle/>
        <a:p>
          <a:endParaRPr lang="en-US"/>
        </a:p>
      </dgm:t>
    </dgm:pt>
    <dgm:pt modelId="{856DEDB1-02C8-49CA-AB8C-B5BF7DFD385C}">
      <dgm:prSet custT="1"/>
      <dgm:spPr/>
      <dgm:t>
        <a:bodyPr/>
        <a:lstStyle/>
        <a:p>
          <a:r>
            <a:rPr lang="en-GB" sz="2000" dirty="0"/>
            <a:t>How will the student be allocated time </a:t>
          </a:r>
          <a:r>
            <a:rPr lang="en-US" sz="2000" dirty="0"/>
            <a:t>on the placement</a:t>
          </a:r>
          <a:r>
            <a:rPr lang="en-GB" sz="2000" dirty="0"/>
            <a:t> to complete their assessments? </a:t>
          </a:r>
          <a:endParaRPr lang="en-US" sz="2000" dirty="0"/>
        </a:p>
      </dgm:t>
    </dgm:pt>
    <dgm:pt modelId="{B95AB29C-D8E6-4467-8E4E-E43D472B22A3}" type="parTrans" cxnId="{9CF0B83D-8BCA-4786-95EB-29EEE45C8FC7}">
      <dgm:prSet/>
      <dgm:spPr/>
      <dgm:t>
        <a:bodyPr/>
        <a:lstStyle/>
        <a:p>
          <a:endParaRPr lang="en-US"/>
        </a:p>
      </dgm:t>
    </dgm:pt>
    <dgm:pt modelId="{06855D2D-6123-474B-9E1E-A1E912A93D05}" type="sibTrans" cxnId="{9CF0B83D-8BCA-4786-95EB-29EEE45C8FC7}">
      <dgm:prSet/>
      <dgm:spPr/>
      <dgm:t>
        <a:bodyPr/>
        <a:lstStyle/>
        <a:p>
          <a:endParaRPr lang="en-US"/>
        </a:p>
      </dgm:t>
    </dgm:pt>
    <dgm:pt modelId="{984DD3EF-791F-467E-BE05-A29CD3EE37CC}">
      <dgm:prSet custT="1"/>
      <dgm:spPr/>
      <dgm:t>
        <a:bodyPr/>
        <a:lstStyle/>
        <a:p>
          <a:r>
            <a:rPr lang="en-US" sz="2000" dirty="0"/>
            <a:t>Are you comfortable with all aspects especially the criteria for</a:t>
          </a:r>
          <a:r>
            <a:rPr lang="en-GB" sz="2000" dirty="0"/>
            <a:t>- </a:t>
          </a:r>
          <a:r>
            <a:rPr lang="en-US" sz="2000" dirty="0"/>
            <a:t>evaluation?</a:t>
          </a:r>
        </a:p>
      </dgm:t>
    </dgm:pt>
    <dgm:pt modelId="{16563C01-693C-44A5-9A5A-029545AD50DF}" type="parTrans" cxnId="{E7AE4F2D-AB8D-4CE8-8D6B-85E34572749C}">
      <dgm:prSet/>
      <dgm:spPr/>
      <dgm:t>
        <a:bodyPr/>
        <a:lstStyle/>
        <a:p>
          <a:endParaRPr lang="en-US"/>
        </a:p>
      </dgm:t>
    </dgm:pt>
    <dgm:pt modelId="{B7034070-ABE5-46C8-B610-2A96503A33F2}" type="sibTrans" cxnId="{E7AE4F2D-AB8D-4CE8-8D6B-85E34572749C}">
      <dgm:prSet/>
      <dgm:spPr/>
      <dgm:t>
        <a:bodyPr/>
        <a:lstStyle/>
        <a:p>
          <a:endParaRPr lang="en-US"/>
        </a:p>
      </dgm:t>
    </dgm:pt>
    <dgm:pt modelId="{96A587B5-711F-4E30-BAF0-6C040A879273}" type="pres">
      <dgm:prSet presAssocID="{D8FD5036-1513-43C5-B0B0-1D04C7E02106}" presName="root" presStyleCnt="0">
        <dgm:presLayoutVars>
          <dgm:dir/>
          <dgm:resizeHandles val="exact"/>
        </dgm:presLayoutVars>
      </dgm:prSet>
      <dgm:spPr/>
    </dgm:pt>
    <dgm:pt modelId="{97B87B73-A2FF-40B8-9A06-50525AB72419}" type="pres">
      <dgm:prSet presAssocID="{D33859C9-219A-4E86-BAA3-9CFF73CB85A4}" presName="compNode" presStyleCnt="0"/>
      <dgm:spPr/>
    </dgm:pt>
    <dgm:pt modelId="{D8CA4DAB-1722-489E-B39F-85743A0F9A46}" type="pres">
      <dgm:prSet presAssocID="{D33859C9-219A-4E86-BAA3-9CFF73CB85A4}" presName="iconBgRect" presStyleLbl="bgShp" presStyleIdx="0" presStyleCnt="3"/>
      <dgm:spPr/>
    </dgm:pt>
    <dgm:pt modelId="{BAC95EF2-4B8D-44CA-84F1-D1F00BF63ED1}" type="pres">
      <dgm:prSet presAssocID="{D33859C9-219A-4E86-BAA3-9CFF73CB85A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at with solid fill"/>
        </a:ext>
      </dgm:extLst>
    </dgm:pt>
    <dgm:pt modelId="{49465AE3-AD14-4BD0-9DF8-AC06B37898C0}" type="pres">
      <dgm:prSet presAssocID="{D33859C9-219A-4E86-BAA3-9CFF73CB85A4}" presName="spaceRect" presStyleCnt="0"/>
      <dgm:spPr/>
    </dgm:pt>
    <dgm:pt modelId="{35FB8929-D748-47DA-B347-DFDD630AF494}" type="pres">
      <dgm:prSet presAssocID="{D33859C9-219A-4E86-BAA3-9CFF73CB85A4}" presName="textRect" presStyleLbl="revTx" presStyleIdx="0" presStyleCnt="3">
        <dgm:presLayoutVars>
          <dgm:chMax val="1"/>
          <dgm:chPref val="1"/>
        </dgm:presLayoutVars>
      </dgm:prSet>
      <dgm:spPr/>
    </dgm:pt>
    <dgm:pt modelId="{9F283E33-8C6E-449D-AD70-1A77FF029F08}" type="pres">
      <dgm:prSet presAssocID="{67992B1E-DBB2-4D2C-A153-ED90F45C06A7}" presName="sibTrans" presStyleCnt="0"/>
      <dgm:spPr/>
    </dgm:pt>
    <dgm:pt modelId="{A75635E7-5289-4139-822E-49DD854219AB}" type="pres">
      <dgm:prSet presAssocID="{856DEDB1-02C8-49CA-AB8C-B5BF7DFD385C}" presName="compNode" presStyleCnt="0"/>
      <dgm:spPr/>
    </dgm:pt>
    <dgm:pt modelId="{A8C8E607-7B20-4425-A3E9-463DC159171A}" type="pres">
      <dgm:prSet presAssocID="{856DEDB1-02C8-49CA-AB8C-B5BF7DFD385C}" presName="iconBgRect" presStyleLbl="bgShp" presStyleIdx="1" presStyleCnt="3"/>
      <dgm:spPr/>
    </dgm:pt>
    <dgm:pt modelId="{2DA600B5-C5D9-4834-BA36-F5BBAB9B969B}" type="pres">
      <dgm:prSet presAssocID="{856DEDB1-02C8-49CA-AB8C-B5BF7DFD385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ock with solid fill"/>
        </a:ext>
      </dgm:extLst>
    </dgm:pt>
    <dgm:pt modelId="{41F024BC-DB27-4D0C-AF7F-83E9E33E3115}" type="pres">
      <dgm:prSet presAssocID="{856DEDB1-02C8-49CA-AB8C-B5BF7DFD385C}" presName="spaceRect" presStyleCnt="0"/>
      <dgm:spPr/>
    </dgm:pt>
    <dgm:pt modelId="{F87BFF31-EC1F-4662-8203-F33F0EC3F898}" type="pres">
      <dgm:prSet presAssocID="{856DEDB1-02C8-49CA-AB8C-B5BF7DFD385C}" presName="textRect" presStyleLbl="revTx" presStyleIdx="1" presStyleCnt="3">
        <dgm:presLayoutVars>
          <dgm:chMax val="1"/>
          <dgm:chPref val="1"/>
        </dgm:presLayoutVars>
      </dgm:prSet>
      <dgm:spPr/>
    </dgm:pt>
    <dgm:pt modelId="{9E0E3491-B5FC-465E-B41A-E0D03868E0E6}" type="pres">
      <dgm:prSet presAssocID="{06855D2D-6123-474B-9E1E-A1E912A93D05}" presName="sibTrans" presStyleCnt="0"/>
      <dgm:spPr/>
    </dgm:pt>
    <dgm:pt modelId="{2250D03A-0B17-4468-9E4B-76E1AB07CFD7}" type="pres">
      <dgm:prSet presAssocID="{984DD3EF-791F-467E-BE05-A29CD3EE37CC}" presName="compNode" presStyleCnt="0"/>
      <dgm:spPr/>
    </dgm:pt>
    <dgm:pt modelId="{2B657A2A-8F99-430A-97CE-D73D262E035A}" type="pres">
      <dgm:prSet presAssocID="{984DD3EF-791F-467E-BE05-A29CD3EE37CC}" presName="iconBgRect" presStyleLbl="bgShp" presStyleIdx="2" presStyleCnt="3"/>
      <dgm:spPr/>
    </dgm:pt>
    <dgm:pt modelId="{2723CD09-905D-4217-BECB-5AA33885314A}" type="pres">
      <dgm:prSet presAssocID="{984DD3EF-791F-467E-BE05-A29CD3EE37C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1925464F-E6A7-4500-B98C-8746A48D3CC0}" type="pres">
      <dgm:prSet presAssocID="{984DD3EF-791F-467E-BE05-A29CD3EE37CC}" presName="spaceRect" presStyleCnt="0"/>
      <dgm:spPr/>
    </dgm:pt>
    <dgm:pt modelId="{A1A5B9AE-2C1D-4642-841F-5AD6590EF3A8}" type="pres">
      <dgm:prSet presAssocID="{984DD3EF-791F-467E-BE05-A29CD3EE37CC}" presName="textRect" presStyleLbl="revTx" presStyleIdx="2" presStyleCnt="3">
        <dgm:presLayoutVars>
          <dgm:chMax val="1"/>
          <dgm:chPref val="1"/>
        </dgm:presLayoutVars>
      </dgm:prSet>
      <dgm:spPr/>
    </dgm:pt>
  </dgm:ptLst>
  <dgm:cxnLst>
    <dgm:cxn modelId="{9B022B0C-21D1-4495-9707-DE795FD1120B}" type="presOf" srcId="{856DEDB1-02C8-49CA-AB8C-B5BF7DFD385C}" destId="{F87BFF31-EC1F-4662-8203-F33F0EC3F898}" srcOrd="0" destOrd="0" presId="urn:microsoft.com/office/officeart/2018/5/layout/IconCircleLabelList"/>
    <dgm:cxn modelId="{4055E615-0980-4042-A335-6BC6DD5D8077}" type="presOf" srcId="{984DD3EF-791F-467E-BE05-A29CD3EE37CC}" destId="{A1A5B9AE-2C1D-4642-841F-5AD6590EF3A8}" srcOrd="0" destOrd="0" presId="urn:microsoft.com/office/officeart/2018/5/layout/IconCircleLabelList"/>
    <dgm:cxn modelId="{E7AE4F2D-AB8D-4CE8-8D6B-85E34572749C}" srcId="{D8FD5036-1513-43C5-B0B0-1D04C7E02106}" destId="{984DD3EF-791F-467E-BE05-A29CD3EE37CC}" srcOrd="2" destOrd="0" parTransId="{16563C01-693C-44A5-9A5A-029545AD50DF}" sibTransId="{B7034070-ABE5-46C8-B610-2A96503A33F2}"/>
    <dgm:cxn modelId="{9CF0B83D-8BCA-4786-95EB-29EEE45C8FC7}" srcId="{D8FD5036-1513-43C5-B0B0-1D04C7E02106}" destId="{856DEDB1-02C8-49CA-AB8C-B5BF7DFD385C}" srcOrd="1" destOrd="0" parTransId="{B95AB29C-D8E6-4467-8E4E-E43D472B22A3}" sibTransId="{06855D2D-6123-474B-9E1E-A1E912A93D05}"/>
    <dgm:cxn modelId="{27CBD471-F3A1-4F0D-8D12-74BEA3E58107}" srcId="{D8FD5036-1513-43C5-B0B0-1D04C7E02106}" destId="{D33859C9-219A-4E86-BAA3-9CFF73CB85A4}" srcOrd="0" destOrd="0" parTransId="{A23E3D43-25BE-4732-8E29-E78FA29934F0}" sibTransId="{67992B1E-DBB2-4D2C-A153-ED90F45C06A7}"/>
    <dgm:cxn modelId="{14A9C4DA-2C65-42E6-A8E7-96F9C72134DC}" type="presOf" srcId="{D33859C9-219A-4E86-BAA3-9CFF73CB85A4}" destId="{35FB8929-D748-47DA-B347-DFDD630AF494}" srcOrd="0" destOrd="0" presId="urn:microsoft.com/office/officeart/2018/5/layout/IconCircleLabelList"/>
    <dgm:cxn modelId="{B667B6DD-84FA-4496-9D1B-79AB64E94FB5}" type="presOf" srcId="{D8FD5036-1513-43C5-B0B0-1D04C7E02106}" destId="{96A587B5-711F-4E30-BAF0-6C040A879273}" srcOrd="0" destOrd="0" presId="urn:microsoft.com/office/officeart/2018/5/layout/IconCircleLabelList"/>
    <dgm:cxn modelId="{908CFDD5-3971-4A31-A973-A679B943187E}" type="presParOf" srcId="{96A587B5-711F-4E30-BAF0-6C040A879273}" destId="{97B87B73-A2FF-40B8-9A06-50525AB72419}" srcOrd="0" destOrd="0" presId="urn:microsoft.com/office/officeart/2018/5/layout/IconCircleLabelList"/>
    <dgm:cxn modelId="{81C05356-D785-4F2D-AFD5-04B576B17402}" type="presParOf" srcId="{97B87B73-A2FF-40B8-9A06-50525AB72419}" destId="{D8CA4DAB-1722-489E-B39F-85743A0F9A46}" srcOrd="0" destOrd="0" presId="urn:microsoft.com/office/officeart/2018/5/layout/IconCircleLabelList"/>
    <dgm:cxn modelId="{3DB6993F-705B-4FCC-81C9-9F2BD1E15BDE}" type="presParOf" srcId="{97B87B73-A2FF-40B8-9A06-50525AB72419}" destId="{BAC95EF2-4B8D-44CA-84F1-D1F00BF63ED1}" srcOrd="1" destOrd="0" presId="urn:microsoft.com/office/officeart/2018/5/layout/IconCircleLabelList"/>
    <dgm:cxn modelId="{539134B9-C9E5-4AFF-870E-53B71E319666}" type="presParOf" srcId="{97B87B73-A2FF-40B8-9A06-50525AB72419}" destId="{49465AE3-AD14-4BD0-9DF8-AC06B37898C0}" srcOrd="2" destOrd="0" presId="urn:microsoft.com/office/officeart/2018/5/layout/IconCircleLabelList"/>
    <dgm:cxn modelId="{634F57E4-2969-4827-A03E-38E88EB97F2B}" type="presParOf" srcId="{97B87B73-A2FF-40B8-9A06-50525AB72419}" destId="{35FB8929-D748-47DA-B347-DFDD630AF494}" srcOrd="3" destOrd="0" presId="urn:microsoft.com/office/officeart/2018/5/layout/IconCircleLabelList"/>
    <dgm:cxn modelId="{01DD3BC1-C147-4E82-A7A7-DA84EF0EA2AE}" type="presParOf" srcId="{96A587B5-711F-4E30-BAF0-6C040A879273}" destId="{9F283E33-8C6E-449D-AD70-1A77FF029F08}" srcOrd="1" destOrd="0" presId="urn:microsoft.com/office/officeart/2018/5/layout/IconCircleLabelList"/>
    <dgm:cxn modelId="{313F286C-E7DE-4F0F-B67E-2DF8E3E31432}" type="presParOf" srcId="{96A587B5-711F-4E30-BAF0-6C040A879273}" destId="{A75635E7-5289-4139-822E-49DD854219AB}" srcOrd="2" destOrd="0" presId="urn:microsoft.com/office/officeart/2018/5/layout/IconCircleLabelList"/>
    <dgm:cxn modelId="{B178E127-790A-498F-965B-FE20BDFBA42F}" type="presParOf" srcId="{A75635E7-5289-4139-822E-49DD854219AB}" destId="{A8C8E607-7B20-4425-A3E9-463DC159171A}" srcOrd="0" destOrd="0" presId="urn:microsoft.com/office/officeart/2018/5/layout/IconCircleLabelList"/>
    <dgm:cxn modelId="{085CC6C7-3DE0-4E51-9193-73D8EEF7504C}" type="presParOf" srcId="{A75635E7-5289-4139-822E-49DD854219AB}" destId="{2DA600B5-C5D9-4834-BA36-F5BBAB9B969B}" srcOrd="1" destOrd="0" presId="urn:microsoft.com/office/officeart/2018/5/layout/IconCircleLabelList"/>
    <dgm:cxn modelId="{F54BA97D-F163-4FD6-AF8D-BCAD65ABC4D5}" type="presParOf" srcId="{A75635E7-5289-4139-822E-49DD854219AB}" destId="{41F024BC-DB27-4D0C-AF7F-83E9E33E3115}" srcOrd="2" destOrd="0" presId="urn:microsoft.com/office/officeart/2018/5/layout/IconCircleLabelList"/>
    <dgm:cxn modelId="{807065DF-9AC8-4D6C-8EA0-0F9C7D65E866}" type="presParOf" srcId="{A75635E7-5289-4139-822E-49DD854219AB}" destId="{F87BFF31-EC1F-4662-8203-F33F0EC3F898}" srcOrd="3" destOrd="0" presId="urn:microsoft.com/office/officeart/2018/5/layout/IconCircleLabelList"/>
    <dgm:cxn modelId="{F56E92F1-D7C8-49CC-95ED-2D5F7D56E3FC}" type="presParOf" srcId="{96A587B5-711F-4E30-BAF0-6C040A879273}" destId="{9E0E3491-B5FC-465E-B41A-E0D03868E0E6}" srcOrd="3" destOrd="0" presId="urn:microsoft.com/office/officeart/2018/5/layout/IconCircleLabelList"/>
    <dgm:cxn modelId="{1915F843-A3FA-4804-BDAD-8D4E8B18F9B2}" type="presParOf" srcId="{96A587B5-711F-4E30-BAF0-6C040A879273}" destId="{2250D03A-0B17-4468-9E4B-76E1AB07CFD7}" srcOrd="4" destOrd="0" presId="urn:microsoft.com/office/officeart/2018/5/layout/IconCircleLabelList"/>
    <dgm:cxn modelId="{6BA00E0F-88B9-4F05-B78A-B35912D85B0A}" type="presParOf" srcId="{2250D03A-0B17-4468-9E4B-76E1AB07CFD7}" destId="{2B657A2A-8F99-430A-97CE-D73D262E035A}" srcOrd="0" destOrd="0" presId="urn:microsoft.com/office/officeart/2018/5/layout/IconCircleLabelList"/>
    <dgm:cxn modelId="{70B04E84-E832-4047-84CF-9D2A4D96D9EB}" type="presParOf" srcId="{2250D03A-0B17-4468-9E4B-76E1AB07CFD7}" destId="{2723CD09-905D-4217-BECB-5AA33885314A}" srcOrd="1" destOrd="0" presId="urn:microsoft.com/office/officeart/2018/5/layout/IconCircleLabelList"/>
    <dgm:cxn modelId="{8E304BCC-8ADE-4E18-AB8F-78D78CA64FAB}" type="presParOf" srcId="{2250D03A-0B17-4468-9E4B-76E1AB07CFD7}" destId="{1925464F-E6A7-4500-B98C-8746A48D3CC0}" srcOrd="2" destOrd="0" presId="urn:microsoft.com/office/officeart/2018/5/layout/IconCircleLabelList"/>
    <dgm:cxn modelId="{FA5EED38-289E-4809-827D-4AC2BECB4135}" type="presParOf" srcId="{2250D03A-0B17-4468-9E4B-76E1AB07CFD7}" destId="{A1A5B9AE-2C1D-4642-841F-5AD6590EF3A8}"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696857-F7EC-4E0F-89CF-D046C06F5221}" type="doc">
      <dgm:prSet loTypeId="urn:microsoft.com/office/officeart/2005/8/layout/vProcess5" loCatId="process" qsTypeId="urn:microsoft.com/office/officeart/2005/8/quickstyle/simple1" qsCatId="simple" csTypeId="urn:microsoft.com/office/officeart/2005/8/colors/colorful2" csCatId="colorful" phldr="1"/>
      <dgm:spPr/>
    </dgm:pt>
    <dgm:pt modelId="{9E0D7475-10E2-4B34-9E20-28270B857836}">
      <dgm:prSet phldrT="[Text]"/>
      <dgm:spPr/>
      <dgm:t>
        <a:bodyPr/>
        <a:lstStyle/>
        <a:p>
          <a:r>
            <a:rPr lang="en-GB" dirty="0"/>
            <a:t>Observation</a:t>
          </a:r>
        </a:p>
      </dgm:t>
    </dgm:pt>
    <dgm:pt modelId="{BCB04208-77FF-4D60-9BDD-79355D0B2B98}" type="parTrans" cxnId="{B351CE00-D87B-4454-9FE5-6A64125164B6}">
      <dgm:prSet/>
      <dgm:spPr/>
      <dgm:t>
        <a:bodyPr/>
        <a:lstStyle/>
        <a:p>
          <a:endParaRPr lang="en-GB"/>
        </a:p>
      </dgm:t>
    </dgm:pt>
    <dgm:pt modelId="{150CF038-1A56-4130-BD00-7839C7CC2C70}" type="sibTrans" cxnId="{B351CE00-D87B-4454-9FE5-6A64125164B6}">
      <dgm:prSet/>
      <dgm:spPr/>
      <dgm:t>
        <a:bodyPr/>
        <a:lstStyle/>
        <a:p>
          <a:endParaRPr lang="en-GB"/>
        </a:p>
      </dgm:t>
    </dgm:pt>
    <dgm:pt modelId="{738F9341-E1C2-4A95-9C24-EA8C894B57DD}">
      <dgm:prSet phldrT="[Text]"/>
      <dgm:spPr/>
      <dgm:t>
        <a:bodyPr/>
        <a:lstStyle/>
        <a:p>
          <a:r>
            <a:rPr lang="en-GB" dirty="0"/>
            <a:t>Direct Supervision</a:t>
          </a:r>
        </a:p>
      </dgm:t>
    </dgm:pt>
    <dgm:pt modelId="{B857F5FC-A587-456E-80EE-3F0C9FE46E0F}" type="parTrans" cxnId="{D27DB5DC-DD01-4261-8920-3F633D03BEEB}">
      <dgm:prSet/>
      <dgm:spPr/>
      <dgm:t>
        <a:bodyPr/>
        <a:lstStyle/>
        <a:p>
          <a:endParaRPr lang="en-GB"/>
        </a:p>
      </dgm:t>
    </dgm:pt>
    <dgm:pt modelId="{2AE43661-2335-4063-9D0A-207401FF6608}" type="sibTrans" cxnId="{D27DB5DC-DD01-4261-8920-3F633D03BEEB}">
      <dgm:prSet/>
      <dgm:spPr/>
      <dgm:t>
        <a:bodyPr/>
        <a:lstStyle/>
        <a:p>
          <a:endParaRPr lang="en-GB"/>
        </a:p>
      </dgm:t>
    </dgm:pt>
    <dgm:pt modelId="{B798F06A-A399-4C67-B6CC-2C1D8B4B194F}">
      <dgm:prSet phldrT="[Text]"/>
      <dgm:spPr/>
      <dgm:t>
        <a:bodyPr/>
        <a:lstStyle/>
        <a:p>
          <a:r>
            <a:rPr lang="en-GB" dirty="0"/>
            <a:t>Indirect Supervision</a:t>
          </a:r>
        </a:p>
      </dgm:t>
    </dgm:pt>
    <dgm:pt modelId="{B25076B4-80AA-48F9-A95F-8B83A2D27E04}" type="parTrans" cxnId="{DF115399-F42A-43B6-A687-7D261F400096}">
      <dgm:prSet/>
      <dgm:spPr/>
      <dgm:t>
        <a:bodyPr/>
        <a:lstStyle/>
        <a:p>
          <a:endParaRPr lang="en-GB"/>
        </a:p>
      </dgm:t>
    </dgm:pt>
    <dgm:pt modelId="{1B4FA214-68D9-4C78-8CC9-4317A52F11F3}" type="sibTrans" cxnId="{DF115399-F42A-43B6-A687-7D261F400096}">
      <dgm:prSet/>
      <dgm:spPr/>
      <dgm:t>
        <a:bodyPr/>
        <a:lstStyle/>
        <a:p>
          <a:endParaRPr lang="en-GB"/>
        </a:p>
      </dgm:t>
    </dgm:pt>
    <dgm:pt modelId="{64C31C4E-ABE3-4AEE-838D-6F8B435665CD}" type="pres">
      <dgm:prSet presAssocID="{58696857-F7EC-4E0F-89CF-D046C06F5221}" presName="outerComposite" presStyleCnt="0">
        <dgm:presLayoutVars>
          <dgm:chMax val="5"/>
          <dgm:dir/>
          <dgm:resizeHandles val="exact"/>
        </dgm:presLayoutVars>
      </dgm:prSet>
      <dgm:spPr/>
    </dgm:pt>
    <dgm:pt modelId="{8FE3F4F0-9333-426B-B393-16B8CB4C9926}" type="pres">
      <dgm:prSet presAssocID="{58696857-F7EC-4E0F-89CF-D046C06F5221}" presName="dummyMaxCanvas" presStyleCnt="0">
        <dgm:presLayoutVars/>
      </dgm:prSet>
      <dgm:spPr/>
    </dgm:pt>
    <dgm:pt modelId="{60EE7CE2-8CC1-40E0-BCBF-75C1D927B737}" type="pres">
      <dgm:prSet presAssocID="{58696857-F7EC-4E0F-89CF-D046C06F5221}" presName="ThreeNodes_1" presStyleLbl="node1" presStyleIdx="0" presStyleCnt="3">
        <dgm:presLayoutVars>
          <dgm:bulletEnabled val="1"/>
        </dgm:presLayoutVars>
      </dgm:prSet>
      <dgm:spPr/>
    </dgm:pt>
    <dgm:pt modelId="{7AFB243A-D4A8-4877-9B90-05ABE81EE2D2}" type="pres">
      <dgm:prSet presAssocID="{58696857-F7EC-4E0F-89CF-D046C06F5221}" presName="ThreeNodes_2" presStyleLbl="node1" presStyleIdx="1" presStyleCnt="3">
        <dgm:presLayoutVars>
          <dgm:bulletEnabled val="1"/>
        </dgm:presLayoutVars>
      </dgm:prSet>
      <dgm:spPr/>
    </dgm:pt>
    <dgm:pt modelId="{06B097BA-C548-408D-99C2-5C39E2A5D813}" type="pres">
      <dgm:prSet presAssocID="{58696857-F7EC-4E0F-89CF-D046C06F5221}" presName="ThreeNodes_3" presStyleLbl="node1" presStyleIdx="2" presStyleCnt="3">
        <dgm:presLayoutVars>
          <dgm:bulletEnabled val="1"/>
        </dgm:presLayoutVars>
      </dgm:prSet>
      <dgm:spPr/>
    </dgm:pt>
    <dgm:pt modelId="{31A8E6CA-68CF-4B0E-99C5-DFF79CE069A5}" type="pres">
      <dgm:prSet presAssocID="{58696857-F7EC-4E0F-89CF-D046C06F5221}" presName="ThreeConn_1-2" presStyleLbl="fgAccFollowNode1" presStyleIdx="0" presStyleCnt="2">
        <dgm:presLayoutVars>
          <dgm:bulletEnabled val="1"/>
        </dgm:presLayoutVars>
      </dgm:prSet>
      <dgm:spPr/>
    </dgm:pt>
    <dgm:pt modelId="{8A46BE7F-C8B8-4313-B4B2-DF64D72120DD}" type="pres">
      <dgm:prSet presAssocID="{58696857-F7EC-4E0F-89CF-D046C06F5221}" presName="ThreeConn_2-3" presStyleLbl="fgAccFollowNode1" presStyleIdx="1" presStyleCnt="2">
        <dgm:presLayoutVars>
          <dgm:bulletEnabled val="1"/>
        </dgm:presLayoutVars>
      </dgm:prSet>
      <dgm:spPr/>
    </dgm:pt>
    <dgm:pt modelId="{062E61BA-573A-4DA5-A9B5-C0EC7724AADE}" type="pres">
      <dgm:prSet presAssocID="{58696857-F7EC-4E0F-89CF-D046C06F5221}" presName="ThreeNodes_1_text" presStyleLbl="node1" presStyleIdx="2" presStyleCnt="3">
        <dgm:presLayoutVars>
          <dgm:bulletEnabled val="1"/>
        </dgm:presLayoutVars>
      </dgm:prSet>
      <dgm:spPr/>
    </dgm:pt>
    <dgm:pt modelId="{BD911566-B390-407F-BC00-FE653CC92EC4}" type="pres">
      <dgm:prSet presAssocID="{58696857-F7EC-4E0F-89CF-D046C06F5221}" presName="ThreeNodes_2_text" presStyleLbl="node1" presStyleIdx="2" presStyleCnt="3">
        <dgm:presLayoutVars>
          <dgm:bulletEnabled val="1"/>
        </dgm:presLayoutVars>
      </dgm:prSet>
      <dgm:spPr/>
    </dgm:pt>
    <dgm:pt modelId="{F2FF2C3C-91EC-4217-8735-22140ADF8B2E}" type="pres">
      <dgm:prSet presAssocID="{58696857-F7EC-4E0F-89CF-D046C06F5221}" presName="ThreeNodes_3_text" presStyleLbl="node1" presStyleIdx="2" presStyleCnt="3">
        <dgm:presLayoutVars>
          <dgm:bulletEnabled val="1"/>
        </dgm:presLayoutVars>
      </dgm:prSet>
      <dgm:spPr/>
    </dgm:pt>
  </dgm:ptLst>
  <dgm:cxnLst>
    <dgm:cxn modelId="{B351CE00-D87B-4454-9FE5-6A64125164B6}" srcId="{58696857-F7EC-4E0F-89CF-D046C06F5221}" destId="{9E0D7475-10E2-4B34-9E20-28270B857836}" srcOrd="0" destOrd="0" parTransId="{BCB04208-77FF-4D60-9BDD-79355D0B2B98}" sibTransId="{150CF038-1A56-4130-BD00-7839C7CC2C70}"/>
    <dgm:cxn modelId="{5A0EDA00-CB86-4951-82D5-ECA7D6912738}" type="presOf" srcId="{58696857-F7EC-4E0F-89CF-D046C06F5221}" destId="{64C31C4E-ABE3-4AEE-838D-6F8B435665CD}" srcOrd="0" destOrd="0" presId="urn:microsoft.com/office/officeart/2005/8/layout/vProcess5"/>
    <dgm:cxn modelId="{DA6F8706-0CE6-4EF7-A53A-E1BA4E621DB4}" type="presOf" srcId="{738F9341-E1C2-4A95-9C24-EA8C894B57DD}" destId="{7AFB243A-D4A8-4877-9B90-05ABE81EE2D2}" srcOrd="0" destOrd="0" presId="urn:microsoft.com/office/officeart/2005/8/layout/vProcess5"/>
    <dgm:cxn modelId="{750B093E-F366-4E70-A8F1-9ED51FA18F2B}" type="presOf" srcId="{738F9341-E1C2-4A95-9C24-EA8C894B57DD}" destId="{BD911566-B390-407F-BC00-FE653CC92EC4}" srcOrd="1" destOrd="0" presId="urn:microsoft.com/office/officeart/2005/8/layout/vProcess5"/>
    <dgm:cxn modelId="{9159EF63-E131-42DE-BC11-AA020602FAC1}" type="presOf" srcId="{9E0D7475-10E2-4B34-9E20-28270B857836}" destId="{062E61BA-573A-4DA5-A9B5-C0EC7724AADE}" srcOrd="1" destOrd="0" presId="urn:microsoft.com/office/officeart/2005/8/layout/vProcess5"/>
    <dgm:cxn modelId="{B842166D-F2B5-4A3E-ABAB-F3CCFB99126E}" type="presOf" srcId="{B798F06A-A399-4C67-B6CC-2C1D8B4B194F}" destId="{06B097BA-C548-408D-99C2-5C39E2A5D813}" srcOrd="0" destOrd="0" presId="urn:microsoft.com/office/officeart/2005/8/layout/vProcess5"/>
    <dgm:cxn modelId="{0700C478-B0DC-41FF-966C-A9F751870E06}" type="presOf" srcId="{B798F06A-A399-4C67-B6CC-2C1D8B4B194F}" destId="{F2FF2C3C-91EC-4217-8735-22140ADF8B2E}" srcOrd="1" destOrd="0" presId="urn:microsoft.com/office/officeart/2005/8/layout/vProcess5"/>
    <dgm:cxn modelId="{2D37C87E-D957-4FB1-B5C1-894F2AC3613B}" type="presOf" srcId="{9E0D7475-10E2-4B34-9E20-28270B857836}" destId="{60EE7CE2-8CC1-40E0-BCBF-75C1D927B737}" srcOrd="0" destOrd="0" presId="urn:microsoft.com/office/officeart/2005/8/layout/vProcess5"/>
    <dgm:cxn modelId="{DF115399-F42A-43B6-A687-7D261F400096}" srcId="{58696857-F7EC-4E0F-89CF-D046C06F5221}" destId="{B798F06A-A399-4C67-B6CC-2C1D8B4B194F}" srcOrd="2" destOrd="0" parTransId="{B25076B4-80AA-48F9-A95F-8B83A2D27E04}" sibTransId="{1B4FA214-68D9-4C78-8CC9-4317A52F11F3}"/>
    <dgm:cxn modelId="{DAEE25D7-D09A-43DB-B5A3-6B28CC5C18DE}" type="presOf" srcId="{150CF038-1A56-4130-BD00-7839C7CC2C70}" destId="{31A8E6CA-68CF-4B0E-99C5-DFF79CE069A5}" srcOrd="0" destOrd="0" presId="urn:microsoft.com/office/officeart/2005/8/layout/vProcess5"/>
    <dgm:cxn modelId="{D27DB5DC-DD01-4261-8920-3F633D03BEEB}" srcId="{58696857-F7EC-4E0F-89CF-D046C06F5221}" destId="{738F9341-E1C2-4A95-9C24-EA8C894B57DD}" srcOrd="1" destOrd="0" parTransId="{B857F5FC-A587-456E-80EE-3F0C9FE46E0F}" sibTransId="{2AE43661-2335-4063-9D0A-207401FF6608}"/>
    <dgm:cxn modelId="{0D1AD6DC-8F25-4F33-89D6-4520EEFC4363}" type="presOf" srcId="{2AE43661-2335-4063-9D0A-207401FF6608}" destId="{8A46BE7F-C8B8-4313-B4B2-DF64D72120DD}" srcOrd="0" destOrd="0" presId="urn:microsoft.com/office/officeart/2005/8/layout/vProcess5"/>
    <dgm:cxn modelId="{F927B0AA-B317-4FC2-9D37-3EB51173B74F}" type="presParOf" srcId="{64C31C4E-ABE3-4AEE-838D-6F8B435665CD}" destId="{8FE3F4F0-9333-426B-B393-16B8CB4C9926}" srcOrd="0" destOrd="0" presId="urn:microsoft.com/office/officeart/2005/8/layout/vProcess5"/>
    <dgm:cxn modelId="{37C1ED09-97B5-4735-8646-A88BF9E917C5}" type="presParOf" srcId="{64C31C4E-ABE3-4AEE-838D-6F8B435665CD}" destId="{60EE7CE2-8CC1-40E0-BCBF-75C1D927B737}" srcOrd="1" destOrd="0" presId="urn:microsoft.com/office/officeart/2005/8/layout/vProcess5"/>
    <dgm:cxn modelId="{39180DFF-43C8-4404-9AB9-66E6095BC8B1}" type="presParOf" srcId="{64C31C4E-ABE3-4AEE-838D-6F8B435665CD}" destId="{7AFB243A-D4A8-4877-9B90-05ABE81EE2D2}" srcOrd="2" destOrd="0" presId="urn:microsoft.com/office/officeart/2005/8/layout/vProcess5"/>
    <dgm:cxn modelId="{84CB9D99-0017-4795-9526-C12861372012}" type="presParOf" srcId="{64C31C4E-ABE3-4AEE-838D-6F8B435665CD}" destId="{06B097BA-C548-408D-99C2-5C39E2A5D813}" srcOrd="3" destOrd="0" presId="urn:microsoft.com/office/officeart/2005/8/layout/vProcess5"/>
    <dgm:cxn modelId="{E75C97EB-7C9F-4503-9147-7D36E77260B7}" type="presParOf" srcId="{64C31C4E-ABE3-4AEE-838D-6F8B435665CD}" destId="{31A8E6CA-68CF-4B0E-99C5-DFF79CE069A5}" srcOrd="4" destOrd="0" presId="urn:microsoft.com/office/officeart/2005/8/layout/vProcess5"/>
    <dgm:cxn modelId="{02B25F83-8EFB-401F-82E0-DE6AF0D0EFA2}" type="presParOf" srcId="{64C31C4E-ABE3-4AEE-838D-6F8B435665CD}" destId="{8A46BE7F-C8B8-4313-B4B2-DF64D72120DD}" srcOrd="5" destOrd="0" presId="urn:microsoft.com/office/officeart/2005/8/layout/vProcess5"/>
    <dgm:cxn modelId="{CACF55D1-C8D8-40EE-9E95-918BDBBF2B0A}" type="presParOf" srcId="{64C31C4E-ABE3-4AEE-838D-6F8B435665CD}" destId="{062E61BA-573A-4DA5-A9B5-C0EC7724AADE}" srcOrd="6" destOrd="0" presId="urn:microsoft.com/office/officeart/2005/8/layout/vProcess5"/>
    <dgm:cxn modelId="{8EC01D68-C5E1-431F-9C4E-BC255CE3E29F}" type="presParOf" srcId="{64C31C4E-ABE3-4AEE-838D-6F8B435665CD}" destId="{BD911566-B390-407F-BC00-FE653CC92EC4}" srcOrd="7" destOrd="0" presId="urn:microsoft.com/office/officeart/2005/8/layout/vProcess5"/>
    <dgm:cxn modelId="{9976023D-DA94-4517-9AB0-B0AAE5CC72A0}" type="presParOf" srcId="{64C31C4E-ABE3-4AEE-838D-6F8B435665CD}" destId="{F2FF2C3C-91EC-4217-8735-22140ADF8B2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8379B7-65CC-4F7A-85F5-B567F9F82A18}" type="doc">
      <dgm:prSet loTypeId="urn:microsoft.com/office/officeart/2016/7/layout/RepeatingBendingProcessNew" loCatId="process" qsTypeId="urn:microsoft.com/office/officeart/2005/8/quickstyle/simple4" qsCatId="simple" csTypeId="urn:microsoft.com/office/officeart/2005/8/colors/colorful2" csCatId="colorful" phldr="1"/>
      <dgm:spPr/>
      <dgm:t>
        <a:bodyPr/>
        <a:lstStyle/>
        <a:p>
          <a:endParaRPr lang="en-US"/>
        </a:p>
      </dgm:t>
    </dgm:pt>
    <dgm:pt modelId="{AB9EC723-CB96-41F4-85DD-CA673FF09A8B}">
      <dgm:prSet/>
      <dgm:spPr/>
      <dgm:t>
        <a:bodyPr/>
        <a:lstStyle/>
        <a:p>
          <a:pPr algn="ctr"/>
          <a:r>
            <a:rPr lang="en-US" dirty="0"/>
            <a:t>Meet with the student</a:t>
          </a:r>
        </a:p>
      </dgm:t>
    </dgm:pt>
    <dgm:pt modelId="{4E0037ED-E97C-460D-82C6-2D4D9928B7D5}" type="parTrans" cxnId="{298FA7D4-5DFD-4C81-96D3-BEDBA1DECC34}">
      <dgm:prSet/>
      <dgm:spPr/>
      <dgm:t>
        <a:bodyPr/>
        <a:lstStyle/>
        <a:p>
          <a:endParaRPr lang="en-US"/>
        </a:p>
      </dgm:t>
    </dgm:pt>
    <dgm:pt modelId="{7D050334-8B39-45A3-B5DB-A3C99B8D4A9E}" type="sibTrans" cxnId="{298FA7D4-5DFD-4C81-96D3-BEDBA1DECC34}">
      <dgm:prSet/>
      <dgm:spPr/>
      <dgm:t>
        <a:bodyPr/>
        <a:lstStyle/>
        <a:p>
          <a:endParaRPr lang="en-US"/>
        </a:p>
      </dgm:t>
    </dgm:pt>
    <dgm:pt modelId="{69B4AC2A-EB56-43D4-AEC6-B11FF8633A62}">
      <dgm:prSet/>
      <dgm:spPr/>
      <dgm:t>
        <a:bodyPr/>
        <a:lstStyle/>
        <a:p>
          <a:pPr algn="ctr"/>
          <a:r>
            <a:rPr lang="en-US" dirty="0"/>
            <a:t>Complete supervisors report</a:t>
          </a:r>
        </a:p>
      </dgm:t>
    </dgm:pt>
    <dgm:pt modelId="{595E8D33-D880-4588-B86A-1C1F9B52F335}" type="parTrans" cxnId="{3C08946C-6168-48F4-9EE8-A701A6278D72}">
      <dgm:prSet/>
      <dgm:spPr/>
      <dgm:t>
        <a:bodyPr/>
        <a:lstStyle/>
        <a:p>
          <a:endParaRPr lang="en-US"/>
        </a:p>
      </dgm:t>
    </dgm:pt>
    <dgm:pt modelId="{B010FB80-0F50-4682-853C-512752251F8A}" type="sibTrans" cxnId="{3C08946C-6168-48F4-9EE8-A701A6278D72}">
      <dgm:prSet/>
      <dgm:spPr/>
      <dgm:t>
        <a:bodyPr/>
        <a:lstStyle/>
        <a:p>
          <a:endParaRPr lang="en-US"/>
        </a:p>
      </dgm:t>
    </dgm:pt>
    <dgm:pt modelId="{6FFB9157-267F-4D90-8222-2A205FD817FC}">
      <dgm:prSet/>
      <dgm:spPr/>
      <dgm:t>
        <a:bodyPr/>
        <a:lstStyle/>
        <a:p>
          <a:pPr algn="ctr"/>
          <a:r>
            <a:rPr lang="en-US" dirty="0"/>
            <a:t>Complete timesheets sign off</a:t>
          </a:r>
        </a:p>
      </dgm:t>
    </dgm:pt>
    <dgm:pt modelId="{6C22EFF0-F210-4530-93C9-BDFB3991E4F8}" type="parTrans" cxnId="{2E3918E0-D127-4C47-909A-B0FB0EEBDBBA}">
      <dgm:prSet/>
      <dgm:spPr/>
      <dgm:t>
        <a:bodyPr/>
        <a:lstStyle/>
        <a:p>
          <a:endParaRPr lang="en-US"/>
        </a:p>
      </dgm:t>
    </dgm:pt>
    <dgm:pt modelId="{F117ACF7-4345-4A5D-86D1-67EFB969E58C}" type="sibTrans" cxnId="{2E3918E0-D127-4C47-909A-B0FB0EEBDBBA}">
      <dgm:prSet/>
      <dgm:spPr/>
      <dgm:t>
        <a:bodyPr/>
        <a:lstStyle/>
        <a:p>
          <a:endParaRPr lang="en-US"/>
        </a:p>
      </dgm:t>
    </dgm:pt>
    <dgm:pt modelId="{A8E1464C-E326-4DF0-B998-4B333269CF0B}">
      <dgm:prSet/>
      <dgm:spPr/>
      <dgm:t>
        <a:bodyPr/>
        <a:lstStyle/>
        <a:p>
          <a:r>
            <a:rPr lang="en-US" dirty="0"/>
            <a:t>Ensure </a:t>
          </a:r>
          <a:r>
            <a:rPr lang="en-US" dirty="0" err="1"/>
            <a:t>programme</a:t>
          </a:r>
          <a:r>
            <a:rPr lang="en-US" dirty="0"/>
            <a:t> team are notified of any concerns/commendations</a:t>
          </a:r>
        </a:p>
      </dgm:t>
    </dgm:pt>
    <dgm:pt modelId="{E387CEDC-730B-409F-B79A-B4D40ADF0A38}" type="parTrans" cxnId="{D206C9D7-A53A-445A-9240-1180C0FF1B64}">
      <dgm:prSet/>
      <dgm:spPr/>
      <dgm:t>
        <a:bodyPr/>
        <a:lstStyle/>
        <a:p>
          <a:endParaRPr lang="en-US"/>
        </a:p>
      </dgm:t>
    </dgm:pt>
    <dgm:pt modelId="{F8E39459-36EF-4389-9225-0491115DA7BD}" type="sibTrans" cxnId="{D206C9D7-A53A-445A-9240-1180C0FF1B64}">
      <dgm:prSet/>
      <dgm:spPr/>
      <dgm:t>
        <a:bodyPr/>
        <a:lstStyle/>
        <a:p>
          <a:endParaRPr lang="en-US"/>
        </a:p>
      </dgm:t>
    </dgm:pt>
    <dgm:pt modelId="{2126FD73-4846-4681-8CEE-59A078923AE0}">
      <dgm:prSet/>
      <dgm:spPr/>
      <dgm:t>
        <a:bodyPr/>
        <a:lstStyle/>
        <a:p>
          <a:pPr algn="ctr"/>
          <a:r>
            <a:rPr lang="en-US" dirty="0"/>
            <a:t>Including suggested areas for development</a:t>
          </a:r>
        </a:p>
      </dgm:t>
    </dgm:pt>
    <dgm:pt modelId="{60B7C7CF-BC0A-4F00-B5B3-CFBAC31A9E3E}" type="parTrans" cxnId="{1EC84A98-0779-4EE8-9116-64F95FDE197D}">
      <dgm:prSet/>
      <dgm:spPr/>
      <dgm:t>
        <a:bodyPr/>
        <a:lstStyle/>
        <a:p>
          <a:endParaRPr lang="en-GB"/>
        </a:p>
      </dgm:t>
    </dgm:pt>
    <dgm:pt modelId="{E5FB3695-40ED-4B1A-832C-8CF9BA28537B}" type="sibTrans" cxnId="{1EC84A98-0779-4EE8-9116-64F95FDE197D}">
      <dgm:prSet/>
      <dgm:spPr/>
      <dgm:t>
        <a:bodyPr/>
        <a:lstStyle/>
        <a:p>
          <a:endParaRPr lang="en-GB"/>
        </a:p>
      </dgm:t>
    </dgm:pt>
    <dgm:pt modelId="{6D7D7D06-682A-4282-89B4-5ABA7844956B}">
      <dgm:prSet/>
      <dgm:spPr/>
      <dgm:t>
        <a:bodyPr/>
        <a:lstStyle/>
        <a:p>
          <a:pPr algn="ctr"/>
          <a:r>
            <a:rPr lang="en-US" dirty="0"/>
            <a:t>(On Arc)</a:t>
          </a:r>
        </a:p>
      </dgm:t>
    </dgm:pt>
    <dgm:pt modelId="{72817962-55DC-47AB-96B2-1165CF07B9B8}" type="parTrans" cxnId="{12647A46-F25E-432D-B01F-CAA063947EEF}">
      <dgm:prSet/>
      <dgm:spPr/>
      <dgm:t>
        <a:bodyPr/>
        <a:lstStyle/>
        <a:p>
          <a:endParaRPr lang="en-GB"/>
        </a:p>
      </dgm:t>
    </dgm:pt>
    <dgm:pt modelId="{E9C54736-8C01-4FD7-BAA7-6305B1D516C3}" type="sibTrans" cxnId="{12647A46-F25E-432D-B01F-CAA063947EEF}">
      <dgm:prSet/>
      <dgm:spPr/>
      <dgm:t>
        <a:bodyPr/>
        <a:lstStyle/>
        <a:p>
          <a:endParaRPr lang="en-GB"/>
        </a:p>
      </dgm:t>
    </dgm:pt>
    <dgm:pt modelId="{1F389523-433D-4B33-BF35-BF0F02DB3911}">
      <dgm:prSet/>
      <dgm:spPr/>
      <dgm:t>
        <a:bodyPr/>
        <a:lstStyle/>
        <a:p>
          <a:pPr algn="ctr"/>
          <a:r>
            <a:rPr lang="en-US" dirty="0"/>
            <a:t>Ideally face to face, but can be virtual if necessary</a:t>
          </a:r>
        </a:p>
      </dgm:t>
    </dgm:pt>
    <dgm:pt modelId="{2E48C8FA-916D-4782-AD65-6503B93820CB}" type="parTrans" cxnId="{8E5B64F5-014E-41CA-8C30-77278D5F1ACF}">
      <dgm:prSet/>
      <dgm:spPr/>
      <dgm:t>
        <a:bodyPr/>
        <a:lstStyle/>
        <a:p>
          <a:endParaRPr lang="en-GB"/>
        </a:p>
      </dgm:t>
    </dgm:pt>
    <dgm:pt modelId="{6512ABE1-5FAD-4201-8782-EBDDEBAF420A}" type="sibTrans" cxnId="{8E5B64F5-014E-41CA-8C30-77278D5F1ACF}">
      <dgm:prSet/>
      <dgm:spPr/>
      <dgm:t>
        <a:bodyPr/>
        <a:lstStyle/>
        <a:p>
          <a:endParaRPr lang="en-GB"/>
        </a:p>
      </dgm:t>
    </dgm:pt>
    <dgm:pt modelId="{978434AC-7831-4491-948F-78F0BFBBE102}" type="pres">
      <dgm:prSet presAssocID="{1C8379B7-65CC-4F7A-85F5-B567F9F82A18}" presName="Name0" presStyleCnt="0">
        <dgm:presLayoutVars>
          <dgm:dir/>
          <dgm:resizeHandles val="exact"/>
        </dgm:presLayoutVars>
      </dgm:prSet>
      <dgm:spPr/>
    </dgm:pt>
    <dgm:pt modelId="{044C6AB3-5E7B-4122-A1E4-09A8305111F3}" type="pres">
      <dgm:prSet presAssocID="{AB9EC723-CB96-41F4-85DD-CA673FF09A8B}" presName="node" presStyleLbl="node1" presStyleIdx="0" presStyleCnt="4">
        <dgm:presLayoutVars>
          <dgm:bulletEnabled val="1"/>
        </dgm:presLayoutVars>
      </dgm:prSet>
      <dgm:spPr/>
    </dgm:pt>
    <dgm:pt modelId="{7E6789A5-28EF-42C6-9B8C-A34E0ADD51DD}" type="pres">
      <dgm:prSet presAssocID="{7D050334-8B39-45A3-B5DB-A3C99B8D4A9E}" presName="sibTrans" presStyleLbl="sibTrans1D1" presStyleIdx="0" presStyleCnt="3"/>
      <dgm:spPr/>
    </dgm:pt>
    <dgm:pt modelId="{14507B00-BDD4-4728-A6C2-D37042788D0C}" type="pres">
      <dgm:prSet presAssocID="{7D050334-8B39-45A3-B5DB-A3C99B8D4A9E}" presName="connectorText" presStyleLbl="sibTrans1D1" presStyleIdx="0" presStyleCnt="3"/>
      <dgm:spPr/>
    </dgm:pt>
    <dgm:pt modelId="{DDE0D360-3F54-4CA7-A925-42B0905F5A11}" type="pres">
      <dgm:prSet presAssocID="{69B4AC2A-EB56-43D4-AEC6-B11FF8633A62}" presName="node" presStyleLbl="node1" presStyleIdx="1" presStyleCnt="4">
        <dgm:presLayoutVars>
          <dgm:bulletEnabled val="1"/>
        </dgm:presLayoutVars>
      </dgm:prSet>
      <dgm:spPr/>
    </dgm:pt>
    <dgm:pt modelId="{C02335E3-099C-4E42-BEC9-1F468D5AE5A3}" type="pres">
      <dgm:prSet presAssocID="{B010FB80-0F50-4682-853C-512752251F8A}" presName="sibTrans" presStyleLbl="sibTrans1D1" presStyleIdx="1" presStyleCnt="3"/>
      <dgm:spPr/>
    </dgm:pt>
    <dgm:pt modelId="{7289023A-EFBD-4D45-B7AD-ECCE9FACDFE4}" type="pres">
      <dgm:prSet presAssocID="{B010FB80-0F50-4682-853C-512752251F8A}" presName="connectorText" presStyleLbl="sibTrans1D1" presStyleIdx="1" presStyleCnt="3"/>
      <dgm:spPr/>
    </dgm:pt>
    <dgm:pt modelId="{A010C709-B8D1-4F6F-AC92-22BAA1D292E6}" type="pres">
      <dgm:prSet presAssocID="{6FFB9157-267F-4D90-8222-2A205FD817FC}" presName="node" presStyleLbl="node1" presStyleIdx="2" presStyleCnt="4">
        <dgm:presLayoutVars>
          <dgm:bulletEnabled val="1"/>
        </dgm:presLayoutVars>
      </dgm:prSet>
      <dgm:spPr/>
    </dgm:pt>
    <dgm:pt modelId="{A23F9115-7E95-46DE-81B5-EBA23FC818EB}" type="pres">
      <dgm:prSet presAssocID="{F117ACF7-4345-4A5D-86D1-67EFB969E58C}" presName="sibTrans" presStyleLbl="sibTrans1D1" presStyleIdx="2" presStyleCnt="3"/>
      <dgm:spPr/>
    </dgm:pt>
    <dgm:pt modelId="{772135E3-A8CD-4CF2-ACD9-B5DE37DB29B6}" type="pres">
      <dgm:prSet presAssocID="{F117ACF7-4345-4A5D-86D1-67EFB969E58C}" presName="connectorText" presStyleLbl="sibTrans1D1" presStyleIdx="2" presStyleCnt="3"/>
      <dgm:spPr/>
    </dgm:pt>
    <dgm:pt modelId="{B7B66C67-2601-4817-8054-F207B56E48AB}" type="pres">
      <dgm:prSet presAssocID="{A8E1464C-E326-4DF0-B998-4B333269CF0B}" presName="node" presStyleLbl="node1" presStyleIdx="3" presStyleCnt="4">
        <dgm:presLayoutVars>
          <dgm:bulletEnabled val="1"/>
        </dgm:presLayoutVars>
      </dgm:prSet>
      <dgm:spPr/>
    </dgm:pt>
  </dgm:ptLst>
  <dgm:cxnLst>
    <dgm:cxn modelId="{5D159501-3B6C-4ABD-8C2B-09CA555DED24}" type="presOf" srcId="{1F389523-433D-4B33-BF35-BF0F02DB3911}" destId="{044C6AB3-5E7B-4122-A1E4-09A8305111F3}" srcOrd="0" destOrd="1" presId="urn:microsoft.com/office/officeart/2016/7/layout/RepeatingBendingProcessNew"/>
    <dgm:cxn modelId="{47B7BA13-3F8B-47DC-B4BE-7BB3ADA037ED}" type="presOf" srcId="{2126FD73-4846-4681-8CEE-59A078923AE0}" destId="{DDE0D360-3F54-4CA7-A925-42B0905F5A11}" srcOrd="0" destOrd="1" presId="urn:microsoft.com/office/officeart/2016/7/layout/RepeatingBendingProcessNew"/>
    <dgm:cxn modelId="{277C2728-CF94-4A3C-A3D0-3206CD14A967}" type="presOf" srcId="{B010FB80-0F50-4682-853C-512752251F8A}" destId="{C02335E3-099C-4E42-BEC9-1F468D5AE5A3}" srcOrd="0" destOrd="0" presId="urn:microsoft.com/office/officeart/2016/7/layout/RepeatingBendingProcessNew"/>
    <dgm:cxn modelId="{939D632C-A4D0-48DA-8B3F-CDEA93E95524}" type="presOf" srcId="{6FFB9157-267F-4D90-8222-2A205FD817FC}" destId="{A010C709-B8D1-4F6F-AC92-22BAA1D292E6}" srcOrd="0" destOrd="0" presId="urn:microsoft.com/office/officeart/2016/7/layout/RepeatingBendingProcessNew"/>
    <dgm:cxn modelId="{1CDDE35D-6CF8-48A7-AF5F-35BDB1A7F141}" type="presOf" srcId="{1C8379B7-65CC-4F7A-85F5-B567F9F82A18}" destId="{978434AC-7831-4491-948F-78F0BFBBE102}" srcOrd="0" destOrd="0" presId="urn:microsoft.com/office/officeart/2016/7/layout/RepeatingBendingProcessNew"/>
    <dgm:cxn modelId="{67880F64-84AB-4E5A-9E27-416863229185}" type="presOf" srcId="{6D7D7D06-682A-4282-89B4-5ABA7844956B}" destId="{A010C709-B8D1-4F6F-AC92-22BAA1D292E6}" srcOrd="0" destOrd="1" presId="urn:microsoft.com/office/officeart/2016/7/layout/RepeatingBendingProcessNew"/>
    <dgm:cxn modelId="{12647A46-F25E-432D-B01F-CAA063947EEF}" srcId="{6FFB9157-267F-4D90-8222-2A205FD817FC}" destId="{6D7D7D06-682A-4282-89B4-5ABA7844956B}" srcOrd="0" destOrd="0" parTransId="{72817962-55DC-47AB-96B2-1165CF07B9B8}" sibTransId="{E9C54736-8C01-4FD7-BAA7-6305B1D516C3}"/>
    <dgm:cxn modelId="{3C08946C-6168-48F4-9EE8-A701A6278D72}" srcId="{1C8379B7-65CC-4F7A-85F5-B567F9F82A18}" destId="{69B4AC2A-EB56-43D4-AEC6-B11FF8633A62}" srcOrd="1" destOrd="0" parTransId="{595E8D33-D880-4588-B86A-1C1F9B52F335}" sibTransId="{B010FB80-0F50-4682-853C-512752251F8A}"/>
    <dgm:cxn modelId="{BF686E79-0F85-498B-A724-A225E57D1EED}" type="presOf" srcId="{69B4AC2A-EB56-43D4-AEC6-B11FF8633A62}" destId="{DDE0D360-3F54-4CA7-A925-42B0905F5A11}" srcOrd="0" destOrd="0" presId="urn:microsoft.com/office/officeart/2016/7/layout/RepeatingBendingProcessNew"/>
    <dgm:cxn modelId="{E373D17A-7BE3-43E4-9643-3B7029E33CA0}" type="presOf" srcId="{7D050334-8B39-45A3-B5DB-A3C99B8D4A9E}" destId="{7E6789A5-28EF-42C6-9B8C-A34E0ADD51DD}" srcOrd="0" destOrd="0" presId="urn:microsoft.com/office/officeart/2016/7/layout/RepeatingBendingProcessNew"/>
    <dgm:cxn modelId="{46E31688-4F96-459F-9843-9604F9ED8B8B}" type="presOf" srcId="{A8E1464C-E326-4DF0-B998-4B333269CF0B}" destId="{B7B66C67-2601-4817-8054-F207B56E48AB}" srcOrd="0" destOrd="0" presId="urn:microsoft.com/office/officeart/2016/7/layout/RepeatingBendingProcessNew"/>
    <dgm:cxn modelId="{DB94BC94-F900-460F-806E-99AA860F7FE4}" type="presOf" srcId="{F117ACF7-4345-4A5D-86D1-67EFB969E58C}" destId="{A23F9115-7E95-46DE-81B5-EBA23FC818EB}" srcOrd="0" destOrd="0" presId="urn:microsoft.com/office/officeart/2016/7/layout/RepeatingBendingProcessNew"/>
    <dgm:cxn modelId="{1EC84A98-0779-4EE8-9116-64F95FDE197D}" srcId="{69B4AC2A-EB56-43D4-AEC6-B11FF8633A62}" destId="{2126FD73-4846-4681-8CEE-59A078923AE0}" srcOrd="0" destOrd="0" parTransId="{60B7C7CF-BC0A-4F00-B5B3-CFBAC31A9E3E}" sibTransId="{E5FB3695-40ED-4B1A-832C-8CF9BA28537B}"/>
    <dgm:cxn modelId="{835DC2A8-151A-49E3-B225-5A58E0E9BE80}" type="presOf" srcId="{F117ACF7-4345-4A5D-86D1-67EFB969E58C}" destId="{772135E3-A8CD-4CF2-ACD9-B5DE37DB29B6}" srcOrd="1" destOrd="0" presId="urn:microsoft.com/office/officeart/2016/7/layout/RepeatingBendingProcessNew"/>
    <dgm:cxn modelId="{BC3F2DA9-483B-481E-9AF9-997B8B9D2D86}" type="presOf" srcId="{AB9EC723-CB96-41F4-85DD-CA673FF09A8B}" destId="{044C6AB3-5E7B-4122-A1E4-09A8305111F3}" srcOrd="0" destOrd="0" presId="urn:microsoft.com/office/officeart/2016/7/layout/RepeatingBendingProcessNew"/>
    <dgm:cxn modelId="{BE2837C7-0D35-4CD5-9DCD-38B7F34D58D9}" type="presOf" srcId="{7D050334-8B39-45A3-B5DB-A3C99B8D4A9E}" destId="{14507B00-BDD4-4728-A6C2-D37042788D0C}" srcOrd="1" destOrd="0" presId="urn:microsoft.com/office/officeart/2016/7/layout/RepeatingBendingProcessNew"/>
    <dgm:cxn modelId="{298FA7D4-5DFD-4C81-96D3-BEDBA1DECC34}" srcId="{1C8379B7-65CC-4F7A-85F5-B567F9F82A18}" destId="{AB9EC723-CB96-41F4-85DD-CA673FF09A8B}" srcOrd="0" destOrd="0" parTransId="{4E0037ED-E97C-460D-82C6-2D4D9928B7D5}" sibTransId="{7D050334-8B39-45A3-B5DB-A3C99B8D4A9E}"/>
    <dgm:cxn modelId="{D206C9D7-A53A-445A-9240-1180C0FF1B64}" srcId="{1C8379B7-65CC-4F7A-85F5-B567F9F82A18}" destId="{A8E1464C-E326-4DF0-B998-4B333269CF0B}" srcOrd="3" destOrd="0" parTransId="{E387CEDC-730B-409F-B79A-B4D40ADF0A38}" sibTransId="{F8E39459-36EF-4389-9225-0491115DA7BD}"/>
    <dgm:cxn modelId="{4355E0DB-E7A2-421B-910C-1C1C17F81011}" type="presOf" srcId="{B010FB80-0F50-4682-853C-512752251F8A}" destId="{7289023A-EFBD-4D45-B7AD-ECCE9FACDFE4}" srcOrd="1" destOrd="0" presId="urn:microsoft.com/office/officeart/2016/7/layout/RepeatingBendingProcessNew"/>
    <dgm:cxn modelId="{2E3918E0-D127-4C47-909A-B0FB0EEBDBBA}" srcId="{1C8379B7-65CC-4F7A-85F5-B567F9F82A18}" destId="{6FFB9157-267F-4D90-8222-2A205FD817FC}" srcOrd="2" destOrd="0" parTransId="{6C22EFF0-F210-4530-93C9-BDFB3991E4F8}" sibTransId="{F117ACF7-4345-4A5D-86D1-67EFB969E58C}"/>
    <dgm:cxn modelId="{8E5B64F5-014E-41CA-8C30-77278D5F1ACF}" srcId="{AB9EC723-CB96-41F4-85DD-CA673FF09A8B}" destId="{1F389523-433D-4B33-BF35-BF0F02DB3911}" srcOrd="0" destOrd="0" parTransId="{2E48C8FA-916D-4782-AD65-6503B93820CB}" sibTransId="{6512ABE1-5FAD-4201-8782-EBDDEBAF420A}"/>
    <dgm:cxn modelId="{D54FABCF-7CB8-4556-A34E-D2514378ECCA}" type="presParOf" srcId="{978434AC-7831-4491-948F-78F0BFBBE102}" destId="{044C6AB3-5E7B-4122-A1E4-09A8305111F3}" srcOrd="0" destOrd="0" presId="urn:microsoft.com/office/officeart/2016/7/layout/RepeatingBendingProcessNew"/>
    <dgm:cxn modelId="{D860052D-DA4E-48BE-B31B-3BE502C99D36}" type="presParOf" srcId="{978434AC-7831-4491-948F-78F0BFBBE102}" destId="{7E6789A5-28EF-42C6-9B8C-A34E0ADD51DD}" srcOrd="1" destOrd="0" presId="urn:microsoft.com/office/officeart/2016/7/layout/RepeatingBendingProcessNew"/>
    <dgm:cxn modelId="{AB848D90-FA71-4F30-BC63-823AE6AD8675}" type="presParOf" srcId="{7E6789A5-28EF-42C6-9B8C-A34E0ADD51DD}" destId="{14507B00-BDD4-4728-A6C2-D37042788D0C}" srcOrd="0" destOrd="0" presId="urn:microsoft.com/office/officeart/2016/7/layout/RepeatingBendingProcessNew"/>
    <dgm:cxn modelId="{958DE2B5-AA26-4B40-9519-2A2EF1CE8F17}" type="presParOf" srcId="{978434AC-7831-4491-948F-78F0BFBBE102}" destId="{DDE0D360-3F54-4CA7-A925-42B0905F5A11}" srcOrd="2" destOrd="0" presId="urn:microsoft.com/office/officeart/2016/7/layout/RepeatingBendingProcessNew"/>
    <dgm:cxn modelId="{8E8ED99C-0124-4954-85DF-78FBEF675358}" type="presParOf" srcId="{978434AC-7831-4491-948F-78F0BFBBE102}" destId="{C02335E3-099C-4E42-BEC9-1F468D5AE5A3}" srcOrd="3" destOrd="0" presId="urn:microsoft.com/office/officeart/2016/7/layout/RepeatingBendingProcessNew"/>
    <dgm:cxn modelId="{7DDE4707-39BA-4D9B-9592-D3470793A5DB}" type="presParOf" srcId="{C02335E3-099C-4E42-BEC9-1F468D5AE5A3}" destId="{7289023A-EFBD-4D45-B7AD-ECCE9FACDFE4}" srcOrd="0" destOrd="0" presId="urn:microsoft.com/office/officeart/2016/7/layout/RepeatingBendingProcessNew"/>
    <dgm:cxn modelId="{E3CABE56-D6DE-43F3-B414-E19119B60A11}" type="presParOf" srcId="{978434AC-7831-4491-948F-78F0BFBBE102}" destId="{A010C709-B8D1-4F6F-AC92-22BAA1D292E6}" srcOrd="4" destOrd="0" presId="urn:microsoft.com/office/officeart/2016/7/layout/RepeatingBendingProcessNew"/>
    <dgm:cxn modelId="{9BDF336F-B71D-4FDB-8E22-45CA994B870C}" type="presParOf" srcId="{978434AC-7831-4491-948F-78F0BFBBE102}" destId="{A23F9115-7E95-46DE-81B5-EBA23FC818EB}" srcOrd="5" destOrd="0" presId="urn:microsoft.com/office/officeart/2016/7/layout/RepeatingBendingProcessNew"/>
    <dgm:cxn modelId="{1A245BFB-25A3-4A7D-BDE9-49383EFE8632}" type="presParOf" srcId="{A23F9115-7E95-46DE-81B5-EBA23FC818EB}" destId="{772135E3-A8CD-4CF2-ACD9-B5DE37DB29B6}" srcOrd="0" destOrd="0" presId="urn:microsoft.com/office/officeart/2016/7/layout/RepeatingBendingProcessNew"/>
    <dgm:cxn modelId="{7223A743-1A11-4071-AA3D-7D0D8A07D337}" type="presParOf" srcId="{978434AC-7831-4491-948F-78F0BFBBE102}" destId="{B7B66C67-2601-4817-8054-F207B56E48AB}"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4D825-70FB-4F67-A24E-7D6287F177F9}">
      <dsp:nvSpPr>
        <dsp:cNvPr id="0" name=""/>
        <dsp:cNvSpPr/>
      </dsp:nvSpPr>
      <dsp:spPr>
        <a:xfrm>
          <a:off x="3043550" y="636793"/>
          <a:ext cx="491072" cy="91440"/>
        </a:xfrm>
        <a:custGeom>
          <a:avLst/>
          <a:gdLst/>
          <a:ahLst/>
          <a:cxnLst/>
          <a:rect l="0" t="0" r="0" b="0"/>
          <a:pathLst>
            <a:path>
              <a:moveTo>
                <a:pt x="0" y="45720"/>
              </a:moveTo>
              <a:lnTo>
                <a:pt x="491072"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6045" y="679905"/>
        <a:ext cx="26083" cy="5216"/>
      </dsp:txXfrm>
    </dsp:sp>
    <dsp:sp modelId="{D0DEF32B-71B1-4B91-8461-7E40FCC00804}">
      <dsp:nvSpPr>
        <dsp:cNvPr id="0" name=""/>
        <dsp:cNvSpPr/>
      </dsp:nvSpPr>
      <dsp:spPr>
        <a:xfrm>
          <a:off x="777210" y="2071"/>
          <a:ext cx="2268140" cy="13608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dirty="0"/>
            <a:t>Placement coordinator secures placement providers and allocates students</a:t>
          </a:r>
          <a:endParaRPr lang="en-US" sz="1600" kern="1200" dirty="0"/>
        </a:p>
      </dsp:txBody>
      <dsp:txXfrm>
        <a:off x="777210" y="2071"/>
        <a:ext cx="2268140" cy="1360884"/>
      </dsp:txXfrm>
    </dsp:sp>
    <dsp:sp modelId="{3D481D44-91E7-4803-A5CE-54B2C4E62A45}">
      <dsp:nvSpPr>
        <dsp:cNvPr id="0" name=""/>
        <dsp:cNvSpPr/>
      </dsp:nvSpPr>
      <dsp:spPr>
        <a:xfrm>
          <a:off x="5833363" y="636793"/>
          <a:ext cx="491072" cy="91440"/>
        </a:xfrm>
        <a:custGeom>
          <a:avLst/>
          <a:gdLst/>
          <a:ahLst/>
          <a:cxnLst/>
          <a:rect l="0" t="0" r="0" b="0"/>
          <a:pathLst>
            <a:path>
              <a:moveTo>
                <a:pt x="0" y="45720"/>
              </a:moveTo>
              <a:lnTo>
                <a:pt x="491072"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5858" y="679905"/>
        <a:ext cx="26083" cy="5216"/>
      </dsp:txXfrm>
    </dsp:sp>
    <dsp:sp modelId="{9D604C5E-110F-45D1-8004-B07BE98A9268}">
      <dsp:nvSpPr>
        <dsp:cNvPr id="0" name=""/>
        <dsp:cNvSpPr/>
      </dsp:nvSpPr>
      <dsp:spPr>
        <a:xfrm>
          <a:off x="3567023" y="2071"/>
          <a:ext cx="2268140" cy="13608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dirty="0"/>
            <a:t>UWE monitors allocation for quality assurance and to ensure it meets the required standards.</a:t>
          </a:r>
          <a:endParaRPr lang="en-US" sz="1600" kern="1200" dirty="0"/>
        </a:p>
      </dsp:txBody>
      <dsp:txXfrm>
        <a:off x="3567023" y="2071"/>
        <a:ext cx="2268140" cy="1360884"/>
      </dsp:txXfrm>
    </dsp:sp>
    <dsp:sp modelId="{52DF2C26-176A-48CF-B311-4AF7CD8B6588}">
      <dsp:nvSpPr>
        <dsp:cNvPr id="0" name=""/>
        <dsp:cNvSpPr/>
      </dsp:nvSpPr>
      <dsp:spPr>
        <a:xfrm>
          <a:off x="8623176" y="636793"/>
          <a:ext cx="491072" cy="91440"/>
        </a:xfrm>
        <a:custGeom>
          <a:avLst/>
          <a:gdLst/>
          <a:ahLst/>
          <a:cxnLst/>
          <a:rect l="0" t="0" r="0" b="0"/>
          <a:pathLst>
            <a:path>
              <a:moveTo>
                <a:pt x="0" y="45720"/>
              </a:moveTo>
              <a:lnTo>
                <a:pt x="491072"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55671" y="679905"/>
        <a:ext cx="26083" cy="5216"/>
      </dsp:txXfrm>
    </dsp:sp>
    <dsp:sp modelId="{A2D6AABC-2272-4685-9C6A-78A6D779716D}">
      <dsp:nvSpPr>
        <dsp:cNvPr id="0" name=""/>
        <dsp:cNvSpPr/>
      </dsp:nvSpPr>
      <dsp:spPr>
        <a:xfrm>
          <a:off x="6356836" y="2071"/>
          <a:ext cx="2268140" cy="136088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a:t>Students should contact the placement to initiate relationship and gather  information</a:t>
          </a:r>
          <a:endParaRPr lang="en-US" sz="1600" kern="1200"/>
        </a:p>
      </dsp:txBody>
      <dsp:txXfrm>
        <a:off x="6356836" y="2071"/>
        <a:ext cx="2268140" cy="1360884"/>
      </dsp:txXfrm>
    </dsp:sp>
    <dsp:sp modelId="{53D73FBC-0B43-478D-A53D-CE6B60970E14}">
      <dsp:nvSpPr>
        <dsp:cNvPr id="0" name=""/>
        <dsp:cNvSpPr/>
      </dsp:nvSpPr>
      <dsp:spPr>
        <a:xfrm>
          <a:off x="1911280" y="1361155"/>
          <a:ext cx="8369438" cy="491072"/>
        </a:xfrm>
        <a:custGeom>
          <a:avLst/>
          <a:gdLst/>
          <a:ahLst/>
          <a:cxnLst/>
          <a:rect l="0" t="0" r="0" b="0"/>
          <a:pathLst>
            <a:path>
              <a:moveTo>
                <a:pt x="8369438" y="0"/>
              </a:moveTo>
              <a:lnTo>
                <a:pt x="8369438" y="262636"/>
              </a:lnTo>
              <a:lnTo>
                <a:pt x="0" y="262636"/>
              </a:lnTo>
              <a:lnTo>
                <a:pt x="0" y="491072"/>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6357" y="1604083"/>
        <a:ext cx="419284" cy="5216"/>
      </dsp:txXfrm>
    </dsp:sp>
    <dsp:sp modelId="{6B6111B4-363A-47BF-AA68-1D2DC4BFA13E}">
      <dsp:nvSpPr>
        <dsp:cNvPr id="0" name=""/>
        <dsp:cNvSpPr/>
      </dsp:nvSpPr>
      <dsp:spPr>
        <a:xfrm>
          <a:off x="9146649" y="2071"/>
          <a:ext cx="2268140" cy="136088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a:t>Student starts the placement</a:t>
          </a:r>
          <a:endParaRPr lang="en-US" sz="1600" kern="1200"/>
        </a:p>
      </dsp:txBody>
      <dsp:txXfrm>
        <a:off x="9146649" y="2071"/>
        <a:ext cx="2268140" cy="1360884"/>
      </dsp:txXfrm>
    </dsp:sp>
    <dsp:sp modelId="{988CF710-2548-4F17-AC3C-DD5752FE1D40}">
      <dsp:nvSpPr>
        <dsp:cNvPr id="0" name=""/>
        <dsp:cNvSpPr/>
      </dsp:nvSpPr>
      <dsp:spPr>
        <a:xfrm>
          <a:off x="3043550" y="2519350"/>
          <a:ext cx="491072" cy="91440"/>
        </a:xfrm>
        <a:custGeom>
          <a:avLst/>
          <a:gdLst/>
          <a:ahLst/>
          <a:cxnLst/>
          <a:rect l="0" t="0" r="0" b="0"/>
          <a:pathLst>
            <a:path>
              <a:moveTo>
                <a:pt x="0" y="45720"/>
              </a:moveTo>
              <a:lnTo>
                <a:pt x="491072"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76045" y="2562462"/>
        <a:ext cx="26083" cy="5216"/>
      </dsp:txXfrm>
    </dsp:sp>
    <dsp:sp modelId="{D809B4CE-E868-43E8-9721-9DAF293F5CB5}">
      <dsp:nvSpPr>
        <dsp:cNvPr id="0" name=""/>
        <dsp:cNvSpPr/>
      </dsp:nvSpPr>
      <dsp:spPr>
        <a:xfrm>
          <a:off x="777210" y="1884628"/>
          <a:ext cx="2268140" cy="136088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dirty="0"/>
            <a:t>Student and supervisor mutually agree dates and times for initial meeting and end of placement review</a:t>
          </a:r>
          <a:endParaRPr lang="en-US" sz="1600" kern="1200" dirty="0"/>
        </a:p>
      </dsp:txBody>
      <dsp:txXfrm>
        <a:off x="777210" y="1884628"/>
        <a:ext cx="2268140" cy="1360884"/>
      </dsp:txXfrm>
    </dsp:sp>
    <dsp:sp modelId="{CE75197C-9799-480A-B1A5-5678F26AFAA3}">
      <dsp:nvSpPr>
        <dsp:cNvPr id="0" name=""/>
        <dsp:cNvSpPr/>
      </dsp:nvSpPr>
      <dsp:spPr>
        <a:xfrm>
          <a:off x="5833363" y="2519350"/>
          <a:ext cx="491072" cy="91440"/>
        </a:xfrm>
        <a:custGeom>
          <a:avLst/>
          <a:gdLst/>
          <a:ahLst/>
          <a:cxnLst/>
          <a:rect l="0" t="0" r="0" b="0"/>
          <a:pathLst>
            <a:path>
              <a:moveTo>
                <a:pt x="0" y="45720"/>
              </a:moveTo>
              <a:lnTo>
                <a:pt x="491072"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5858" y="2562462"/>
        <a:ext cx="26083" cy="5216"/>
      </dsp:txXfrm>
    </dsp:sp>
    <dsp:sp modelId="{785EDA89-CF3B-4E4A-A374-A160487CE30C}">
      <dsp:nvSpPr>
        <dsp:cNvPr id="0" name=""/>
        <dsp:cNvSpPr/>
      </dsp:nvSpPr>
      <dsp:spPr>
        <a:xfrm>
          <a:off x="3567023" y="1884628"/>
          <a:ext cx="2268140" cy="136088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dirty="0"/>
            <a:t>Student undertakes placement, and completes the work/placement-based assessments (WPBAs)</a:t>
          </a:r>
          <a:endParaRPr lang="en-US" sz="1600" kern="1200" dirty="0"/>
        </a:p>
      </dsp:txBody>
      <dsp:txXfrm>
        <a:off x="3567023" y="1884628"/>
        <a:ext cx="2268140" cy="1360884"/>
      </dsp:txXfrm>
    </dsp:sp>
    <dsp:sp modelId="{04A23809-1478-4C48-84EA-60ACA1C850A6}">
      <dsp:nvSpPr>
        <dsp:cNvPr id="0" name=""/>
        <dsp:cNvSpPr/>
      </dsp:nvSpPr>
      <dsp:spPr>
        <a:xfrm>
          <a:off x="8623176" y="2519350"/>
          <a:ext cx="491072" cy="91440"/>
        </a:xfrm>
        <a:custGeom>
          <a:avLst/>
          <a:gdLst/>
          <a:ahLst/>
          <a:cxnLst/>
          <a:rect l="0" t="0" r="0" b="0"/>
          <a:pathLst>
            <a:path>
              <a:moveTo>
                <a:pt x="0" y="45720"/>
              </a:moveTo>
              <a:lnTo>
                <a:pt x="491072"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855671" y="2562462"/>
        <a:ext cx="26083" cy="5216"/>
      </dsp:txXfrm>
    </dsp:sp>
    <dsp:sp modelId="{BBC4EE26-9BD5-43BB-AA1E-99A1B8743859}">
      <dsp:nvSpPr>
        <dsp:cNvPr id="0" name=""/>
        <dsp:cNvSpPr/>
      </dsp:nvSpPr>
      <dsp:spPr>
        <a:xfrm>
          <a:off x="6356836" y="1884628"/>
          <a:ext cx="2268140" cy="13608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a:t>Student and supervisor meet for end of unit/end of placement review </a:t>
          </a:r>
          <a:endParaRPr lang="en-US" sz="1600" kern="1200"/>
        </a:p>
      </dsp:txBody>
      <dsp:txXfrm>
        <a:off x="6356836" y="1884628"/>
        <a:ext cx="2268140" cy="1360884"/>
      </dsp:txXfrm>
    </dsp:sp>
    <dsp:sp modelId="{B9BBB910-E150-40AE-9F85-851D5576EB71}">
      <dsp:nvSpPr>
        <dsp:cNvPr id="0" name=""/>
        <dsp:cNvSpPr/>
      </dsp:nvSpPr>
      <dsp:spPr>
        <a:xfrm>
          <a:off x="1911280" y="3243712"/>
          <a:ext cx="8369438" cy="491072"/>
        </a:xfrm>
        <a:custGeom>
          <a:avLst/>
          <a:gdLst/>
          <a:ahLst/>
          <a:cxnLst/>
          <a:rect l="0" t="0" r="0" b="0"/>
          <a:pathLst>
            <a:path>
              <a:moveTo>
                <a:pt x="8369438" y="0"/>
              </a:moveTo>
              <a:lnTo>
                <a:pt x="8369438" y="262636"/>
              </a:lnTo>
              <a:lnTo>
                <a:pt x="0" y="262636"/>
              </a:lnTo>
              <a:lnTo>
                <a:pt x="0" y="491072"/>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6357" y="3486640"/>
        <a:ext cx="419284" cy="5216"/>
      </dsp:txXfrm>
    </dsp:sp>
    <dsp:sp modelId="{3B4E12AC-4D08-430E-81D6-3B4A352DD07E}">
      <dsp:nvSpPr>
        <dsp:cNvPr id="0" name=""/>
        <dsp:cNvSpPr/>
      </dsp:nvSpPr>
      <dsp:spPr>
        <a:xfrm>
          <a:off x="9146649" y="1884628"/>
          <a:ext cx="2268140" cy="136088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a:t>Supervisor completes written end of unit/end of placement review (student inserts into portfolio)</a:t>
          </a:r>
          <a:endParaRPr lang="en-US" sz="1600" kern="1200"/>
        </a:p>
      </dsp:txBody>
      <dsp:txXfrm>
        <a:off x="9146649" y="1884628"/>
        <a:ext cx="2268140" cy="1360884"/>
      </dsp:txXfrm>
    </dsp:sp>
    <dsp:sp modelId="{7A4B60F3-E801-47AC-8036-34952CC7B55E}">
      <dsp:nvSpPr>
        <dsp:cNvPr id="0" name=""/>
        <dsp:cNvSpPr/>
      </dsp:nvSpPr>
      <dsp:spPr>
        <a:xfrm>
          <a:off x="777210" y="3767185"/>
          <a:ext cx="2268140" cy="136088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141" tIns="116662" rIns="111141" bIns="116662" numCol="1" spcCol="1270" anchor="ctr" anchorCtr="0">
          <a:noAutofit/>
        </a:bodyPr>
        <a:lstStyle/>
        <a:p>
          <a:pPr marL="0" lvl="0" indent="0" algn="ctr" defTabSz="711200">
            <a:lnSpc>
              <a:spcPct val="90000"/>
            </a:lnSpc>
            <a:spcBef>
              <a:spcPct val="0"/>
            </a:spcBef>
            <a:spcAft>
              <a:spcPct val="35000"/>
            </a:spcAft>
            <a:buNone/>
          </a:pPr>
          <a:r>
            <a:rPr lang="en-GB" sz="1600" kern="1200" dirty="0"/>
            <a:t>Supervisor signs off timesheets on ARC (if not already done so)</a:t>
          </a:r>
          <a:endParaRPr lang="en-US" sz="1600" kern="1200" dirty="0"/>
        </a:p>
      </dsp:txBody>
      <dsp:txXfrm>
        <a:off x="777210" y="3767185"/>
        <a:ext cx="2268140" cy="1360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092ED-EBB4-46A9-8B80-2E3751FDD31A}">
      <dsp:nvSpPr>
        <dsp:cNvPr id="0" name=""/>
        <dsp:cNvSpPr/>
      </dsp:nvSpPr>
      <dsp:spPr>
        <a:xfrm>
          <a:off x="0" y="0"/>
          <a:ext cx="9369406" cy="84372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Each of the placements which </a:t>
          </a:r>
          <a:r>
            <a:rPr lang="en-GB" sz="1600" kern="1200" dirty="0"/>
            <a:t>PA students undertake </a:t>
          </a:r>
          <a:r>
            <a:rPr lang="en-US" sz="1600" kern="1200" dirty="0"/>
            <a:t>have a distinct set of </a:t>
          </a:r>
          <a:r>
            <a:rPr lang="en-GB" sz="1600" kern="1200" dirty="0"/>
            <a:t>learning outcomes</a:t>
          </a:r>
          <a:r>
            <a:rPr lang="en-US" sz="1600" kern="1200" dirty="0"/>
            <a:t> that the </a:t>
          </a:r>
          <a:r>
            <a:rPr lang="en-GB" sz="1600" kern="1200" dirty="0"/>
            <a:t>student</a:t>
          </a:r>
          <a:r>
            <a:rPr lang="en-US" sz="1600" kern="1200" dirty="0"/>
            <a:t> must </a:t>
          </a:r>
          <a:r>
            <a:rPr lang="en-GB" sz="1600" kern="1200" dirty="0"/>
            <a:t>evidence in order to</a:t>
          </a:r>
          <a:r>
            <a:rPr lang="en-US" sz="1600" kern="1200" dirty="0"/>
            <a:t> </a:t>
          </a:r>
          <a:r>
            <a:rPr lang="en-GB" sz="1600" kern="1200" dirty="0"/>
            <a:t>complete</a:t>
          </a:r>
          <a:r>
            <a:rPr lang="en-US" sz="1600" kern="1200" dirty="0"/>
            <a:t> the placement</a:t>
          </a:r>
          <a:r>
            <a:rPr lang="en-GB" sz="1600" kern="1200" dirty="0"/>
            <a:t> (and pass their portfolio) assignment.</a:t>
          </a:r>
          <a:endParaRPr lang="en-US" sz="1600" kern="1200" dirty="0"/>
        </a:p>
      </dsp:txBody>
      <dsp:txXfrm>
        <a:off x="24712" y="24712"/>
        <a:ext cx="8360243" cy="794302"/>
      </dsp:txXfrm>
    </dsp:sp>
    <dsp:sp modelId="{649D1FEC-E95E-4D59-8B6B-924D9A213A4F}">
      <dsp:nvSpPr>
        <dsp:cNvPr id="0" name=""/>
        <dsp:cNvSpPr/>
      </dsp:nvSpPr>
      <dsp:spPr>
        <a:xfrm>
          <a:off x="699663" y="960910"/>
          <a:ext cx="9369406" cy="84372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These are available to view on the Practice Support Net</a:t>
          </a:r>
          <a:r>
            <a:rPr lang="en-GB" sz="1600" kern="1200"/>
            <a:t>: </a:t>
          </a:r>
          <a:r>
            <a:rPr lang="en-GB" sz="1600" kern="1200">
              <a:hlinkClick xmlns:r="http://schemas.openxmlformats.org/officeDocument/2006/relationships" r:id="rId1"/>
            </a:rPr>
            <a:t>click here</a:t>
          </a:r>
          <a:endParaRPr lang="en-US" sz="1600" kern="1200"/>
        </a:p>
      </dsp:txBody>
      <dsp:txXfrm>
        <a:off x="724375" y="985622"/>
        <a:ext cx="8071896" cy="794302"/>
      </dsp:txXfrm>
    </dsp:sp>
    <dsp:sp modelId="{464D5C47-70B5-40DB-AF5B-40F67E6872AE}">
      <dsp:nvSpPr>
        <dsp:cNvPr id="0" name=""/>
        <dsp:cNvSpPr/>
      </dsp:nvSpPr>
      <dsp:spPr>
        <a:xfrm>
          <a:off x="1399326" y="1921820"/>
          <a:ext cx="9369406" cy="84372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Check which placement your </a:t>
          </a:r>
          <a:r>
            <a:rPr lang="en-GB" sz="1600" kern="1200" dirty="0"/>
            <a:t>student</a:t>
          </a:r>
          <a:r>
            <a:rPr lang="en-US" sz="1600" kern="1200" dirty="0"/>
            <a:t> is completing and ensure you </a:t>
          </a:r>
          <a:r>
            <a:rPr lang="en-US" sz="1600" kern="1200" dirty="0" err="1"/>
            <a:t>familiarise</a:t>
          </a:r>
          <a:r>
            <a:rPr lang="en-US" sz="1600" kern="1200" dirty="0"/>
            <a:t> yourself with the relevant placement </a:t>
          </a:r>
          <a:r>
            <a:rPr lang="en-GB" sz="1600" kern="1200" dirty="0"/>
            <a:t>learning outcomes</a:t>
          </a:r>
          <a:r>
            <a:rPr lang="en-US" sz="1600" kern="1200" dirty="0"/>
            <a:t>. Think about how these can be addressed in your setting</a:t>
          </a:r>
          <a:r>
            <a:rPr lang="en-GB" sz="1600" kern="1200" dirty="0"/>
            <a:t>.</a:t>
          </a:r>
          <a:endParaRPr lang="en-US" sz="1600" kern="1200" dirty="0"/>
        </a:p>
      </dsp:txBody>
      <dsp:txXfrm>
        <a:off x="1424038" y="1946532"/>
        <a:ext cx="8071896" cy="794302"/>
      </dsp:txXfrm>
    </dsp:sp>
    <dsp:sp modelId="{A11C255E-629E-46FB-8E61-E504F564D9C9}">
      <dsp:nvSpPr>
        <dsp:cNvPr id="0" name=""/>
        <dsp:cNvSpPr/>
      </dsp:nvSpPr>
      <dsp:spPr>
        <a:xfrm>
          <a:off x="2098990" y="2882730"/>
          <a:ext cx="9369406" cy="8437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placement </a:t>
          </a:r>
          <a:r>
            <a:rPr lang="en-GB" sz="1600" kern="1200"/>
            <a:t>learning outcomes</a:t>
          </a:r>
          <a:r>
            <a:rPr lang="en-US" sz="1600" kern="1200"/>
            <a:t> are written in such a way that they </a:t>
          </a:r>
          <a:r>
            <a:rPr lang="en-GB" sz="1600" kern="1200"/>
            <a:t>interlink into each other.</a:t>
          </a:r>
          <a:endParaRPr lang="en-US" sz="1600" kern="1200"/>
        </a:p>
      </dsp:txBody>
      <dsp:txXfrm>
        <a:off x="2123702" y="2907442"/>
        <a:ext cx="8071896" cy="794302"/>
      </dsp:txXfrm>
    </dsp:sp>
    <dsp:sp modelId="{A987CB7A-BD01-4814-AC85-353B544D6BB9}">
      <dsp:nvSpPr>
        <dsp:cNvPr id="0" name=""/>
        <dsp:cNvSpPr/>
      </dsp:nvSpPr>
      <dsp:spPr>
        <a:xfrm>
          <a:off x="2798653" y="3843640"/>
          <a:ext cx="9369406" cy="84372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Each placement builds on the </a:t>
          </a:r>
          <a:r>
            <a:rPr lang="en-GB" sz="1600" kern="1200"/>
            <a:t>knowledge, skills, </a:t>
          </a:r>
          <a:r>
            <a:rPr lang="en-US" sz="1600" kern="1200"/>
            <a:t>and behaviours of the last placement.</a:t>
          </a:r>
        </a:p>
      </dsp:txBody>
      <dsp:txXfrm>
        <a:off x="2823365" y="3868352"/>
        <a:ext cx="8071896" cy="794302"/>
      </dsp:txXfrm>
    </dsp:sp>
    <dsp:sp modelId="{18BAD182-5190-405A-8C9C-EBACB2B1A6AA}">
      <dsp:nvSpPr>
        <dsp:cNvPr id="0" name=""/>
        <dsp:cNvSpPr/>
      </dsp:nvSpPr>
      <dsp:spPr>
        <a:xfrm>
          <a:off x="8820984" y="616388"/>
          <a:ext cx="548421" cy="548421"/>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944379" y="616388"/>
        <a:ext cx="301631" cy="412687"/>
      </dsp:txXfrm>
    </dsp:sp>
    <dsp:sp modelId="{4131BC5D-DA07-4B5F-920F-0616331680C5}">
      <dsp:nvSpPr>
        <dsp:cNvPr id="0" name=""/>
        <dsp:cNvSpPr/>
      </dsp:nvSpPr>
      <dsp:spPr>
        <a:xfrm>
          <a:off x="9520647" y="1577298"/>
          <a:ext cx="548421" cy="548421"/>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644042" y="1577298"/>
        <a:ext cx="301631" cy="412687"/>
      </dsp:txXfrm>
    </dsp:sp>
    <dsp:sp modelId="{EBEF1E9A-B3FC-476B-A48A-D08D2E1CE646}">
      <dsp:nvSpPr>
        <dsp:cNvPr id="0" name=""/>
        <dsp:cNvSpPr/>
      </dsp:nvSpPr>
      <dsp:spPr>
        <a:xfrm>
          <a:off x="10220311" y="2524147"/>
          <a:ext cx="548421" cy="548421"/>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10343706" y="2524147"/>
        <a:ext cx="301631" cy="412687"/>
      </dsp:txXfrm>
    </dsp:sp>
    <dsp:sp modelId="{57CB7F33-9CC8-4BC2-8C3C-1F41D6F62E4D}">
      <dsp:nvSpPr>
        <dsp:cNvPr id="0" name=""/>
        <dsp:cNvSpPr/>
      </dsp:nvSpPr>
      <dsp:spPr>
        <a:xfrm>
          <a:off x="10919974" y="3494432"/>
          <a:ext cx="548421" cy="548421"/>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11043369" y="3494432"/>
        <a:ext cx="301631" cy="412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E6119-BDA5-4F8B-91B9-A01F17E6CC38}">
      <dsp:nvSpPr>
        <dsp:cNvPr id="0" name=""/>
        <dsp:cNvSpPr/>
      </dsp:nvSpPr>
      <dsp:spPr>
        <a:xfrm>
          <a:off x="0" y="665"/>
          <a:ext cx="6666833" cy="0"/>
        </a:xfrm>
        <a:prstGeom prst="lin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FAF3D96-4CFA-419E-904E-194B5A2EA659}">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Students are encouraged to discuss these with their placement supervisor</a:t>
          </a:r>
          <a:endParaRPr lang="en-US" sz="2900" kern="1200"/>
        </a:p>
      </dsp:txBody>
      <dsp:txXfrm>
        <a:off x="0" y="665"/>
        <a:ext cx="6666833" cy="1090517"/>
      </dsp:txXfrm>
    </dsp:sp>
    <dsp:sp modelId="{5054866D-7F93-46E9-B717-22DC8D9482B2}">
      <dsp:nvSpPr>
        <dsp:cNvPr id="0" name=""/>
        <dsp:cNvSpPr/>
      </dsp:nvSpPr>
      <dsp:spPr>
        <a:xfrm>
          <a:off x="0" y="1091183"/>
          <a:ext cx="6666833" cy="0"/>
        </a:xfrm>
        <a:prstGeom prst="lin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F5B2157-6B6F-43CF-9F76-D1DFD157FB49}">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Reasonable adjustments may be needed to support student learning in practice</a:t>
          </a:r>
          <a:endParaRPr lang="en-US" sz="2900" kern="1200"/>
        </a:p>
      </dsp:txBody>
      <dsp:txXfrm>
        <a:off x="0" y="1091183"/>
        <a:ext cx="6666833" cy="1090517"/>
      </dsp:txXfrm>
    </dsp:sp>
    <dsp:sp modelId="{EA939AF8-0DC4-47A0-80E4-2799AEBF85FC}">
      <dsp:nvSpPr>
        <dsp:cNvPr id="0" name=""/>
        <dsp:cNvSpPr/>
      </dsp:nvSpPr>
      <dsp:spPr>
        <a:xfrm>
          <a:off x="0" y="2181701"/>
          <a:ext cx="6666833" cy="0"/>
        </a:xfrm>
        <a:prstGeom prst="lin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91CA079-8145-41C9-B8DE-37129862C1C1}">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dirty="0"/>
            <a:t>Students with specific disabilities may require general adjustments </a:t>
          </a:r>
          <a:endParaRPr lang="en-US" sz="2900" kern="1200" dirty="0"/>
        </a:p>
      </dsp:txBody>
      <dsp:txXfrm>
        <a:off x="0" y="2181701"/>
        <a:ext cx="6666833" cy="1090517"/>
      </dsp:txXfrm>
    </dsp:sp>
    <dsp:sp modelId="{E47C0A74-D3C6-472C-ACF3-AD475DEEEEC4}">
      <dsp:nvSpPr>
        <dsp:cNvPr id="0" name=""/>
        <dsp:cNvSpPr/>
      </dsp:nvSpPr>
      <dsp:spPr>
        <a:xfrm>
          <a:off x="0" y="3272218"/>
          <a:ext cx="6666833" cy="0"/>
        </a:xfrm>
        <a:prstGeom prst="lin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F29BEE3-F72A-481E-B651-1A64DADF5F64}">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Students with specific learning disabilities may require general adjustments</a:t>
          </a:r>
          <a:endParaRPr lang="en-US" sz="2900" kern="1200"/>
        </a:p>
      </dsp:txBody>
      <dsp:txXfrm>
        <a:off x="0" y="3272218"/>
        <a:ext cx="6666833" cy="1090517"/>
      </dsp:txXfrm>
    </dsp:sp>
    <dsp:sp modelId="{9C72825A-496E-4B63-847B-33F353468C33}">
      <dsp:nvSpPr>
        <dsp:cNvPr id="0" name=""/>
        <dsp:cNvSpPr/>
      </dsp:nvSpPr>
      <dsp:spPr>
        <a:xfrm>
          <a:off x="0" y="4362736"/>
          <a:ext cx="6666833" cy="0"/>
        </a:xfrm>
        <a:prstGeom prst="lin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44FFE01-D065-4219-AEF6-9E11E761768B}">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dirty="0"/>
            <a:t>Useful guidance can be found here: </a:t>
          </a:r>
          <a:r>
            <a:rPr lang="en-GB" sz="2900" kern="1200" dirty="0">
              <a:hlinkClick xmlns:r="http://schemas.openxmlformats.org/officeDocument/2006/relationships" r:id="rId1"/>
            </a:rPr>
            <a:t>UWE Disability Support Services</a:t>
          </a:r>
          <a:r>
            <a:rPr lang="en-GB" sz="2900" kern="1200" dirty="0"/>
            <a:t> </a:t>
          </a:r>
          <a:endParaRPr lang="en-US" sz="2900" kern="1200" dirty="0"/>
        </a:p>
      </dsp:txBody>
      <dsp:txXfrm>
        <a:off x="0" y="4362736"/>
        <a:ext cx="6666833" cy="1090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B5C39-A07F-4433-BBD3-16CD4E60B53B}">
      <dsp:nvSpPr>
        <dsp:cNvPr id="0" name=""/>
        <dsp:cNvSpPr/>
      </dsp:nvSpPr>
      <dsp:spPr>
        <a:xfrm>
          <a:off x="0" y="475078"/>
          <a:ext cx="7675179" cy="1701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5679" tIns="416560" rIns="595679" bIns="142240" numCol="1" spcCol="1270" anchor="t" anchorCtr="0">
          <a:noAutofit/>
        </a:bodyPr>
        <a:lstStyle/>
        <a:p>
          <a:pPr marL="228600" lvl="1" indent="-228600" algn="just" defTabSz="889000">
            <a:lnSpc>
              <a:spcPct val="90000"/>
            </a:lnSpc>
            <a:spcBef>
              <a:spcPct val="0"/>
            </a:spcBef>
            <a:spcAft>
              <a:spcPct val="15000"/>
            </a:spcAft>
            <a:buChar char="•"/>
          </a:pPr>
          <a:r>
            <a:rPr lang="en-GB" sz="2000" b="0" i="0" kern="1200" dirty="0"/>
            <a:t>Clinician directly observes student clinical encounter with a patient to provide an indication of competence in skills essential for good clinical care such as history taking, examination and clinical reasoning. </a:t>
          </a:r>
          <a:endParaRPr lang="en-US" sz="2000" kern="1200" dirty="0"/>
        </a:p>
      </dsp:txBody>
      <dsp:txXfrm>
        <a:off x="0" y="475078"/>
        <a:ext cx="7675179" cy="1701000"/>
      </dsp:txXfrm>
    </dsp:sp>
    <dsp:sp modelId="{9A5B914A-3BA1-46CD-9FBE-3A82D000B8C9}">
      <dsp:nvSpPr>
        <dsp:cNvPr id="0" name=""/>
        <dsp:cNvSpPr/>
      </dsp:nvSpPr>
      <dsp:spPr>
        <a:xfrm>
          <a:off x="383758" y="179878"/>
          <a:ext cx="5372625" cy="5904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072" tIns="0" rIns="203072" bIns="0" numCol="1" spcCol="1270" anchor="ctr" anchorCtr="0">
          <a:noAutofit/>
        </a:bodyPr>
        <a:lstStyle/>
        <a:p>
          <a:pPr marL="0" lvl="0" indent="0" algn="l" defTabSz="889000">
            <a:lnSpc>
              <a:spcPct val="90000"/>
            </a:lnSpc>
            <a:spcBef>
              <a:spcPct val="0"/>
            </a:spcBef>
            <a:spcAft>
              <a:spcPct val="35000"/>
            </a:spcAft>
            <a:buNone/>
          </a:pPr>
          <a:r>
            <a:rPr lang="en-GB" sz="2000" kern="1200" dirty="0"/>
            <a:t>Mini-CEX:</a:t>
          </a:r>
          <a:endParaRPr lang="en-US" sz="2000" kern="1200" dirty="0"/>
        </a:p>
      </dsp:txBody>
      <dsp:txXfrm>
        <a:off x="412579" y="208699"/>
        <a:ext cx="5314983" cy="532758"/>
      </dsp:txXfrm>
    </dsp:sp>
    <dsp:sp modelId="{315BA9DE-4F88-40C9-8008-0FFF4F763434}">
      <dsp:nvSpPr>
        <dsp:cNvPr id="0" name=""/>
        <dsp:cNvSpPr/>
      </dsp:nvSpPr>
      <dsp:spPr>
        <a:xfrm>
          <a:off x="0" y="2579279"/>
          <a:ext cx="7675179" cy="1984500"/>
        </a:xfrm>
        <a:prstGeom prst="rect">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5679" tIns="416560" rIns="595679" bIns="142240" numCol="1" spcCol="1270" anchor="t" anchorCtr="0">
          <a:noAutofit/>
        </a:bodyPr>
        <a:lstStyle/>
        <a:p>
          <a:pPr marL="228600" lvl="1" indent="-228600" algn="just" defTabSz="889000">
            <a:lnSpc>
              <a:spcPct val="90000"/>
            </a:lnSpc>
            <a:spcBef>
              <a:spcPct val="0"/>
            </a:spcBef>
            <a:spcAft>
              <a:spcPct val="15000"/>
            </a:spcAft>
            <a:buChar char="•"/>
          </a:pPr>
          <a:r>
            <a:rPr lang="en-GB" sz="2000" b="0" i="0" kern="1200" dirty="0"/>
            <a:t>Clinician assesses student performance by reviewing a written record and verbal presentation of  a patient encounter to provide an indication of competence in areas such as clinical reasoning, decision-making and application of medical knowledge.</a:t>
          </a:r>
          <a:endParaRPr lang="en-US" sz="2000" kern="1200" dirty="0"/>
        </a:p>
      </dsp:txBody>
      <dsp:txXfrm>
        <a:off x="0" y="2579279"/>
        <a:ext cx="7675179" cy="1984500"/>
      </dsp:txXfrm>
    </dsp:sp>
    <dsp:sp modelId="{FBF9A0B3-4D87-4983-8B1B-5D56B44A3540}">
      <dsp:nvSpPr>
        <dsp:cNvPr id="0" name=""/>
        <dsp:cNvSpPr/>
      </dsp:nvSpPr>
      <dsp:spPr>
        <a:xfrm>
          <a:off x="383758" y="2284079"/>
          <a:ext cx="5372625" cy="590400"/>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072" tIns="0" rIns="203072" bIns="0" numCol="1" spcCol="1270" anchor="ctr" anchorCtr="0">
          <a:noAutofit/>
        </a:bodyPr>
        <a:lstStyle/>
        <a:p>
          <a:pPr marL="0" lvl="0" indent="0" algn="l" defTabSz="889000">
            <a:lnSpc>
              <a:spcPct val="90000"/>
            </a:lnSpc>
            <a:spcBef>
              <a:spcPct val="0"/>
            </a:spcBef>
            <a:spcAft>
              <a:spcPct val="35000"/>
            </a:spcAft>
            <a:buNone/>
          </a:pPr>
          <a:r>
            <a:rPr lang="en-GB" sz="2000" kern="1200" dirty="0"/>
            <a:t>Case-Based Discussion</a:t>
          </a:r>
          <a:endParaRPr lang="en-US" sz="2000" kern="1200" dirty="0"/>
        </a:p>
      </dsp:txBody>
      <dsp:txXfrm>
        <a:off x="412579" y="2312900"/>
        <a:ext cx="5314983" cy="532758"/>
      </dsp:txXfrm>
    </dsp:sp>
    <dsp:sp modelId="{0A970A0B-58BE-4F79-A3E6-C462BD8634F8}">
      <dsp:nvSpPr>
        <dsp:cNvPr id="0" name=""/>
        <dsp:cNvSpPr/>
      </dsp:nvSpPr>
      <dsp:spPr>
        <a:xfrm>
          <a:off x="0" y="4966979"/>
          <a:ext cx="7675179" cy="17010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5679" tIns="416560" rIns="595679" bIns="142240" numCol="1" spcCol="1270" anchor="t" anchorCtr="0">
          <a:noAutofit/>
        </a:bodyPr>
        <a:lstStyle/>
        <a:p>
          <a:pPr marL="228600" lvl="1" indent="-228600" algn="just" defTabSz="889000">
            <a:lnSpc>
              <a:spcPct val="90000"/>
            </a:lnSpc>
            <a:spcBef>
              <a:spcPct val="0"/>
            </a:spcBef>
            <a:spcAft>
              <a:spcPct val="15000"/>
            </a:spcAft>
            <a:buChar char="•"/>
          </a:pPr>
          <a:r>
            <a:rPr lang="en-GB" sz="2000" b="0" i="0" kern="1200" dirty="0"/>
            <a:t>Clinician evaluates the performance of a student in undertaking a practical procedure. The trainee should receive immediate feedback to identify strengths and areas for development.</a:t>
          </a:r>
          <a:endParaRPr lang="en-US" sz="2000" kern="1200" dirty="0"/>
        </a:p>
      </dsp:txBody>
      <dsp:txXfrm>
        <a:off x="0" y="4966979"/>
        <a:ext cx="7675179" cy="1701000"/>
      </dsp:txXfrm>
    </dsp:sp>
    <dsp:sp modelId="{F0C2750C-FF5B-4F7D-A186-A6EF0B83F71A}">
      <dsp:nvSpPr>
        <dsp:cNvPr id="0" name=""/>
        <dsp:cNvSpPr/>
      </dsp:nvSpPr>
      <dsp:spPr>
        <a:xfrm>
          <a:off x="383758" y="4671779"/>
          <a:ext cx="5372625" cy="59040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072" tIns="0" rIns="203072" bIns="0" numCol="1" spcCol="1270" anchor="ctr" anchorCtr="0">
          <a:noAutofit/>
        </a:bodyPr>
        <a:lstStyle/>
        <a:p>
          <a:pPr marL="0" lvl="0" indent="0" algn="l" defTabSz="889000">
            <a:lnSpc>
              <a:spcPct val="90000"/>
            </a:lnSpc>
            <a:spcBef>
              <a:spcPct val="0"/>
            </a:spcBef>
            <a:spcAft>
              <a:spcPct val="35000"/>
            </a:spcAft>
            <a:buNone/>
          </a:pPr>
          <a:r>
            <a:rPr lang="en-GB" sz="2000" kern="1200" dirty="0"/>
            <a:t>Direct Observation of a Procedural Skill (DOPS)</a:t>
          </a:r>
          <a:endParaRPr lang="en-US" sz="2000" kern="1200" dirty="0"/>
        </a:p>
      </dsp:txBody>
      <dsp:txXfrm>
        <a:off x="412579" y="4700600"/>
        <a:ext cx="5314983"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27ABB-2C0A-4ABE-B4D3-F6EDBB02DC22}">
      <dsp:nvSpPr>
        <dsp:cNvPr id="0" name=""/>
        <dsp:cNvSpPr/>
      </dsp:nvSpPr>
      <dsp:spPr>
        <a:xfrm>
          <a:off x="0" y="637528"/>
          <a:ext cx="7675179" cy="2721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5679" tIns="499872" rIns="595679" bIns="170688" numCol="1" spcCol="1270" anchor="t" anchorCtr="0">
          <a:noAutofit/>
        </a:bodyPr>
        <a:lstStyle/>
        <a:p>
          <a:pPr marL="228600" lvl="1" indent="-228600" algn="just" defTabSz="1066800">
            <a:lnSpc>
              <a:spcPct val="90000"/>
            </a:lnSpc>
            <a:spcBef>
              <a:spcPct val="0"/>
            </a:spcBef>
            <a:spcAft>
              <a:spcPct val="15000"/>
            </a:spcAft>
            <a:buChar char="•"/>
          </a:pPr>
          <a:r>
            <a:rPr lang="en-GB" sz="2400" b="0" i="0" kern="1200" dirty="0"/>
            <a:t>Can be completed by individuals who the student has worked with such as clinicians, administrative staff, and other allied professionals. Students are assessed on skills such as communication, leadership, team working, reliability etc, across the domains of Good Medical Practice. </a:t>
          </a:r>
          <a:endParaRPr lang="en-US" sz="2400" kern="1200" dirty="0"/>
        </a:p>
      </dsp:txBody>
      <dsp:txXfrm>
        <a:off x="0" y="637528"/>
        <a:ext cx="7675179" cy="2721600"/>
      </dsp:txXfrm>
    </dsp:sp>
    <dsp:sp modelId="{3BC9C6FF-30C5-40BF-9032-B5D1C0C4058A}">
      <dsp:nvSpPr>
        <dsp:cNvPr id="0" name=""/>
        <dsp:cNvSpPr/>
      </dsp:nvSpPr>
      <dsp:spPr>
        <a:xfrm>
          <a:off x="383758" y="283288"/>
          <a:ext cx="5372625" cy="7084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072" tIns="0" rIns="203072" bIns="0" numCol="1" spcCol="1270" anchor="ctr" anchorCtr="0">
          <a:noAutofit/>
        </a:bodyPr>
        <a:lstStyle/>
        <a:p>
          <a:pPr marL="0" lvl="0" indent="0" algn="l" defTabSz="1066800">
            <a:lnSpc>
              <a:spcPct val="90000"/>
            </a:lnSpc>
            <a:spcBef>
              <a:spcPct val="0"/>
            </a:spcBef>
            <a:spcAft>
              <a:spcPct val="35000"/>
            </a:spcAft>
            <a:buNone/>
          </a:pPr>
          <a:r>
            <a:rPr lang="en-GB" sz="2400" kern="1200" dirty="0"/>
            <a:t>Multisource Feedback (MSF)</a:t>
          </a:r>
          <a:endParaRPr lang="en-US" sz="2400" kern="1200" dirty="0"/>
        </a:p>
      </dsp:txBody>
      <dsp:txXfrm>
        <a:off x="418343" y="317873"/>
        <a:ext cx="5303455" cy="639310"/>
      </dsp:txXfrm>
    </dsp:sp>
    <dsp:sp modelId="{6D3BE3B3-3803-4794-A9E0-9353BD8052B7}">
      <dsp:nvSpPr>
        <dsp:cNvPr id="0" name=""/>
        <dsp:cNvSpPr/>
      </dsp:nvSpPr>
      <dsp:spPr>
        <a:xfrm>
          <a:off x="0" y="3842969"/>
          <a:ext cx="7675179" cy="2721600"/>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5679" tIns="499872" rIns="595679" bIns="170688" numCol="1" spcCol="1270" anchor="t" anchorCtr="0">
          <a:noAutofit/>
        </a:bodyPr>
        <a:lstStyle/>
        <a:p>
          <a:pPr marL="228600" lvl="1" indent="-228600" algn="just" defTabSz="1066800">
            <a:lnSpc>
              <a:spcPct val="90000"/>
            </a:lnSpc>
            <a:spcBef>
              <a:spcPct val="0"/>
            </a:spcBef>
            <a:spcAft>
              <a:spcPct val="15000"/>
            </a:spcAft>
            <a:buChar char="•"/>
          </a:pPr>
          <a:r>
            <a:rPr lang="en-GB" sz="2400" b="0" i="0" kern="1200" dirty="0"/>
            <a:t>Completed by patients the student has seen. Students are assessed on their professional behaviour and the effectiveness of the consultation, it is intended to assess the trainee’s performance in areas such as interpersonal skills, communication skills and professionalism.</a:t>
          </a:r>
          <a:endParaRPr lang="en-US" sz="2400" kern="1200" dirty="0"/>
        </a:p>
      </dsp:txBody>
      <dsp:txXfrm>
        <a:off x="0" y="3842969"/>
        <a:ext cx="7675179" cy="2721600"/>
      </dsp:txXfrm>
    </dsp:sp>
    <dsp:sp modelId="{DEF97281-7F73-488F-B1DA-6E2579DE76DA}">
      <dsp:nvSpPr>
        <dsp:cNvPr id="0" name=""/>
        <dsp:cNvSpPr/>
      </dsp:nvSpPr>
      <dsp:spPr>
        <a:xfrm>
          <a:off x="383758" y="3488729"/>
          <a:ext cx="5372625" cy="70848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072" tIns="0" rIns="203072" bIns="0" numCol="1" spcCol="1270" anchor="ctr" anchorCtr="0">
          <a:noAutofit/>
        </a:bodyPr>
        <a:lstStyle/>
        <a:p>
          <a:pPr marL="0" lvl="0" indent="0" algn="l" defTabSz="1066800">
            <a:lnSpc>
              <a:spcPct val="90000"/>
            </a:lnSpc>
            <a:spcBef>
              <a:spcPct val="0"/>
            </a:spcBef>
            <a:spcAft>
              <a:spcPct val="35000"/>
            </a:spcAft>
            <a:buNone/>
          </a:pPr>
          <a:r>
            <a:rPr lang="en-GB" sz="2400" kern="1200" dirty="0"/>
            <a:t>Patient Questionnaires</a:t>
          </a:r>
          <a:endParaRPr lang="en-US" sz="2400" kern="1200" dirty="0"/>
        </a:p>
      </dsp:txBody>
      <dsp:txXfrm>
        <a:off x="418343" y="3523314"/>
        <a:ext cx="5303455"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A4DAB-1722-489E-B39F-85743A0F9A46}">
      <dsp:nvSpPr>
        <dsp:cNvPr id="0" name=""/>
        <dsp:cNvSpPr/>
      </dsp:nvSpPr>
      <dsp:spPr>
        <a:xfrm>
          <a:off x="768000" y="14998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C95EF2-4B8D-44CA-84F1-D1F00BF63ED1}">
      <dsp:nvSpPr>
        <dsp:cNvPr id="0" name=""/>
        <dsp:cNvSpPr/>
      </dsp:nvSpPr>
      <dsp:spPr>
        <a:xfrm>
          <a:off x="1236000" y="617982"/>
          <a:ext cx="1260000" cy="126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B8929-D748-47DA-B347-DFDD630AF494}">
      <dsp:nvSpPr>
        <dsp:cNvPr id="0" name=""/>
        <dsp:cNvSpPr/>
      </dsp:nvSpPr>
      <dsp:spPr>
        <a:xfrm>
          <a:off x="66000" y="3029982"/>
          <a:ext cx="36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dirty="0"/>
            <a:t>Assessments are led by the student </a:t>
          </a:r>
          <a:r>
            <a:rPr lang="en-US" sz="2400" kern="1200" dirty="0"/>
            <a:t>but guided by you</a:t>
          </a:r>
        </a:p>
      </dsp:txBody>
      <dsp:txXfrm>
        <a:off x="66000" y="3029982"/>
        <a:ext cx="3600000" cy="855000"/>
      </dsp:txXfrm>
    </dsp:sp>
    <dsp:sp modelId="{A8C8E607-7B20-4425-A3E9-463DC159171A}">
      <dsp:nvSpPr>
        <dsp:cNvPr id="0" name=""/>
        <dsp:cNvSpPr/>
      </dsp:nvSpPr>
      <dsp:spPr>
        <a:xfrm>
          <a:off x="4998000" y="14998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A600B5-C5D9-4834-BA36-F5BBAB9B969B}">
      <dsp:nvSpPr>
        <dsp:cNvPr id="0" name=""/>
        <dsp:cNvSpPr/>
      </dsp:nvSpPr>
      <dsp:spPr>
        <a:xfrm>
          <a:off x="5466000" y="61798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BFF31-EC1F-4662-8203-F33F0EC3F898}">
      <dsp:nvSpPr>
        <dsp:cNvPr id="0" name=""/>
        <dsp:cNvSpPr/>
      </dsp:nvSpPr>
      <dsp:spPr>
        <a:xfrm>
          <a:off x="4296000" y="3029982"/>
          <a:ext cx="36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dirty="0"/>
            <a:t>How will the student be allocated time </a:t>
          </a:r>
          <a:r>
            <a:rPr lang="en-US" sz="2000" kern="1200" dirty="0"/>
            <a:t>on the placement</a:t>
          </a:r>
          <a:r>
            <a:rPr lang="en-GB" sz="2000" kern="1200" dirty="0"/>
            <a:t> to complete their assessments? </a:t>
          </a:r>
          <a:endParaRPr lang="en-US" sz="2000" kern="1200" dirty="0"/>
        </a:p>
      </dsp:txBody>
      <dsp:txXfrm>
        <a:off x="4296000" y="3029982"/>
        <a:ext cx="3600000" cy="855000"/>
      </dsp:txXfrm>
    </dsp:sp>
    <dsp:sp modelId="{2B657A2A-8F99-430A-97CE-D73D262E035A}">
      <dsp:nvSpPr>
        <dsp:cNvPr id="0" name=""/>
        <dsp:cNvSpPr/>
      </dsp:nvSpPr>
      <dsp:spPr>
        <a:xfrm>
          <a:off x="9228000" y="14998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23CD09-905D-4217-BECB-5AA33885314A}">
      <dsp:nvSpPr>
        <dsp:cNvPr id="0" name=""/>
        <dsp:cNvSpPr/>
      </dsp:nvSpPr>
      <dsp:spPr>
        <a:xfrm>
          <a:off x="9696000" y="617982"/>
          <a:ext cx="1260000" cy="126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A5B9AE-2C1D-4642-841F-5AD6590EF3A8}">
      <dsp:nvSpPr>
        <dsp:cNvPr id="0" name=""/>
        <dsp:cNvSpPr/>
      </dsp:nvSpPr>
      <dsp:spPr>
        <a:xfrm>
          <a:off x="8526000" y="3029982"/>
          <a:ext cx="360000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Are you comfortable with all aspects especially the criteria for</a:t>
          </a:r>
          <a:r>
            <a:rPr lang="en-GB" sz="2000" kern="1200" dirty="0"/>
            <a:t>- </a:t>
          </a:r>
          <a:r>
            <a:rPr lang="en-US" sz="2000" kern="1200" dirty="0"/>
            <a:t>evaluation?</a:t>
          </a:r>
        </a:p>
      </dsp:txBody>
      <dsp:txXfrm>
        <a:off x="8526000" y="3029982"/>
        <a:ext cx="3600000" cy="85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E7CE2-8CC1-40E0-BCBF-75C1D927B737}">
      <dsp:nvSpPr>
        <dsp:cNvPr id="0" name=""/>
        <dsp:cNvSpPr/>
      </dsp:nvSpPr>
      <dsp:spPr>
        <a:xfrm>
          <a:off x="0" y="0"/>
          <a:ext cx="9288654" cy="12578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dirty="0"/>
            <a:t>Observation</a:t>
          </a:r>
        </a:p>
      </dsp:txBody>
      <dsp:txXfrm>
        <a:off x="36841" y="36841"/>
        <a:ext cx="7931345" cy="1184159"/>
      </dsp:txXfrm>
    </dsp:sp>
    <dsp:sp modelId="{7AFB243A-D4A8-4877-9B90-05ABE81EE2D2}">
      <dsp:nvSpPr>
        <dsp:cNvPr id="0" name=""/>
        <dsp:cNvSpPr/>
      </dsp:nvSpPr>
      <dsp:spPr>
        <a:xfrm>
          <a:off x="819587" y="1467481"/>
          <a:ext cx="9288654" cy="1257841"/>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dirty="0"/>
            <a:t>Direct Supervision</a:t>
          </a:r>
        </a:p>
      </dsp:txBody>
      <dsp:txXfrm>
        <a:off x="856428" y="1504322"/>
        <a:ext cx="7577788" cy="1184159"/>
      </dsp:txXfrm>
    </dsp:sp>
    <dsp:sp modelId="{06B097BA-C548-408D-99C2-5C39E2A5D813}">
      <dsp:nvSpPr>
        <dsp:cNvPr id="0" name=""/>
        <dsp:cNvSpPr/>
      </dsp:nvSpPr>
      <dsp:spPr>
        <a:xfrm>
          <a:off x="1639174" y="2934963"/>
          <a:ext cx="9288654" cy="1257841"/>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dirty="0"/>
            <a:t>Indirect Supervision</a:t>
          </a:r>
        </a:p>
      </dsp:txBody>
      <dsp:txXfrm>
        <a:off x="1676015" y="2971804"/>
        <a:ext cx="7577788" cy="1184159"/>
      </dsp:txXfrm>
    </dsp:sp>
    <dsp:sp modelId="{31A8E6CA-68CF-4B0E-99C5-DFF79CE069A5}">
      <dsp:nvSpPr>
        <dsp:cNvPr id="0" name=""/>
        <dsp:cNvSpPr/>
      </dsp:nvSpPr>
      <dsp:spPr>
        <a:xfrm>
          <a:off x="8471057" y="953863"/>
          <a:ext cx="817596" cy="817596"/>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8655016" y="953863"/>
        <a:ext cx="449678" cy="615241"/>
      </dsp:txXfrm>
    </dsp:sp>
    <dsp:sp modelId="{8A46BE7F-C8B8-4313-B4B2-DF64D72120DD}">
      <dsp:nvSpPr>
        <dsp:cNvPr id="0" name=""/>
        <dsp:cNvSpPr/>
      </dsp:nvSpPr>
      <dsp:spPr>
        <a:xfrm>
          <a:off x="9290644" y="2412959"/>
          <a:ext cx="817596" cy="817596"/>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474603" y="2412959"/>
        <a:ext cx="449678" cy="6152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789A5-28EF-42C6-9B8C-A34E0ADD51DD}">
      <dsp:nvSpPr>
        <dsp:cNvPr id="0" name=""/>
        <dsp:cNvSpPr/>
      </dsp:nvSpPr>
      <dsp:spPr>
        <a:xfrm>
          <a:off x="3440150" y="1726939"/>
          <a:ext cx="760677" cy="91440"/>
        </a:xfrm>
        <a:custGeom>
          <a:avLst/>
          <a:gdLst/>
          <a:ahLst/>
          <a:cxnLst/>
          <a:rect l="0" t="0" r="0" b="0"/>
          <a:pathLst>
            <a:path>
              <a:moveTo>
                <a:pt x="0" y="45720"/>
              </a:moveTo>
              <a:lnTo>
                <a:pt x="760677"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0707" y="1768703"/>
        <a:ext cx="39563" cy="7912"/>
      </dsp:txXfrm>
    </dsp:sp>
    <dsp:sp modelId="{044C6AB3-5E7B-4122-A1E4-09A8305111F3}">
      <dsp:nvSpPr>
        <dsp:cNvPr id="0" name=""/>
        <dsp:cNvSpPr/>
      </dsp:nvSpPr>
      <dsp:spPr>
        <a:xfrm>
          <a:off x="1611" y="740557"/>
          <a:ext cx="3440338" cy="206420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579" tIns="176954" rIns="168579" bIns="176954" numCol="1" spcCol="1270" anchor="t" anchorCtr="0">
          <a:noAutofit/>
        </a:bodyPr>
        <a:lstStyle/>
        <a:p>
          <a:pPr marL="0" lvl="0" indent="0" algn="ctr" defTabSz="1022350">
            <a:lnSpc>
              <a:spcPct val="90000"/>
            </a:lnSpc>
            <a:spcBef>
              <a:spcPct val="0"/>
            </a:spcBef>
            <a:spcAft>
              <a:spcPct val="35000"/>
            </a:spcAft>
            <a:buNone/>
          </a:pPr>
          <a:r>
            <a:rPr lang="en-US" sz="2300" kern="1200" dirty="0"/>
            <a:t>Meet with the student</a:t>
          </a:r>
        </a:p>
        <a:p>
          <a:pPr marL="171450" lvl="1" indent="-171450" algn="ctr" defTabSz="800100">
            <a:lnSpc>
              <a:spcPct val="90000"/>
            </a:lnSpc>
            <a:spcBef>
              <a:spcPct val="0"/>
            </a:spcBef>
            <a:spcAft>
              <a:spcPct val="15000"/>
            </a:spcAft>
            <a:buChar char="•"/>
          </a:pPr>
          <a:r>
            <a:rPr lang="en-US" sz="1800" kern="1200" dirty="0"/>
            <a:t>Ideally face to face, but can be virtual if necessary</a:t>
          </a:r>
        </a:p>
      </dsp:txBody>
      <dsp:txXfrm>
        <a:off x="1611" y="740557"/>
        <a:ext cx="3440338" cy="2064203"/>
      </dsp:txXfrm>
    </dsp:sp>
    <dsp:sp modelId="{C02335E3-099C-4E42-BEC9-1F468D5AE5A3}">
      <dsp:nvSpPr>
        <dsp:cNvPr id="0" name=""/>
        <dsp:cNvSpPr/>
      </dsp:nvSpPr>
      <dsp:spPr>
        <a:xfrm>
          <a:off x="1721780" y="2802961"/>
          <a:ext cx="4231616" cy="760677"/>
        </a:xfrm>
        <a:custGeom>
          <a:avLst/>
          <a:gdLst/>
          <a:ahLst/>
          <a:cxnLst/>
          <a:rect l="0" t="0" r="0" b="0"/>
          <a:pathLst>
            <a:path>
              <a:moveTo>
                <a:pt x="4231616" y="0"/>
              </a:moveTo>
              <a:lnTo>
                <a:pt x="4231616" y="397438"/>
              </a:lnTo>
              <a:lnTo>
                <a:pt x="0" y="397438"/>
              </a:lnTo>
              <a:lnTo>
                <a:pt x="0" y="760677"/>
              </a:lnTo>
            </a:path>
          </a:pathLst>
        </a:custGeom>
        <a:noFill/>
        <a:ln w="9525" cap="flat" cmpd="sng" algn="ctr">
          <a:solidFill>
            <a:schemeClr val="accent2">
              <a:hueOff val="2340759"/>
              <a:satOff val="-2919"/>
              <a:lumOff val="68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29964" y="3179343"/>
        <a:ext cx="215248" cy="7912"/>
      </dsp:txXfrm>
    </dsp:sp>
    <dsp:sp modelId="{DDE0D360-3F54-4CA7-A925-42B0905F5A11}">
      <dsp:nvSpPr>
        <dsp:cNvPr id="0" name=""/>
        <dsp:cNvSpPr/>
      </dsp:nvSpPr>
      <dsp:spPr>
        <a:xfrm>
          <a:off x="4233227" y="740557"/>
          <a:ext cx="3440338" cy="2064203"/>
        </a:xfrm>
        <a:prstGeom prst="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579" tIns="176954" rIns="168579" bIns="176954" numCol="1" spcCol="1270" anchor="t" anchorCtr="0">
          <a:noAutofit/>
        </a:bodyPr>
        <a:lstStyle/>
        <a:p>
          <a:pPr marL="0" lvl="0" indent="0" algn="ctr" defTabSz="1022350">
            <a:lnSpc>
              <a:spcPct val="90000"/>
            </a:lnSpc>
            <a:spcBef>
              <a:spcPct val="0"/>
            </a:spcBef>
            <a:spcAft>
              <a:spcPct val="35000"/>
            </a:spcAft>
            <a:buNone/>
          </a:pPr>
          <a:r>
            <a:rPr lang="en-US" sz="2300" kern="1200" dirty="0"/>
            <a:t>Complete supervisors report</a:t>
          </a:r>
        </a:p>
        <a:p>
          <a:pPr marL="171450" lvl="1" indent="-171450" algn="ctr" defTabSz="800100">
            <a:lnSpc>
              <a:spcPct val="90000"/>
            </a:lnSpc>
            <a:spcBef>
              <a:spcPct val="0"/>
            </a:spcBef>
            <a:spcAft>
              <a:spcPct val="15000"/>
            </a:spcAft>
            <a:buChar char="•"/>
          </a:pPr>
          <a:r>
            <a:rPr lang="en-US" sz="1800" kern="1200" dirty="0"/>
            <a:t>Including suggested areas for development</a:t>
          </a:r>
        </a:p>
      </dsp:txBody>
      <dsp:txXfrm>
        <a:off x="4233227" y="740557"/>
        <a:ext cx="3440338" cy="2064203"/>
      </dsp:txXfrm>
    </dsp:sp>
    <dsp:sp modelId="{A23F9115-7E95-46DE-81B5-EBA23FC818EB}">
      <dsp:nvSpPr>
        <dsp:cNvPr id="0" name=""/>
        <dsp:cNvSpPr/>
      </dsp:nvSpPr>
      <dsp:spPr>
        <a:xfrm>
          <a:off x="3440150" y="4582420"/>
          <a:ext cx="760677" cy="91440"/>
        </a:xfrm>
        <a:custGeom>
          <a:avLst/>
          <a:gdLst/>
          <a:ahLst/>
          <a:cxnLst/>
          <a:rect l="0" t="0" r="0" b="0"/>
          <a:pathLst>
            <a:path>
              <a:moveTo>
                <a:pt x="0" y="45720"/>
              </a:moveTo>
              <a:lnTo>
                <a:pt x="760677" y="45720"/>
              </a:lnTo>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0707" y="4624184"/>
        <a:ext cx="39563" cy="7912"/>
      </dsp:txXfrm>
    </dsp:sp>
    <dsp:sp modelId="{A010C709-B8D1-4F6F-AC92-22BAA1D292E6}">
      <dsp:nvSpPr>
        <dsp:cNvPr id="0" name=""/>
        <dsp:cNvSpPr/>
      </dsp:nvSpPr>
      <dsp:spPr>
        <a:xfrm>
          <a:off x="1611" y="3596038"/>
          <a:ext cx="3440338" cy="2064203"/>
        </a:xfrm>
        <a:prstGeom prst="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579" tIns="176954" rIns="168579" bIns="176954" numCol="1" spcCol="1270" anchor="t" anchorCtr="0">
          <a:noAutofit/>
        </a:bodyPr>
        <a:lstStyle/>
        <a:p>
          <a:pPr marL="0" lvl="0" indent="0" algn="ctr" defTabSz="1022350">
            <a:lnSpc>
              <a:spcPct val="90000"/>
            </a:lnSpc>
            <a:spcBef>
              <a:spcPct val="0"/>
            </a:spcBef>
            <a:spcAft>
              <a:spcPct val="35000"/>
            </a:spcAft>
            <a:buNone/>
          </a:pPr>
          <a:r>
            <a:rPr lang="en-US" sz="2300" kern="1200" dirty="0"/>
            <a:t>Complete timesheets sign off</a:t>
          </a:r>
        </a:p>
        <a:p>
          <a:pPr marL="171450" lvl="1" indent="-171450" algn="ctr" defTabSz="800100">
            <a:lnSpc>
              <a:spcPct val="90000"/>
            </a:lnSpc>
            <a:spcBef>
              <a:spcPct val="0"/>
            </a:spcBef>
            <a:spcAft>
              <a:spcPct val="15000"/>
            </a:spcAft>
            <a:buChar char="•"/>
          </a:pPr>
          <a:r>
            <a:rPr lang="en-US" sz="1800" kern="1200" dirty="0"/>
            <a:t>(On Arc)</a:t>
          </a:r>
        </a:p>
      </dsp:txBody>
      <dsp:txXfrm>
        <a:off x="1611" y="3596038"/>
        <a:ext cx="3440338" cy="2064203"/>
      </dsp:txXfrm>
    </dsp:sp>
    <dsp:sp modelId="{B7B66C67-2601-4817-8054-F207B56E48AB}">
      <dsp:nvSpPr>
        <dsp:cNvPr id="0" name=""/>
        <dsp:cNvSpPr/>
      </dsp:nvSpPr>
      <dsp:spPr>
        <a:xfrm>
          <a:off x="4233227" y="3596038"/>
          <a:ext cx="3440338" cy="2064203"/>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579" tIns="176954" rIns="168579" bIns="176954" numCol="1" spcCol="1270" anchor="ctr" anchorCtr="0">
          <a:noAutofit/>
        </a:bodyPr>
        <a:lstStyle/>
        <a:p>
          <a:pPr marL="0" lvl="0" indent="0" algn="ctr" defTabSz="1022350">
            <a:lnSpc>
              <a:spcPct val="90000"/>
            </a:lnSpc>
            <a:spcBef>
              <a:spcPct val="0"/>
            </a:spcBef>
            <a:spcAft>
              <a:spcPct val="35000"/>
            </a:spcAft>
            <a:buNone/>
          </a:pPr>
          <a:r>
            <a:rPr lang="en-US" sz="2300" kern="1200" dirty="0"/>
            <a:t>Ensure </a:t>
          </a:r>
          <a:r>
            <a:rPr lang="en-US" sz="2300" kern="1200" dirty="0" err="1"/>
            <a:t>programme</a:t>
          </a:r>
          <a:r>
            <a:rPr lang="en-US" sz="2300" kern="1200" dirty="0"/>
            <a:t> team are notified of any concerns/commendations</a:t>
          </a:r>
        </a:p>
      </dsp:txBody>
      <dsp:txXfrm>
        <a:off x="4233227" y="3596038"/>
        <a:ext cx="3440338" cy="206420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D34D81F-56E6-4D89-A5B4-9C1EF48934F6}" type="datetimeFigureOut">
              <a:rPr lang="en-GB" smtClean="0"/>
              <a:t>19/06/2023</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F2EFBD3-337F-4946-8AC0-893CA3CE647F}" type="slidenum">
              <a:rPr lang="en-GB" smtClean="0"/>
              <a:t>‹#›</a:t>
            </a:fld>
            <a:endParaRPr lang="en-GB"/>
          </a:p>
        </p:txBody>
      </p:sp>
    </p:spTree>
    <p:extLst>
      <p:ext uri="{BB962C8B-B14F-4D97-AF65-F5344CB8AC3E}">
        <p14:creationId xmlns:p14="http://schemas.microsoft.com/office/powerpoint/2010/main" val="189980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mc-uk.org/ethical-guidance/ethical-guidance-for-pas-and-aas/good-medical-practice-interim-standards-for-physician-associates-and-anaesthesia-associat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PAStudies@uwe.ac.u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Welcome to the placement supervisor and practice educator briefing for the Physician Associate studies programme at the University of the West of England.</a:t>
            </a:r>
          </a:p>
          <a:p>
            <a:pPr marL="171450" indent="-171450">
              <a:buFont typeface="Arial" panose="020B0604020202020204" pitchFamily="34" charset="0"/>
              <a:buChar char="•"/>
            </a:pPr>
            <a:r>
              <a:rPr lang="en-GB" dirty="0"/>
              <a:t>We would like to start by thanking you for supporting Physician Associate students on their practice placements. </a:t>
            </a:r>
          </a:p>
          <a:p>
            <a:pPr marL="171450" indent="-171450">
              <a:buFont typeface="Arial" panose="020B0604020202020204" pitchFamily="34" charset="0"/>
              <a:buChar char="•"/>
            </a:pPr>
            <a:r>
              <a:rPr lang="en-GB" dirty="0"/>
              <a:t>Similarly to other healthcare students, Physician Associates in training must complete a minimum of 1600 hours of clinical practice in order to qualify and be eligible to undertake the national registration examination.</a:t>
            </a:r>
          </a:p>
          <a:p>
            <a:pPr marL="171450" indent="-171450">
              <a:buFont typeface="Arial" panose="020B0604020202020204" pitchFamily="34" charset="0"/>
              <a:buChar char="•"/>
            </a:pPr>
            <a:r>
              <a:rPr lang="en-GB" dirty="0"/>
              <a:t>Your role as either a placement supervisor, or as a practice educator, is vital to the process and the PA programme team are here to support you. </a:t>
            </a:r>
          </a:p>
          <a:p>
            <a:pPr marL="171450" indent="-171450">
              <a:buFont typeface="Arial" panose="020B0604020202020204" pitchFamily="34" charset="0"/>
              <a:buChar char="•"/>
            </a:pPr>
            <a:r>
              <a:rPr lang="en-GB" dirty="0"/>
              <a:t>We define placement supervisors as being the named individuals who are responsible for the student whilst they are on placement, whilst practice educators may have a secondary role in assisting in the students learning and development whilst they are on placement. </a:t>
            </a:r>
          </a:p>
          <a:p>
            <a:pPr marL="171450" indent="-171450">
              <a:buFont typeface="Arial" panose="020B0604020202020204" pitchFamily="34" charset="0"/>
              <a:buChar char="•"/>
            </a:pPr>
            <a:r>
              <a:rPr lang="en-GB" dirty="0"/>
              <a:t>Both placement supervisors and practice educators are vital to a successful Physician Associate placement experience. </a:t>
            </a:r>
          </a:p>
        </p:txBody>
      </p:sp>
      <p:sp>
        <p:nvSpPr>
          <p:cNvPr id="4" name="Slide Number Placeholder 3"/>
          <p:cNvSpPr>
            <a:spLocks noGrp="1"/>
          </p:cNvSpPr>
          <p:nvPr>
            <p:ph type="sldNum" sz="quarter" idx="5"/>
          </p:nvPr>
        </p:nvSpPr>
        <p:spPr/>
        <p:txBody>
          <a:bodyPr/>
          <a:lstStyle/>
          <a:p>
            <a:fld id="{1F2EFBD3-337F-4946-8AC0-893CA3CE647F}" type="slidenum">
              <a:rPr lang="en-GB" smtClean="0"/>
              <a:t>1</a:t>
            </a:fld>
            <a:endParaRPr lang="en-GB"/>
          </a:p>
        </p:txBody>
      </p:sp>
    </p:spTree>
    <p:extLst>
      <p:ext uri="{BB962C8B-B14F-4D97-AF65-F5344CB8AC3E}">
        <p14:creationId xmlns:p14="http://schemas.microsoft.com/office/powerpoint/2010/main" val="919503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Students are expected to undertake full-time hours whilst on their clinical placements, though how this is arranged can be negotiated between the placement and the student to ensure an optimal learning experience is provided.</a:t>
            </a:r>
          </a:p>
          <a:p>
            <a:pPr marL="171450" indent="-171450">
              <a:buFont typeface="Arial" panose="020B0604020202020204" pitchFamily="34" charset="0"/>
              <a:buChar char="•"/>
            </a:pPr>
            <a:r>
              <a:rPr lang="en-GB" dirty="0"/>
              <a:t>For example, the normal expectation is that students will work a 7.5 hour day for 5 days per week, typically this might be from 8:30AM to 5:30PM.</a:t>
            </a:r>
          </a:p>
          <a:p>
            <a:pPr marL="171450" indent="-171450">
              <a:buFont typeface="Arial" panose="020B0604020202020204" pitchFamily="34" charset="0"/>
              <a:buChar char="•"/>
            </a:pPr>
            <a:r>
              <a:rPr lang="en-GB" dirty="0"/>
              <a:t>However, students are also welcome to work shift patterns, or to work their hours in a consolidated pattern, such as three or four longer days.</a:t>
            </a:r>
          </a:p>
          <a:p>
            <a:pPr marL="171450" indent="-171450">
              <a:buFont typeface="Arial" panose="020B0604020202020204" pitchFamily="34" charset="0"/>
              <a:buChar char="•"/>
            </a:pPr>
            <a:r>
              <a:rPr lang="en-GB" dirty="0"/>
              <a:t>Whilst there is no expectation of them to do so, they are also welcome to work weekends if this can be accommodated by the placement provider. </a:t>
            </a:r>
          </a:p>
          <a:p>
            <a:pPr marL="171450" indent="-171450">
              <a:buFont typeface="Arial" panose="020B0604020202020204" pitchFamily="34" charset="0"/>
              <a:buChar char="•"/>
            </a:pPr>
            <a:r>
              <a:rPr lang="en-GB" dirty="0"/>
              <a:t>The caveat to this is that the student must always have a clinical supervisor present when they are on-shift, and so we encourage placement providers to consider this when planning rotas for PA students. </a:t>
            </a:r>
          </a:p>
          <a:p>
            <a:pPr marL="171450" indent="-171450">
              <a:buFont typeface="Arial" panose="020B0604020202020204" pitchFamily="34" charset="0"/>
              <a:buChar char="•"/>
            </a:pPr>
            <a:r>
              <a:rPr lang="en-GB" dirty="0"/>
              <a:t>In the event of absence, students should follow both the university’s absence reporting procedure, and that of their placement provider. </a:t>
            </a:r>
          </a:p>
          <a:p>
            <a:pPr marL="171450" indent="-171450">
              <a:buFont typeface="Arial" panose="020B0604020202020204" pitchFamily="34" charset="0"/>
              <a:buChar char="•"/>
            </a:pPr>
            <a:r>
              <a:rPr lang="en-GB" dirty="0"/>
              <a:t>PA students use digital timesheets which are hosted on the university’s ‘ARC’ platform. The clinical supervisor should provide the student with their email address. The student will then email a link to ARC enabling their supervisor to ‘sign-off’ on their hours accrued. </a:t>
            </a:r>
          </a:p>
        </p:txBody>
      </p:sp>
      <p:sp>
        <p:nvSpPr>
          <p:cNvPr id="4" name="Slide Number Placeholder 3"/>
          <p:cNvSpPr>
            <a:spLocks noGrp="1"/>
          </p:cNvSpPr>
          <p:nvPr>
            <p:ph type="sldNum" sz="quarter" idx="5"/>
          </p:nvPr>
        </p:nvSpPr>
        <p:spPr/>
        <p:txBody>
          <a:bodyPr/>
          <a:lstStyle/>
          <a:p>
            <a:fld id="{1F2EFBD3-337F-4946-8AC0-893CA3CE647F}" type="slidenum">
              <a:rPr lang="en-GB" smtClean="0"/>
              <a:t>10</a:t>
            </a:fld>
            <a:endParaRPr lang="en-GB"/>
          </a:p>
        </p:txBody>
      </p:sp>
    </p:spTree>
    <p:extLst>
      <p:ext uri="{BB962C8B-B14F-4D97-AF65-F5344CB8AC3E}">
        <p14:creationId xmlns:p14="http://schemas.microsoft.com/office/powerpoint/2010/main" val="145088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Students are expected to adhere to the Universities’ policies, and those of the Faculty of Physician Associates and the General Medical Council (GMC). </a:t>
            </a:r>
          </a:p>
          <a:p>
            <a:pPr marL="171450" indent="-171450">
              <a:buFont typeface="Arial" panose="020B0604020202020204" pitchFamily="34" charset="0"/>
              <a:buChar char="•"/>
            </a:pPr>
            <a:r>
              <a:rPr lang="en-GB" dirty="0"/>
              <a:t>Students are introduced to these policies upon commencing their studies in the first year of the programme and are periodically re-introduced to these policies throughout the two-year course. </a:t>
            </a:r>
          </a:p>
          <a:p>
            <a:pPr marL="171450" indent="-171450">
              <a:buFont typeface="Arial" panose="020B0604020202020204" pitchFamily="34" charset="0"/>
              <a:buChar char="•"/>
            </a:pPr>
            <a:r>
              <a:rPr lang="en-GB" dirty="0"/>
              <a:t>In addition, during the first year of the programme, students undertake weekly teaching and learning on the role of a PA as a professional and are expected to discuss this with their academic personal tutors throughout their time with us at the university.</a:t>
            </a:r>
          </a:p>
          <a:p>
            <a:pPr marL="171450" indent="-171450">
              <a:buFont typeface="Arial" panose="020B0604020202020204" pitchFamily="34" charset="0"/>
              <a:buChar char="•"/>
            </a:pPr>
            <a:r>
              <a:rPr lang="en-GB" b="0" i="0" dirty="0">
                <a:solidFill>
                  <a:srgbClr val="4A4A4A"/>
                </a:solidFill>
                <a:effectLst/>
                <a:latin typeface="Roboto" panose="02000000000000000000" pitchFamily="2" charset="0"/>
              </a:rPr>
              <a:t>PAs are expected to follow the standards set out in the GMC’s ‘Good Medical Practice’ guidance. This includes the professional and ethical knowledge, skills and behaviours expected when working in the UK. The GMC have published </a:t>
            </a:r>
            <a:r>
              <a:rPr lang="en-GB" b="0" i="0" u="sng" dirty="0">
                <a:solidFill>
                  <a:srgbClr val="145885"/>
                </a:solidFill>
                <a:effectLst/>
                <a:latin typeface="Roboto" panose="02000000000000000000" pitchFamily="2" charset="0"/>
                <a:hlinkClick r:id="rId3"/>
              </a:rPr>
              <a:t>an interim version of the guidance</a:t>
            </a:r>
            <a:r>
              <a:rPr lang="en-GB" b="0" i="0" dirty="0">
                <a:solidFill>
                  <a:srgbClr val="4A4A4A"/>
                </a:solidFill>
                <a:effectLst/>
                <a:latin typeface="Roboto" panose="02000000000000000000" pitchFamily="2" charset="0"/>
              </a:rPr>
              <a:t> ahead of the start of regulation .</a:t>
            </a: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11</a:t>
            </a:fld>
            <a:endParaRPr lang="en-GB"/>
          </a:p>
        </p:txBody>
      </p:sp>
    </p:spTree>
    <p:extLst>
      <p:ext uri="{BB962C8B-B14F-4D97-AF65-F5344CB8AC3E}">
        <p14:creationId xmlns:p14="http://schemas.microsoft.com/office/powerpoint/2010/main" val="2005006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slide provides you with an overview of the placement process. </a:t>
            </a:r>
          </a:p>
          <a:p>
            <a:pPr marL="171450" indent="-171450">
              <a:buFont typeface="Arial" panose="020B0604020202020204" pitchFamily="34" charset="0"/>
              <a:buChar char="•"/>
            </a:pPr>
            <a:r>
              <a:rPr lang="en-GB" dirty="0"/>
              <a:t>Placements are secured by the placement coordinator, who then allocates the students to their placements.</a:t>
            </a:r>
          </a:p>
          <a:p>
            <a:pPr marL="171450" indent="-171450">
              <a:buFont typeface="Arial" panose="020B0604020202020204" pitchFamily="34" charset="0"/>
              <a:buChar char="•"/>
            </a:pPr>
            <a:r>
              <a:rPr lang="en-GB" dirty="0"/>
              <a:t>The university monitors placements for quality assurance, to ensure that the placements also meet the required standard, and to ensure that the student is gaining an appropriate breadth of placement experiences.</a:t>
            </a:r>
          </a:p>
          <a:p>
            <a:pPr marL="171450" indent="-171450">
              <a:buFont typeface="Arial" panose="020B0604020202020204" pitchFamily="34" charset="0"/>
              <a:buChar char="•"/>
            </a:pPr>
            <a:r>
              <a:rPr lang="en-GB" dirty="0"/>
              <a:t>Once a placement is allocated we encourage all students to take responsibility for initiating contact and forging relationships with their placement supervisors and practice educators to gather information and discuss the details of the placement. This may be a telephone call or an email. </a:t>
            </a:r>
          </a:p>
          <a:p>
            <a:pPr marL="171450" indent="-171450">
              <a:buFont typeface="Arial" panose="020B0604020202020204" pitchFamily="34" charset="0"/>
              <a:buChar char="•"/>
            </a:pPr>
            <a:r>
              <a:rPr lang="en-GB" dirty="0"/>
              <a:t>We encourage our students to find out if there is any reading that would be helpful to complete prior to the placement and practical details such as where they should go and who they will meet on their first day. </a:t>
            </a:r>
          </a:p>
          <a:p>
            <a:pPr marL="171450" indent="-171450">
              <a:buFont typeface="Arial" panose="020B0604020202020204" pitchFamily="34" charset="0"/>
              <a:buChar char="•"/>
            </a:pPr>
            <a:r>
              <a:rPr lang="en-GB" dirty="0"/>
              <a:t>The student will then start the placement and should mutually agree with their supervisor dates and times for an initial meeting (in which goals can be set, and time for assessments mapped out), and for their end of unit/end of placement review.</a:t>
            </a:r>
          </a:p>
          <a:p>
            <a:pPr marL="171450" indent="-171450">
              <a:buFont typeface="Arial" panose="020B0604020202020204" pitchFamily="34" charset="0"/>
              <a:buChar char="•"/>
            </a:pPr>
            <a:r>
              <a:rPr lang="en-GB" dirty="0"/>
              <a:t>The student will work towards completing their placement based assessments (found within their practice portfolio) during the placement. It is not the responsibility of the placement supervisor/practice educator to chase the student for their portfolio. Rather, the student should be proactive and seek opportunities to complete their allocated portfolio tasks. </a:t>
            </a:r>
          </a:p>
          <a:p>
            <a:pPr marL="171450" indent="-171450">
              <a:buFont typeface="Arial" panose="020B0604020202020204" pitchFamily="34" charset="0"/>
              <a:buChar char="•"/>
            </a:pPr>
            <a:r>
              <a:rPr lang="en-GB" dirty="0"/>
              <a:t>In the event that the student has not provided you with good oversight of their portfolio, or you have concerns about them failing to complete their placement based assessments, please contact the programme team at the earliest opportunity via the email: pastudies@uwe.ac.uk</a:t>
            </a:r>
          </a:p>
          <a:p>
            <a:pPr marL="171450" indent="-171450">
              <a:buFont typeface="Arial" panose="020B0604020202020204" pitchFamily="34" charset="0"/>
              <a:buChar char="•"/>
            </a:pPr>
            <a:r>
              <a:rPr lang="en-GB" dirty="0"/>
              <a:t>The placement concludes with a final review meeting, completion of the end of unit/end of placement report, and sign-off of the students timesheets.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12</a:t>
            </a:fld>
            <a:endParaRPr lang="en-GB"/>
          </a:p>
        </p:txBody>
      </p:sp>
    </p:spTree>
    <p:extLst>
      <p:ext uri="{BB962C8B-B14F-4D97-AF65-F5344CB8AC3E}">
        <p14:creationId xmlns:p14="http://schemas.microsoft.com/office/powerpoint/2010/main" val="3950393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These are some of the qualities that a successful placement supervisor, or practice educator, need in order to support a successful placement for the student.</a:t>
            </a:r>
          </a:p>
          <a:p>
            <a:pPr marL="171450" indent="-171450">
              <a:buFont typeface="Arial" panose="020B0604020202020204" pitchFamily="34" charset="0"/>
              <a:buChar char="•"/>
            </a:pPr>
            <a:r>
              <a:rPr lang="en-GB" dirty="0"/>
              <a:t>Our students appreciate placement supervisors who are organised, professional, knowledgeable, available and communicative.</a:t>
            </a:r>
          </a:p>
          <a:p>
            <a:pPr marL="171450" indent="-171450">
              <a:buFont typeface="Arial" panose="020B0604020202020204" pitchFamily="34" charset="0"/>
              <a:buChar char="•"/>
            </a:pPr>
            <a:r>
              <a:rPr lang="en-GB" dirty="0"/>
              <a:t>Good assessment outcomes occur when the practice educator is constructive, realistic, and objective.</a:t>
            </a:r>
          </a:p>
          <a:p>
            <a:pPr marL="171450" indent="-171450">
              <a:buFont typeface="Arial" panose="020B0604020202020204" pitchFamily="34" charset="0"/>
              <a:buChar char="•"/>
            </a:pPr>
            <a:r>
              <a:rPr lang="en-GB" dirty="0"/>
              <a:t>Our students feel inspired when their placement supervisors are self-confident, motivated, and dynamic. </a:t>
            </a:r>
          </a:p>
          <a:p>
            <a:pPr marL="171450" indent="-171450">
              <a:buFont typeface="Arial" panose="020B0604020202020204" pitchFamily="34" charset="0"/>
              <a:buChar char="•"/>
            </a:pPr>
            <a:r>
              <a:rPr lang="en-GB" dirty="0"/>
              <a:t>Now that we’ve looked at the qualities of the placement supervisor/practice educator, we’re now going to move onto your responsibilities.</a:t>
            </a:r>
          </a:p>
        </p:txBody>
      </p:sp>
      <p:sp>
        <p:nvSpPr>
          <p:cNvPr id="4" name="Slide Number Placeholder 3"/>
          <p:cNvSpPr>
            <a:spLocks noGrp="1"/>
          </p:cNvSpPr>
          <p:nvPr>
            <p:ph type="sldNum" sz="quarter" idx="5"/>
          </p:nvPr>
        </p:nvSpPr>
        <p:spPr/>
        <p:txBody>
          <a:bodyPr/>
          <a:lstStyle/>
          <a:p>
            <a:fld id="{1F2EFBD3-337F-4946-8AC0-893CA3CE647F}" type="slidenum">
              <a:rPr lang="en-GB" smtClean="0"/>
              <a:t>13</a:t>
            </a:fld>
            <a:endParaRPr lang="en-GB"/>
          </a:p>
        </p:txBody>
      </p:sp>
    </p:spTree>
    <p:extLst>
      <p:ext uri="{BB962C8B-B14F-4D97-AF65-F5344CB8AC3E}">
        <p14:creationId xmlns:p14="http://schemas.microsoft.com/office/powerpoint/2010/main" val="148046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Prior to the placement, it is a good idea to gain an understanding of the placement learning outcomes and consider how they could be met in your clinical setting (these can be found on practice support net).</a:t>
            </a:r>
          </a:p>
          <a:p>
            <a:pPr marL="171450" indent="-171450">
              <a:buFont typeface="Arial" panose="020B0604020202020204" pitchFamily="34" charset="0"/>
              <a:buChar char="•"/>
            </a:pPr>
            <a:r>
              <a:rPr lang="en-GB" dirty="0"/>
              <a:t>Do also take some time to understand the student, considering their needs, experience and motivations. </a:t>
            </a:r>
          </a:p>
          <a:p>
            <a:pPr marL="171450" indent="-171450">
              <a:buFont typeface="Arial" panose="020B0604020202020204" pitchFamily="34" charset="0"/>
              <a:buChar char="•"/>
            </a:pPr>
            <a:r>
              <a:rPr lang="en-GB" dirty="0"/>
              <a:t>Do provide the student with an induction to your placement setting. You could consider using your local induction processes, or creating a bespoke document to support this. </a:t>
            </a:r>
          </a:p>
          <a:p>
            <a:pPr marL="171450" indent="-171450">
              <a:buFont typeface="Arial" panose="020B0604020202020204" pitchFamily="34" charset="0"/>
              <a:buChar char="•"/>
            </a:pPr>
            <a:r>
              <a:rPr lang="en-GB" dirty="0"/>
              <a:t>You may want to include orientation to the building, an introduction to the clinical team, use of telephone systems and digital resources, and restroom locations.</a:t>
            </a:r>
          </a:p>
          <a:p>
            <a:pPr marL="171450" indent="-171450">
              <a:buFont typeface="Arial" panose="020B0604020202020204" pitchFamily="34" charset="0"/>
              <a:buChar char="•"/>
            </a:pPr>
            <a:r>
              <a:rPr lang="en-GB" dirty="0"/>
              <a:t>You may also want to discuss absence reporting procedures, and how best for the student to contact their placement supervisor and practice educators.</a:t>
            </a:r>
          </a:p>
          <a:p>
            <a:pPr marL="171450" indent="-171450">
              <a:buFont typeface="Arial" panose="020B0604020202020204" pitchFamily="34" charset="0"/>
              <a:buChar char="•"/>
            </a:pPr>
            <a:r>
              <a:rPr lang="en-GB" dirty="0"/>
              <a:t>Other responsibilities include monitoring, facilitating and guiding learning opportunities, and supporting students through their placement experience by continually assessing and providing feedback. </a:t>
            </a:r>
          </a:p>
          <a:p>
            <a:pPr marL="171450" indent="-171450">
              <a:buFont typeface="Arial" panose="020B0604020202020204" pitchFamily="34" charset="0"/>
              <a:buChar char="•"/>
            </a:pPr>
            <a:r>
              <a:rPr lang="en-GB" dirty="0"/>
              <a:t>We will come on to discuss this later in this presentation, but in the event that you have concerns about a student you have the responsibility to contact the programme team at the earliest possible opportunity. </a:t>
            </a:r>
          </a:p>
          <a:p>
            <a:pPr marL="171450" indent="-171450">
              <a:buFont typeface="Arial" panose="020B0604020202020204" pitchFamily="34" charset="0"/>
              <a:buChar char="•"/>
            </a:pPr>
            <a:r>
              <a:rPr lang="en-GB" dirty="0"/>
              <a:t>And of course, don’t forget to complete the end of unit/end of placement review and to sign off the students’ timesheets. </a:t>
            </a:r>
          </a:p>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14</a:t>
            </a:fld>
            <a:endParaRPr lang="en-GB"/>
          </a:p>
        </p:txBody>
      </p:sp>
    </p:spTree>
    <p:extLst>
      <p:ext uri="{BB962C8B-B14F-4D97-AF65-F5344CB8AC3E}">
        <p14:creationId xmlns:p14="http://schemas.microsoft.com/office/powerpoint/2010/main" val="1552253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may have started to think about the placement coming up and be asking the question ‘how can I ensure that a student experiences the most from my setting?’, ‘what do they need to learn?’ and ‘what opportunities are there in this setting?’</a:t>
            </a:r>
          </a:p>
          <a:p>
            <a:pPr marL="171450" indent="-171450">
              <a:buFont typeface="Arial" panose="020B0604020202020204" pitchFamily="34" charset="0"/>
              <a:buChar char="•"/>
            </a:pPr>
            <a:r>
              <a:rPr lang="en-GB" dirty="0"/>
              <a:t>The placement learning outcomes (found on Practice Support Net) are there to support you in considering the learning opportunities available in your department/setting.</a:t>
            </a:r>
          </a:p>
          <a:p>
            <a:pPr marL="171450" indent="-171450">
              <a:buFont typeface="Arial" panose="020B0604020202020204" pitchFamily="34" charset="0"/>
              <a:buChar char="•"/>
            </a:pPr>
            <a:r>
              <a:rPr lang="en-GB" dirty="0"/>
              <a:t>Each placement rotation has a distinct set of placement learning outcomes that the student must evidence progress towards in order to complete the placement (and therefore pass their practice portfolio). </a:t>
            </a:r>
          </a:p>
          <a:p>
            <a:pPr marL="171450" indent="-171450">
              <a:buFont typeface="Arial" panose="020B0604020202020204" pitchFamily="34" charset="0"/>
              <a:buChar char="•"/>
            </a:pPr>
            <a:r>
              <a:rPr lang="en-GB" dirty="0"/>
              <a:t>Please ensure you familiarise yourself with the learning outcomes relevant to your department/setting. </a:t>
            </a:r>
          </a:p>
          <a:p>
            <a:pPr marL="171450" indent="-171450">
              <a:buFont typeface="Arial" panose="020B0604020202020204" pitchFamily="34" charset="0"/>
              <a:buChar char="•"/>
            </a:pPr>
            <a:r>
              <a:rPr lang="en-GB" dirty="0"/>
              <a:t>The learning outcomes are written in such a way that they interlink and build upon each other, enabling the student to continue their learning and develop their practice as they move from placement to placement.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15</a:t>
            </a:fld>
            <a:endParaRPr lang="en-GB"/>
          </a:p>
        </p:txBody>
      </p:sp>
    </p:spTree>
    <p:extLst>
      <p:ext uri="{BB962C8B-B14F-4D97-AF65-F5344CB8AC3E}">
        <p14:creationId xmlns:p14="http://schemas.microsoft.com/office/powerpoint/2010/main" val="1014208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Some of you may be supporting students with additional needs, who may have an access plan detailing recommendations for reasonable adjustments. </a:t>
            </a:r>
          </a:p>
          <a:p>
            <a:pPr marL="171450" indent="-171450">
              <a:buFont typeface="Arial" panose="020B0604020202020204" pitchFamily="34" charset="0"/>
              <a:buChar char="•"/>
            </a:pPr>
            <a:r>
              <a:rPr lang="en-GB" dirty="0"/>
              <a:t>Students are encouraged to share this with you at the beginning of the placement so that reasonable adjustments can be discussed and implemented. </a:t>
            </a:r>
          </a:p>
          <a:p>
            <a:pPr marL="171450" indent="-171450">
              <a:buFont typeface="Arial" panose="020B0604020202020204" pitchFamily="34" charset="0"/>
              <a:buChar char="•"/>
            </a:pPr>
            <a:r>
              <a:rPr lang="en-GB" dirty="0"/>
              <a:t>Please do ask the student if they have any access or support needs at your initial meeting as this will support them in learning how to manage their needs in a professional setting. </a:t>
            </a:r>
          </a:p>
          <a:p>
            <a:pPr marL="171450" indent="-171450">
              <a:buFont typeface="Arial" panose="020B0604020202020204" pitchFamily="34" charset="0"/>
              <a:buChar char="•"/>
            </a:pPr>
            <a:r>
              <a:rPr lang="en-GB" dirty="0"/>
              <a:t>If the student choses not to disclose, there is no expectation on you to implement reasonable adjustments. </a:t>
            </a:r>
          </a:p>
          <a:p>
            <a:pPr marL="171450" indent="-171450">
              <a:buFont typeface="Arial" panose="020B0604020202020204" pitchFamily="34" charset="0"/>
              <a:buChar char="•"/>
            </a:pPr>
            <a:r>
              <a:rPr lang="en-GB" dirty="0"/>
              <a:t>Some students with additional learning needs, such as dyslexia, may not have a personalised access plan, but will be expected to discuss general reasonable adjustments that will support them in practice.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16</a:t>
            </a:fld>
            <a:endParaRPr lang="en-GB"/>
          </a:p>
        </p:txBody>
      </p:sp>
    </p:spTree>
    <p:extLst>
      <p:ext uri="{BB962C8B-B14F-4D97-AF65-F5344CB8AC3E}">
        <p14:creationId xmlns:p14="http://schemas.microsoft.com/office/powerpoint/2010/main" val="736674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It’s now time to discuss the types of work/placement-based assessments our students must undertake whilst on their clinical rotations.</a:t>
            </a:r>
          </a:p>
          <a:p>
            <a:pPr marL="171450" indent="-171450">
              <a:buFont typeface="Arial" panose="020B0604020202020204" pitchFamily="34" charset="0"/>
              <a:buChar char="•"/>
            </a:pPr>
            <a:r>
              <a:rPr lang="en-GB" b="1" i="0" dirty="0">
                <a:solidFill>
                  <a:srgbClr val="345474"/>
                </a:solidFill>
                <a:effectLst/>
                <a:latin typeface="Poppins" panose="00000500000000000000" pitchFamily="2" charset="0"/>
              </a:rPr>
              <a:t>W</a:t>
            </a:r>
            <a:r>
              <a:rPr lang="en-GB" b="1" dirty="0"/>
              <a:t>ork/placement-based assessments</a:t>
            </a:r>
            <a:r>
              <a:rPr lang="en-GB" dirty="0"/>
              <a:t> </a:t>
            </a:r>
            <a:r>
              <a:rPr lang="en-GB" b="0" i="0" dirty="0">
                <a:solidFill>
                  <a:srgbClr val="345474"/>
                </a:solidFill>
                <a:effectLst/>
                <a:latin typeface="Poppins" panose="00000500000000000000" pitchFamily="2" charset="0"/>
              </a:rPr>
              <a:t>provide a structure for observing the individualised and contextualised application of learning. By providing feedback and encouraging reflection it also helps trainees develop self-regulated learning skills.</a:t>
            </a:r>
          </a:p>
          <a:p>
            <a:pPr marL="171450" indent="-171450">
              <a:buFont typeface="Arial" panose="020B0604020202020204" pitchFamily="34" charset="0"/>
              <a:buChar char="•"/>
            </a:pPr>
            <a:r>
              <a:rPr lang="en-GB" b="1" i="0">
                <a:solidFill>
                  <a:srgbClr val="345474"/>
                </a:solidFill>
                <a:effectLst/>
                <a:latin typeface="Poppins" panose="00000500000000000000" pitchFamily="2" charset="0"/>
              </a:rPr>
              <a:t>Mini-CEX: </a:t>
            </a:r>
            <a:r>
              <a:rPr lang="en-GB" b="0" i="0" dirty="0">
                <a:solidFill>
                  <a:srgbClr val="345474"/>
                </a:solidFill>
                <a:effectLst/>
                <a:latin typeface="Poppins" panose="00000500000000000000" pitchFamily="2" charset="0"/>
              </a:rPr>
              <a:t>This tool evaluates a clinical encounter with a patient to provide an indication of competence in skills essential for good clinical care such as history taking, examination and clinical reasoning. The student receives immediate feedback to aid learning. The mini-CEX can be used at any time and in any setting when there is a trainee and patient interaction and an assessor is available.</a:t>
            </a:r>
          </a:p>
          <a:p>
            <a:pPr marL="171450" indent="-171450">
              <a:buFont typeface="Arial" panose="020B0604020202020204" pitchFamily="34" charset="0"/>
              <a:buChar char="•"/>
            </a:pPr>
            <a:r>
              <a:rPr lang="en-GB" b="1" i="0" dirty="0">
                <a:solidFill>
                  <a:srgbClr val="345474"/>
                </a:solidFill>
                <a:effectLst/>
                <a:latin typeface="Poppins" panose="00000500000000000000" pitchFamily="2" charset="0"/>
              </a:rPr>
              <a:t>Case-Based Discussion: </a:t>
            </a:r>
            <a:r>
              <a:rPr lang="en-GB" b="0" i="0" dirty="0">
                <a:solidFill>
                  <a:srgbClr val="345474"/>
                </a:solidFill>
                <a:effectLst/>
                <a:latin typeface="Poppins" panose="00000500000000000000" pitchFamily="2" charset="0"/>
              </a:rPr>
              <a:t>The </a:t>
            </a:r>
            <a:r>
              <a:rPr lang="en-GB" b="0" i="0" dirty="0" err="1">
                <a:solidFill>
                  <a:srgbClr val="345474"/>
                </a:solidFill>
                <a:effectLst/>
                <a:latin typeface="Poppins" panose="00000500000000000000" pitchFamily="2" charset="0"/>
              </a:rPr>
              <a:t>CbD</a:t>
            </a:r>
            <a:r>
              <a:rPr lang="en-GB" b="0" i="0" dirty="0">
                <a:solidFill>
                  <a:srgbClr val="345474"/>
                </a:solidFill>
                <a:effectLst/>
                <a:latin typeface="Poppins" panose="00000500000000000000" pitchFamily="2" charset="0"/>
              </a:rPr>
              <a:t> assesses the performance of a trainee in their management of a patient to provide an indication of competence in areas such as clinical reasoning, decision-making and application of medical knowledge in relation to patient care. It also serves as a method to document conversations about, and presentations of, cases by trainees. The </a:t>
            </a:r>
            <a:r>
              <a:rPr lang="en-GB" b="0" i="0" dirty="0" err="1">
                <a:solidFill>
                  <a:srgbClr val="345474"/>
                </a:solidFill>
                <a:effectLst/>
                <a:latin typeface="Poppins" panose="00000500000000000000" pitchFamily="2" charset="0"/>
              </a:rPr>
              <a:t>CbD</a:t>
            </a:r>
            <a:r>
              <a:rPr lang="en-GB" b="0" i="0" dirty="0">
                <a:solidFill>
                  <a:srgbClr val="345474"/>
                </a:solidFill>
                <a:effectLst/>
                <a:latin typeface="Poppins" panose="00000500000000000000" pitchFamily="2" charset="0"/>
              </a:rPr>
              <a:t> should focus on a written record (such as written case notes, out-patient letter, discharge summary).</a:t>
            </a:r>
            <a:endParaRPr lang="en-GB" b="1" i="0" dirty="0">
              <a:solidFill>
                <a:srgbClr val="345474"/>
              </a:solidFill>
              <a:effectLst/>
              <a:latin typeface="Poppins" panose="00000500000000000000" pitchFamily="2" charset="0"/>
            </a:endParaRPr>
          </a:p>
          <a:p>
            <a:pPr marL="171450" indent="-171450">
              <a:buFont typeface="Arial" panose="020B0604020202020204" pitchFamily="34" charset="0"/>
              <a:buChar char="•"/>
            </a:pPr>
            <a:r>
              <a:rPr lang="en-GB" b="1" i="0" dirty="0">
                <a:solidFill>
                  <a:srgbClr val="345474"/>
                </a:solidFill>
                <a:effectLst/>
                <a:latin typeface="Poppins" panose="00000500000000000000" pitchFamily="2" charset="0"/>
              </a:rPr>
              <a:t>Direct Observation of a Procedural Skill (DOPS): </a:t>
            </a:r>
            <a:r>
              <a:rPr lang="en-GB" b="0" i="0" dirty="0">
                <a:solidFill>
                  <a:srgbClr val="345474"/>
                </a:solidFill>
                <a:effectLst/>
                <a:latin typeface="Poppins" panose="00000500000000000000" pitchFamily="2" charset="0"/>
              </a:rPr>
              <a:t>A DOPS is an assessment tool designed to evaluate the performance of a trainee in undertaking a practical procedure, against expected standards for clinical practice. The trainee receives immediate feedback to identify strengths and areas for development.</a:t>
            </a:r>
            <a:endParaRPr lang="en-GB" b="1" i="0" dirty="0">
              <a:solidFill>
                <a:srgbClr val="345474"/>
              </a:solidFill>
              <a:effectLst/>
              <a:latin typeface="Poppins" panose="00000500000000000000" pitchFamily="2" charset="0"/>
            </a:endParaRP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17</a:t>
            </a:fld>
            <a:endParaRPr lang="en-GB"/>
          </a:p>
        </p:txBody>
      </p:sp>
    </p:spTree>
    <p:extLst>
      <p:ext uri="{BB962C8B-B14F-4D97-AF65-F5344CB8AC3E}">
        <p14:creationId xmlns:p14="http://schemas.microsoft.com/office/powerpoint/2010/main" val="2652269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Multisource feedback:</a:t>
            </a:r>
            <a:r>
              <a:rPr lang="en-GB" b="0" dirty="0"/>
              <a:t> </a:t>
            </a:r>
            <a:r>
              <a:rPr lang="en-GB" b="0" i="0" dirty="0">
                <a:solidFill>
                  <a:srgbClr val="345474"/>
                </a:solidFill>
                <a:effectLst/>
                <a:latin typeface="Poppins" panose="00000500000000000000" pitchFamily="2" charset="0"/>
              </a:rPr>
              <a:t>This tool is a method of assessing skills such as communication, leadership, team working, reliability etc, across the domains of Good Medical Practice. This provides systematic collection and feedback of performance data on a student, derived from a number of colleagues. ‘</a:t>
            </a:r>
            <a:r>
              <a:rPr lang="en-GB" b="0" i="0" dirty="0" err="1">
                <a:solidFill>
                  <a:srgbClr val="345474"/>
                </a:solidFill>
                <a:effectLst/>
                <a:latin typeface="Poppins" panose="00000500000000000000" pitchFamily="2" charset="0"/>
              </a:rPr>
              <a:t>Raters</a:t>
            </a:r>
            <a:r>
              <a:rPr lang="en-GB" b="0" i="0" dirty="0">
                <a:solidFill>
                  <a:srgbClr val="345474"/>
                </a:solidFill>
                <a:effectLst/>
                <a:latin typeface="Poppins" panose="00000500000000000000" pitchFamily="2" charset="0"/>
              </a:rPr>
              <a:t>’ are individuals with whom the student works, and includes doctors, administrative staff, and other allied professionals. Students collate their multisource feedback in their portfolio. </a:t>
            </a:r>
          </a:p>
          <a:p>
            <a:pPr marL="171450" indent="-171450">
              <a:buFont typeface="Arial" panose="020B0604020202020204" pitchFamily="34" charset="0"/>
              <a:buChar char="•"/>
            </a:pPr>
            <a:r>
              <a:rPr lang="en-GB" b="1" dirty="0"/>
              <a:t>Patient Questionnaires: </a:t>
            </a:r>
            <a:r>
              <a:rPr lang="en-GB" b="0" i="0" dirty="0">
                <a:solidFill>
                  <a:srgbClr val="345474"/>
                </a:solidFill>
                <a:effectLst/>
                <a:latin typeface="Poppins" panose="00000500000000000000" pitchFamily="2" charset="0"/>
              </a:rPr>
              <a:t>The PQ addresses issues, including the behaviour of the student and effectiveness of the consultation, which are important to patients. It is intended to assess the trainee’s performance in areas such as interpersonal skills, communication skills and professionalism by concentrating solely on their performance during one consultation.</a:t>
            </a:r>
            <a:endParaRPr lang="en-GB" b="1" dirty="0"/>
          </a:p>
        </p:txBody>
      </p:sp>
      <p:sp>
        <p:nvSpPr>
          <p:cNvPr id="4" name="Slide Number Placeholder 3"/>
          <p:cNvSpPr>
            <a:spLocks noGrp="1"/>
          </p:cNvSpPr>
          <p:nvPr>
            <p:ph type="sldNum" sz="quarter" idx="5"/>
          </p:nvPr>
        </p:nvSpPr>
        <p:spPr/>
        <p:txBody>
          <a:bodyPr/>
          <a:lstStyle/>
          <a:p>
            <a:fld id="{1F2EFBD3-337F-4946-8AC0-893CA3CE647F}" type="slidenum">
              <a:rPr lang="en-GB" smtClean="0"/>
              <a:t>18</a:t>
            </a:fld>
            <a:endParaRPr lang="en-GB"/>
          </a:p>
        </p:txBody>
      </p:sp>
    </p:spTree>
    <p:extLst>
      <p:ext uri="{BB962C8B-B14F-4D97-AF65-F5344CB8AC3E}">
        <p14:creationId xmlns:p14="http://schemas.microsoft.com/office/powerpoint/2010/main" val="2023691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It is worth just taking a moment to recognise the important considerations when evaluating students.</a:t>
            </a:r>
          </a:p>
          <a:p>
            <a:pPr marL="171450" indent="-171450">
              <a:buFont typeface="Arial" panose="020B0604020202020204" pitchFamily="34" charset="0"/>
              <a:buChar char="•"/>
            </a:pPr>
            <a:r>
              <a:rPr lang="en-GB" dirty="0"/>
              <a:t>Students should proactively take the lead in their assessments, but your role is significant – you are able to shape their development and influence their future practice. </a:t>
            </a:r>
          </a:p>
          <a:p>
            <a:pPr marL="171450" indent="-171450">
              <a:buFont typeface="Arial" panose="020B0604020202020204" pitchFamily="34" charset="0"/>
              <a:buChar char="•"/>
            </a:pPr>
            <a:r>
              <a:rPr lang="en-GB" dirty="0"/>
              <a:t>We strongly encourage you to consider how time will be allocated for the student to complete their assessments whilst on placement with you, so that they are able to effectively manage their workload whilst on their clinical placement.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need to be confident that you can determine whether or not the student is at the required standard based upon the learning outcomes relevant to your department/setting.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19</a:t>
            </a:fld>
            <a:endParaRPr lang="en-GB"/>
          </a:p>
        </p:txBody>
      </p:sp>
    </p:spTree>
    <p:extLst>
      <p:ext uri="{BB962C8B-B14F-4D97-AF65-F5344CB8AC3E}">
        <p14:creationId xmlns:p14="http://schemas.microsoft.com/office/powerpoint/2010/main" val="166778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presentation aims to take you through the key information and responsibilities you need in order to support your students, and also where to find additional support and guidance. </a:t>
            </a:r>
          </a:p>
          <a:p>
            <a:pPr marL="171450" indent="-171450">
              <a:buFont typeface="Arial" panose="020B0604020202020204" pitchFamily="34" charset="0"/>
              <a:buChar char="•"/>
            </a:pPr>
            <a:r>
              <a:rPr lang="en-GB" dirty="0"/>
              <a:t>More specifically the aims of this presentation are:</a:t>
            </a:r>
          </a:p>
          <a:p>
            <a:pPr marL="720090" marR="897255" indent="-457200">
              <a:lnSpc>
                <a:spcPct val="90000"/>
              </a:lnSpc>
              <a:spcBef>
                <a:spcPts val="95"/>
              </a:spcBef>
              <a:buFont typeface="+mj-lt"/>
              <a:buAutoNum type="arabicPeriod"/>
              <a:tabLst>
                <a:tab pos="469900" algn="l"/>
              </a:tabLst>
            </a:pPr>
            <a:r>
              <a:rPr lang="en-US" sz="1200" spc="-105" dirty="0"/>
              <a:t>To</a:t>
            </a:r>
            <a:r>
              <a:rPr lang="en-US" sz="1200" spc="-20" dirty="0"/>
              <a:t> help you u</a:t>
            </a:r>
            <a:r>
              <a:rPr lang="en-US" sz="1200" spc="-10" dirty="0"/>
              <a:t>nderstand</a:t>
            </a:r>
            <a:r>
              <a:rPr lang="en-US" sz="1200" spc="-15" dirty="0"/>
              <a:t> </a:t>
            </a:r>
            <a:r>
              <a:rPr lang="en-US" sz="1200" spc="-5" dirty="0"/>
              <a:t>the</a:t>
            </a:r>
            <a:r>
              <a:rPr lang="en-US" sz="1200" dirty="0"/>
              <a:t> </a:t>
            </a:r>
            <a:r>
              <a:rPr lang="en-US" sz="1200" spc="-5" dirty="0"/>
              <a:t>structure </a:t>
            </a:r>
            <a:r>
              <a:rPr lang="en-US" sz="1200" dirty="0"/>
              <a:t>and</a:t>
            </a:r>
            <a:r>
              <a:rPr lang="en-US" sz="1200" spc="-15" dirty="0"/>
              <a:t> </a:t>
            </a:r>
            <a:r>
              <a:rPr lang="en-US" sz="1200" spc="-10" dirty="0"/>
              <a:t>Process</a:t>
            </a:r>
            <a:r>
              <a:rPr lang="en-US" sz="1200" spc="-30" dirty="0"/>
              <a:t> </a:t>
            </a:r>
            <a:r>
              <a:rPr lang="en-US" sz="1200" dirty="0"/>
              <a:t>of </a:t>
            </a:r>
            <a:r>
              <a:rPr lang="en-US" sz="1200" spc="-530" dirty="0"/>
              <a:t> </a:t>
            </a:r>
            <a:r>
              <a:rPr lang="en-US" sz="1200" dirty="0"/>
              <a:t>UWE</a:t>
            </a:r>
            <a:r>
              <a:rPr lang="en-US" sz="1200" spc="-20" dirty="0"/>
              <a:t> </a:t>
            </a:r>
            <a:r>
              <a:rPr lang="en-US" sz="1200" spc="-30" dirty="0"/>
              <a:t>Physician Associate </a:t>
            </a:r>
            <a:r>
              <a:rPr lang="en-US" sz="1200" spc="-5" dirty="0"/>
              <a:t>placements:</a:t>
            </a:r>
            <a:endParaRPr lang="en-US" sz="1200" dirty="0"/>
          </a:p>
          <a:p>
            <a:pPr marL="698500" marR="132715" indent="-457200">
              <a:lnSpc>
                <a:spcPct val="90000"/>
              </a:lnSpc>
              <a:buFont typeface="+mj-lt"/>
              <a:buAutoNum type="arabicPeriod"/>
              <a:tabLst>
                <a:tab pos="469900" algn="l"/>
                <a:tab pos="470534" algn="l"/>
              </a:tabLst>
            </a:pPr>
            <a:r>
              <a:rPr lang="en-US" sz="1200" spc="-105" dirty="0"/>
              <a:t>To</a:t>
            </a:r>
            <a:r>
              <a:rPr lang="en-US" sz="1200" spc="-20" dirty="0"/>
              <a:t> </a:t>
            </a:r>
            <a:r>
              <a:rPr lang="en-US" sz="1200" spc="-10" dirty="0"/>
              <a:t>understand</a:t>
            </a:r>
            <a:r>
              <a:rPr lang="en-US" sz="1200" spc="-20" dirty="0"/>
              <a:t> </a:t>
            </a:r>
            <a:r>
              <a:rPr lang="en-US" sz="1200" spc="-5" dirty="0"/>
              <a:t>the</a:t>
            </a:r>
            <a:r>
              <a:rPr lang="en-US" sz="1200" dirty="0"/>
              <a:t> </a:t>
            </a:r>
            <a:r>
              <a:rPr lang="en-US" sz="1200" spc="-10" dirty="0"/>
              <a:t>role</a:t>
            </a:r>
            <a:r>
              <a:rPr lang="en-US" sz="1200" spc="-35" dirty="0"/>
              <a:t> </a:t>
            </a:r>
            <a:r>
              <a:rPr lang="en-US" sz="1200" dirty="0"/>
              <a:t>and</a:t>
            </a:r>
            <a:r>
              <a:rPr lang="en-US" sz="1200" spc="-5" dirty="0"/>
              <a:t> responsibilities</a:t>
            </a:r>
            <a:r>
              <a:rPr lang="en-US" sz="1200" dirty="0"/>
              <a:t> of</a:t>
            </a:r>
            <a:r>
              <a:rPr lang="en-US" sz="1200" spc="-20" dirty="0"/>
              <a:t> </a:t>
            </a:r>
            <a:r>
              <a:rPr lang="en-US" sz="1200" spc="-5" dirty="0"/>
              <a:t>the </a:t>
            </a:r>
            <a:r>
              <a:rPr lang="en-US" sz="1200" spc="-530" dirty="0"/>
              <a:t> </a:t>
            </a:r>
            <a:r>
              <a:rPr lang="en-US" sz="1200" dirty="0"/>
              <a:t>UWE</a:t>
            </a:r>
            <a:r>
              <a:rPr lang="en-US" sz="1200" spc="-15" dirty="0"/>
              <a:t> </a:t>
            </a:r>
            <a:r>
              <a:rPr lang="en-US" sz="1200" spc="-30" dirty="0"/>
              <a:t>Physician Associate Placement Supervisor (</a:t>
            </a:r>
            <a:r>
              <a:rPr lang="en-US" sz="1200" spc="-10" dirty="0"/>
              <a:t>Practice </a:t>
            </a:r>
            <a:r>
              <a:rPr lang="en-US" sz="1200" spc="-15" dirty="0"/>
              <a:t>Educator)</a:t>
            </a:r>
            <a:endParaRPr lang="en-US" sz="1200" dirty="0"/>
          </a:p>
          <a:p>
            <a:pPr marL="698500" marR="5080" indent="-457200">
              <a:lnSpc>
                <a:spcPct val="90000"/>
              </a:lnSpc>
              <a:buFont typeface="+mj-lt"/>
              <a:buAutoNum type="arabicPeriod"/>
              <a:tabLst>
                <a:tab pos="469900" algn="l"/>
                <a:tab pos="470534" algn="l"/>
              </a:tabLst>
            </a:pPr>
            <a:r>
              <a:rPr lang="en-US" sz="1200" spc="-105" dirty="0"/>
              <a:t>To</a:t>
            </a:r>
            <a:r>
              <a:rPr lang="en-US" sz="1200" spc="-10" dirty="0"/>
              <a:t> </a:t>
            </a:r>
            <a:r>
              <a:rPr lang="en-US" sz="1200" dirty="0"/>
              <a:t>understand the assessment and feedback methodology used for PA placements</a:t>
            </a:r>
          </a:p>
          <a:p>
            <a:pPr marL="698500" indent="-457200">
              <a:lnSpc>
                <a:spcPct val="90000"/>
              </a:lnSpc>
              <a:spcBef>
                <a:spcPts val="5"/>
              </a:spcBef>
              <a:buFont typeface="+mj-lt"/>
              <a:buAutoNum type="arabicPeriod"/>
              <a:tabLst>
                <a:tab pos="469900" algn="l"/>
                <a:tab pos="470534" algn="l"/>
              </a:tabLst>
            </a:pPr>
            <a:r>
              <a:rPr lang="en-US" sz="1200" spc="-105" dirty="0"/>
              <a:t>To</a:t>
            </a:r>
            <a:r>
              <a:rPr lang="en-US" sz="1200" spc="-20" dirty="0"/>
              <a:t> </a:t>
            </a:r>
            <a:r>
              <a:rPr lang="en-US" sz="1200" dirty="0"/>
              <a:t>know</a:t>
            </a:r>
            <a:r>
              <a:rPr lang="en-US" sz="1200" spc="-20" dirty="0"/>
              <a:t> </a:t>
            </a:r>
            <a:r>
              <a:rPr lang="en-US" sz="1200" dirty="0"/>
              <a:t>how</a:t>
            </a:r>
            <a:r>
              <a:rPr lang="en-US" sz="1200" spc="-20" dirty="0"/>
              <a:t> </a:t>
            </a:r>
            <a:r>
              <a:rPr lang="en-US" sz="1200" spc="-15" dirty="0"/>
              <a:t>to</a:t>
            </a:r>
            <a:r>
              <a:rPr lang="en-US" sz="1200" spc="-20" dirty="0"/>
              <a:t> </a:t>
            </a:r>
            <a:r>
              <a:rPr lang="en-US" sz="1200" dirty="0"/>
              <a:t>access</a:t>
            </a:r>
            <a:r>
              <a:rPr lang="en-US" sz="1200" spc="-15" dirty="0"/>
              <a:t> </a:t>
            </a:r>
            <a:r>
              <a:rPr lang="en-US" sz="1200" spc="-5" dirty="0"/>
              <a:t>support </a:t>
            </a:r>
            <a:r>
              <a:rPr lang="en-US" sz="1200" dirty="0"/>
              <a:t>and</a:t>
            </a:r>
            <a:r>
              <a:rPr lang="en-US" sz="1200" spc="-20" dirty="0"/>
              <a:t> </a:t>
            </a:r>
            <a:r>
              <a:rPr lang="en-US" sz="1200" spc="-10" dirty="0"/>
              <a:t>training</a:t>
            </a:r>
            <a:endParaRPr lang="en-US" sz="1200" dirty="0"/>
          </a:p>
        </p:txBody>
      </p:sp>
      <p:sp>
        <p:nvSpPr>
          <p:cNvPr id="4" name="Slide Number Placeholder 3"/>
          <p:cNvSpPr>
            <a:spLocks noGrp="1"/>
          </p:cNvSpPr>
          <p:nvPr>
            <p:ph type="sldNum" sz="quarter" idx="5"/>
          </p:nvPr>
        </p:nvSpPr>
        <p:spPr/>
        <p:txBody>
          <a:bodyPr/>
          <a:lstStyle/>
          <a:p>
            <a:fld id="{1F2EFBD3-337F-4946-8AC0-893CA3CE647F}" type="slidenum">
              <a:rPr lang="en-GB" smtClean="0"/>
              <a:t>2</a:t>
            </a:fld>
            <a:endParaRPr lang="en-GB"/>
          </a:p>
        </p:txBody>
      </p:sp>
    </p:spTree>
    <p:extLst>
      <p:ext uri="{BB962C8B-B14F-4D97-AF65-F5344CB8AC3E}">
        <p14:creationId xmlns:p14="http://schemas.microsoft.com/office/powerpoint/2010/main" val="167845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Whilst on placement, each of the students should be offered protected time to meet for supervision and completion of their placement based assessments. </a:t>
            </a:r>
          </a:p>
          <a:p>
            <a:pPr marL="171450" indent="-171450">
              <a:buFont typeface="Arial" panose="020B0604020202020204" pitchFamily="34" charset="0"/>
              <a:buChar char="•"/>
            </a:pPr>
            <a:r>
              <a:rPr lang="en-GB" dirty="0"/>
              <a:t>It may be helpful in the initial meeting with the student to spend some time finding out about them.</a:t>
            </a:r>
          </a:p>
          <a:p>
            <a:pPr marL="171450" indent="-171450">
              <a:buFont typeface="Arial" panose="020B0604020202020204" pitchFamily="34" charset="0"/>
              <a:buChar char="•"/>
            </a:pPr>
            <a:r>
              <a:rPr lang="en-GB" dirty="0"/>
              <a:t>You may want to ask them about their experience, their preferred learning styles, their personal goals, access needs and any other issues that might impact their performance on the placements.</a:t>
            </a:r>
          </a:p>
          <a:p>
            <a:pPr marL="171450" indent="-171450">
              <a:buFont typeface="Arial" panose="020B0604020202020204" pitchFamily="34" charset="0"/>
              <a:buChar char="•"/>
            </a:pPr>
            <a:r>
              <a:rPr lang="en-GB" dirty="0"/>
              <a:t>It is also helpful to gain an understanding of what the apprentice expects from you and also the be clear about what you expect from them. </a:t>
            </a:r>
          </a:p>
        </p:txBody>
      </p:sp>
      <p:sp>
        <p:nvSpPr>
          <p:cNvPr id="4" name="Slide Number Placeholder 3"/>
          <p:cNvSpPr>
            <a:spLocks noGrp="1"/>
          </p:cNvSpPr>
          <p:nvPr>
            <p:ph type="sldNum" sz="quarter" idx="5"/>
          </p:nvPr>
        </p:nvSpPr>
        <p:spPr/>
        <p:txBody>
          <a:bodyPr/>
          <a:lstStyle/>
          <a:p>
            <a:fld id="{1F2EFBD3-337F-4946-8AC0-893CA3CE647F}" type="slidenum">
              <a:rPr lang="en-GB" smtClean="0"/>
              <a:t>20</a:t>
            </a:fld>
            <a:endParaRPr lang="en-GB"/>
          </a:p>
        </p:txBody>
      </p:sp>
    </p:spTree>
    <p:extLst>
      <p:ext uri="{BB962C8B-B14F-4D97-AF65-F5344CB8AC3E}">
        <p14:creationId xmlns:p14="http://schemas.microsoft.com/office/powerpoint/2010/main" val="4093444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are often asked about what the day-to-day role of a student PA on placement should look like.</a:t>
            </a:r>
          </a:p>
          <a:p>
            <a:pPr marL="171450" indent="-171450">
              <a:buFont typeface="Arial" panose="020B0604020202020204" pitchFamily="34" charset="0"/>
              <a:buChar char="•"/>
            </a:pPr>
            <a:r>
              <a:rPr lang="en-GB" dirty="0"/>
              <a:t>This is of course dependent on the area/department within which the student PA is completing their placement, and as a programme team we try not to be prescriptive about the specifics of a PAs daily routine. </a:t>
            </a:r>
          </a:p>
          <a:p>
            <a:pPr marL="171450" indent="-171450">
              <a:buFont typeface="Arial" panose="020B0604020202020204" pitchFamily="34" charset="0"/>
              <a:buChar char="•"/>
            </a:pPr>
            <a:r>
              <a:rPr lang="en-GB" dirty="0"/>
              <a:t>However, as a general rule of thumb, placements should typically begin with the student PA undertaking more observational tasks.</a:t>
            </a:r>
          </a:p>
          <a:p>
            <a:pPr marL="628650" lvl="1" indent="-171450">
              <a:buFont typeface="Arial" panose="020B0604020202020204" pitchFamily="34" charset="0"/>
              <a:buChar char="•"/>
            </a:pPr>
            <a:r>
              <a:rPr lang="en-GB" dirty="0"/>
              <a:t>In primary care this may mean having students sit in on a morning or afternoon session observing a clinician’s surgery.</a:t>
            </a:r>
          </a:p>
          <a:p>
            <a:pPr marL="628650" lvl="1" indent="-171450">
              <a:buFont typeface="Arial" panose="020B0604020202020204" pitchFamily="34" charset="0"/>
              <a:buChar char="•"/>
            </a:pPr>
            <a:r>
              <a:rPr lang="en-GB" dirty="0"/>
              <a:t>In secondary care this may mean having the students join a ward round or sit in on a specialist clinic. </a:t>
            </a:r>
          </a:p>
          <a:p>
            <a:pPr marL="171450" lvl="0" indent="-171450">
              <a:buFont typeface="Arial" panose="020B0604020202020204" pitchFamily="34" charset="0"/>
              <a:buChar char="•"/>
            </a:pPr>
            <a:r>
              <a:rPr lang="en-GB" dirty="0"/>
              <a:t>Students should then be allowed to progress to performing tasks under direct supervision, including taking histories, examining patients, and performing procedures.</a:t>
            </a:r>
          </a:p>
          <a:p>
            <a:pPr marL="171450" lvl="0" indent="-171450">
              <a:buFont typeface="Arial" panose="020B0604020202020204" pitchFamily="34" charset="0"/>
              <a:buChar char="•"/>
            </a:pPr>
            <a:r>
              <a:rPr lang="en-GB" dirty="0"/>
              <a:t>Regardless of setting, we would then expect by the end of the placement that the student would be performing those tasks whilst being ‘indirectly supervised’ – that is </a:t>
            </a:r>
            <a:r>
              <a:rPr lang="en-GB" b="0" i="0" dirty="0">
                <a:solidFill>
                  <a:srgbClr val="333333"/>
                </a:solidFill>
                <a:effectLst/>
                <a:latin typeface="Inter"/>
              </a:rPr>
              <a:t>where a supervisor is readily available and within close proximity to provide support; or where a supervisor will be available to provide guidance, but will not directly oversee the tasks being undertaken.</a:t>
            </a: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21</a:t>
            </a:fld>
            <a:endParaRPr lang="en-GB"/>
          </a:p>
        </p:txBody>
      </p:sp>
    </p:spTree>
    <p:extLst>
      <p:ext uri="{BB962C8B-B14F-4D97-AF65-F5344CB8AC3E}">
        <p14:creationId xmlns:p14="http://schemas.microsoft.com/office/powerpoint/2010/main" val="83910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Future supervision sessions could include the following:</a:t>
            </a:r>
          </a:p>
          <a:p>
            <a:pPr marL="171450" indent="-171450">
              <a:buFont typeface="Arial" panose="020B0604020202020204" pitchFamily="34" charset="0"/>
              <a:buChar char="•"/>
            </a:pPr>
            <a:r>
              <a:rPr lang="en-GB" dirty="0"/>
              <a:t>There might be opportunity for reflection where you ask the student to consider their progress so far or reflect on particular aspects of work they’ve completed.</a:t>
            </a:r>
          </a:p>
          <a:p>
            <a:pPr marL="171450" indent="-171450">
              <a:buFont typeface="Arial" panose="020B0604020202020204" pitchFamily="34" charset="0"/>
              <a:buChar char="•"/>
            </a:pPr>
            <a:r>
              <a:rPr lang="en-GB" dirty="0"/>
              <a:t>You may have identified or been asked by the student for teaching on specific topics to offer support to your student.</a:t>
            </a:r>
          </a:p>
          <a:p>
            <a:pPr marL="171450" indent="-171450">
              <a:buFont typeface="Arial" panose="020B0604020202020204" pitchFamily="34" charset="0"/>
              <a:buChar char="•"/>
            </a:pPr>
            <a:r>
              <a:rPr lang="en-GB" dirty="0"/>
              <a:t>Do use your supervisory time to set some smaller goals with the student, in line with their learning outcomes.</a:t>
            </a:r>
          </a:p>
          <a:p>
            <a:pPr marL="171450" indent="-171450">
              <a:buFont typeface="Arial" panose="020B0604020202020204" pitchFamily="34" charset="0"/>
              <a:buChar char="•"/>
            </a:pPr>
            <a:r>
              <a:rPr lang="en-GB" dirty="0"/>
              <a:t>Supervision is an opportunity to provide feedback. It is really important that the student has a sense of how they are progressing and where they need to improve. </a:t>
            </a:r>
          </a:p>
          <a:p>
            <a:pPr marL="171450" indent="-171450">
              <a:buFont typeface="Arial" panose="020B0604020202020204" pitchFamily="34" charset="0"/>
              <a:buChar char="•"/>
            </a:pPr>
            <a:r>
              <a:rPr lang="en-GB" dirty="0"/>
              <a:t>It is also an opportunity to complete assessments and review the learning outcomes. </a:t>
            </a:r>
          </a:p>
        </p:txBody>
      </p:sp>
      <p:sp>
        <p:nvSpPr>
          <p:cNvPr id="4" name="Slide Number Placeholder 3"/>
          <p:cNvSpPr>
            <a:spLocks noGrp="1"/>
          </p:cNvSpPr>
          <p:nvPr>
            <p:ph type="sldNum" sz="quarter" idx="5"/>
          </p:nvPr>
        </p:nvSpPr>
        <p:spPr/>
        <p:txBody>
          <a:bodyPr/>
          <a:lstStyle/>
          <a:p>
            <a:fld id="{1F2EFBD3-337F-4946-8AC0-893CA3CE647F}" type="slidenum">
              <a:rPr lang="en-GB" smtClean="0"/>
              <a:t>22</a:t>
            </a:fld>
            <a:endParaRPr lang="en-GB"/>
          </a:p>
        </p:txBody>
      </p:sp>
    </p:spTree>
    <p:extLst>
      <p:ext uri="{BB962C8B-B14F-4D97-AF65-F5344CB8AC3E}">
        <p14:creationId xmlns:p14="http://schemas.microsoft.com/office/powerpoint/2010/main" val="2690762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Supervision can take many different forms depending on the placement. </a:t>
            </a:r>
          </a:p>
          <a:p>
            <a:pPr marL="171450" indent="-171450">
              <a:buFont typeface="Arial" panose="020B0604020202020204" pitchFamily="34" charset="0"/>
              <a:buChar char="•"/>
            </a:pPr>
            <a:r>
              <a:rPr lang="en-GB" dirty="0"/>
              <a:t>It may be one student to one supervisor, or two students to one practice educator, or alternative formats which you may decide to employ.</a:t>
            </a:r>
          </a:p>
          <a:p>
            <a:pPr marL="171450" indent="-171450">
              <a:buFont typeface="Arial" panose="020B0604020202020204" pitchFamily="34" charset="0"/>
              <a:buChar char="•"/>
            </a:pPr>
            <a:r>
              <a:rPr lang="en-GB" dirty="0"/>
              <a:t>It is important that supervision is consistent. If there are two practice educators please ensure that you are both communicating the same expectations and feedback.</a:t>
            </a:r>
          </a:p>
          <a:p>
            <a:pPr marL="171450" indent="-171450">
              <a:buFont typeface="Arial" panose="020B0604020202020204" pitchFamily="34" charset="0"/>
              <a:buChar char="•"/>
            </a:pPr>
            <a:r>
              <a:rPr lang="en-GB" dirty="0"/>
              <a:t>Do ensure that supervision is given on a regular basis, and that both you and the student are clear on your roles and responsibilities.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23</a:t>
            </a:fld>
            <a:endParaRPr lang="en-GB"/>
          </a:p>
        </p:txBody>
      </p:sp>
    </p:spTree>
    <p:extLst>
      <p:ext uri="{BB962C8B-B14F-4D97-AF65-F5344CB8AC3E}">
        <p14:creationId xmlns:p14="http://schemas.microsoft.com/office/powerpoint/2010/main" val="338916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When evaluating the student, you will be using your own professional judgement, feedback from colleagues, and also feedback from patients. </a:t>
            </a:r>
          </a:p>
          <a:p>
            <a:pPr marL="171450" indent="-171450">
              <a:buFont typeface="Arial" panose="020B0604020202020204" pitchFamily="34" charset="0"/>
              <a:buChar char="•"/>
            </a:pPr>
            <a:r>
              <a:rPr lang="en-GB" dirty="0"/>
              <a:t>Do ensure that you give regular encouragement to the student to enable them to gain a sense of how they are performing during the placement. </a:t>
            </a:r>
          </a:p>
          <a:p>
            <a:pPr marL="171450" indent="-171450">
              <a:buFont typeface="Arial" panose="020B0604020202020204" pitchFamily="34" charset="0"/>
              <a:buChar char="•"/>
            </a:pPr>
            <a:r>
              <a:rPr lang="en-GB" dirty="0"/>
              <a:t>Identify their strengths and also provide constructive criticism so that they are clear on areas where they might need to improve. </a:t>
            </a:r>
          </a:p>
          <a:p>
            <a:pPr marL="171450" indent="-171450">
              <a:buFont typeface="Arial" panose="020B0604020202020204" pitchFamily="34" charset="0"/>
              <a:buChar char="•"/>
            </a:pPr>
            <a:r>
              <a:rPr lang="en-GB" dirty="0"/>
              <a:t>Check with the student that they understand both your meaning and your expectations. </a:t>
            </a:r>
          </a:p>
          <a:p>
            <a:pPr marL="171450" indent="-171450">
              <a:buFont typeface="Arial" panose="020B0604020202020204" pitchFamily="34" charset="0"/>
              <a:buChar char="•"/>
            </a:pPr>
            <a:r>
              <a:rPr lang="en-GB" dirty="0"/>
              <a:t>You may notice at any point in the placement that a student is struggling. If you do please refer to the ‘Reporting Concerns’ process which is found on Practice Support Net, and contact the programme team as soon as possible. </a:t>
            </a:r>
          </a:p>
          <a:p>
            <a:pPr marL="171450" indent="-171450">
              <a:buFont typeface="Arial" panose="020B0604020202020204" pitchFamily="34" charset="0"/>
              <a:buChar char="•"/>
            </a:pPr>
            <a:r>
              <a:rPr lang="en-GB" dirty="0"/>
              <a:t>At this point we really want to re-enforce the importance of </a:t>
            </a:r>
            <a:r>
              <a:rPr lang="en-GB" b="1" dirty="0"/>
              <a:t>timely</a:t>
            </a:r>
            <a:r>
              <a:rPr lang="en-GB" b="0" dirty="0"/>
              <a:t> and </a:t>
            </a:r>
            <a:r>
              <a:rPr lang="en-GB" b="1" dirty="0"/>
              <a:t>collaboratively </a:t>
            </a:r>
            <a:r>
              <a:rPr lang="en-GB" b="0" dirty="0"/>
              <a:t>feedback for our students, particularly those who you may have concerns about or who may be failing whilst on placement. It is far better for the student to be informed of this feedback as soon as is possible, rather than delaying it unnecessarily.</a:t>
            </a: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24</a:t>
            </a:fld>
            <a:endParaRPr lang="en-GB"/>
          </a:p>
        </p:txBody>
      </p:sp>
    </p:spTree>
    <p:extLst>
      <p:ext uri="{BB962C8B-B14F-4D97-AF65-F5344CB8AC3E}">
        <p14:creationId xmlns:p14="http://schemas.microsoft.com/office/powerpoint/2010/main" val="137982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From time-to-time staff including clinical staff, academic staff, support staff and administrative staff may have concerns about individual students.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Concerns may vary in nature - from students who become withdrawn and about whom a member of staff is worried, to students whose attitude or behaviour is inappropriate.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Placement supervisors and practice educators should contact the programme team </a:t>
            </a:r>
            <a:r>
              <a:rPr lang="en-GB" b="1" i="0" dirty="0">
                <a:solidFill>
                  <a:srgbClr val="000000"/>
                </a:solidFill>
                <a:effectLst/>
                <a:latin typeface="Open Sans" panose="020B0606030504020204" pitchFamily="34" charset="0"/>
              </a:rPr>
              <a:t>as soon as is possible</a:t>
            </a:r>
            <a:r>
              <a:rPr lang="en-GB" b="0" i="0" dirty="0">
                <a:solidFill>
                  <a:srgbClr val="000000"/>
                </a:solidFill>
                <a:effectLst/>
                <a:latin typeface="Open Sans" panose="020B0606030504020204" pitchFamily="34" charset="0"/>
              </a:rPr>
              <a:t> to inform them of concerns, and complete a yellow “Notification of Concern” form.</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This process is intended to be supportive to students. Our aim is to help those who are in difficulty. We have access to a number of avenues of support for students.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Notifying the programme team of concerns via the “Notification of Concern” form offers staff the opportunity to “flag” students to the welfare system.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We do not expect major concerns to be highlighted in this way. We anticipate that if there is a potentially serious problem staff will contact us by telephone, email or letter </a:t>
            </a:r>
            <a:r>
              <a:rPr lang="en-GB" b="1" i="0" dirty="0">
                <a:solidFill>
                  <a:srgbClr val="000000"/>
                </a:solidFill>
                <a:effectLst/>
                <a:latin typeface="Open Sans" panose="020B0606030504020204" pitchFamily="34" charset="0"/>
              </a:rPr>
              <a:t>as soon as is possible</a:t>
            </a:r>
            <a:r>
              <a:rPr lang="en-GB" b="0" i="0" dirty="0">
                <a:solidFill>
                  <a:srgbClr val="000000"/>
                </a:solidFill>
                <a:effectLst/>
                <a:latin typeface="Open Sans" panose="020B0606030504020204" pitchFamily="34" charset="0"/>
              </a:rPr>
              <a:t>.</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Completed forms will not be accepted unless they are signed by the completer.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We would also encourage completers to discuss the contents of the form with the student so that students understand the intention is to help rather than to punish them.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We find that students respond positively to the reporter speaking to them.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Completed forms should be submitted to </a:t>
            </a:r>
            <a:r>
              <a:rPr lang="en-GB" b="0" i="0" u="sng" dirty="0">
                <a:solidFill>
                  <a:srgbClr val="0C626B"/>
                </a:solidFill>
                <a:effectLst/>
                <a:latin typeface="Open Sans" panose="020B0606030504020204" pitchFamily="34" charset="0"/>
                <a:hlinkClick r:id="rId3"/>
              </a:rPr>
              <a:t>PAStudies@uwe.ac.uk</a:t>
            </a:r>
            <a:r>
              <a:rPr lang="en-GB" b="0" i="0" dirty="0">
                <a:solidFill>
                  <a:srgbClr val="000000"/>
                </a:solidFill>
                <a:effectLst/>
                <a:latin typeface="Open Sans" panose="020B0606030504020204" pitchFamily="34" charset="0"/>
              </a:rPr>
              <a:t> On receipt they will forward to the relevant academic personal tutor who will meet with the student to discuss the nature of the concern.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Tutors will then inform completers of the outcome of the discussion with the student and any actions that have been taken.</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Regardless of the outcome of any discussions – all forms will be retained on the student file and will be kept during their entire academic career, in order for any patterns to be recognised.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There is no “tariff” of concern forms that leads to disciplinary action.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If a student disagrees with any part of the concern form they may summarise their argument to be filed with the form. </a:t>
            </a:r>
          </a:p>
          <a:p>
            <a:pPr marL="171450" indent="-171450">
              <a:buFont typeface="Arial" panose="020B0604020202020204" pitchFamily="34" charset="0"/>
              <a:buChar char="•"/>
            </a:pPr>
            <a:r>
              <a:rPr lang="en-GB" b="0" i="0" dirty="0">
                <a:solidFill>
                  <a:srgbClr val="000000"/>
                </a:solidFill>
                <a:effectLst/>
                <a:latin typeface="Open Sans" panose="020B0606030504020204" pitchFamily="34" charset="0"/>
              </a:rPr>
              <a:t>If a form is issued in a Trust or Practice the relevant Head of Academy will be informed.</a:t>
            </a: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25</a:t>
            </a:fld>
            <a:endParaRPr lang="en-GB"/>
          </a:p>
        </p:txBody>
      </p:sp>
    </p:spTree>
    <p:extLst>
      <p:ext uri="{BB962C8B-B14F-4D97-AF65-F5344CB8AC3E}">
        <p14:creationId xmlns:p14="http://schemas.microsoft.com/office/powerpoint/2010/main" val="791631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Once the student has reached the end of the placement, you will need to sign off either their end of unit (if the student is returning for subsequent placements in your setting) or end of placement (if the student is moving onto a new rotation) review report. </a:t>
            </a:r>
          </a:p>
          <a:p>
            <a:pPr marL="171450" indent="-171450">
              <a:buFont typeface="Arial" panose="020B0604020202020204" pitchFamily="34" charset="0"/>
              <a:buChar char="•"/>
            </a:pPr>
            <a:r>
              <a:rPr lang="en-GB" dirty="0"/>
              <a:t>This report should be detailed, and should provide an account of both the students strengths and their areas for future development. </a:t>
            </a:r>
          </a:p>
          <a:p>
            <a:pPr marL="171450" indent="-171450">
              <a:buFont typeface="Arial" panose="020B0604020202020204" pitchFamily="34" charset="0"/>
              <a:buChar char="•"/>
            </a:pPr>
            <a:r>
              <a:rPr lang="en-GB" dirty="0"/>
              <a:t>We would ask that you include patient feedback in this report, and also highlight any particular areas of excellence that the student has demonstrated. </a:t>
            </a:r>
          </a:p>
        </p:txBody>
      </p:sp>
      <p:sp>
        <p:nvSpPr>
          <p:cNvPr id="4" name="Slide Number Placeholder 3"/>
          <p:cNvSpPr>
            <a:spLocks noGrp="1"/>
          </p:cNvSpPr>
          <p:nvPr>
            <p:ph type="sldNum" sz="quarter" idx="5"/>
          </p:nvPr>
        </p:nvSpPr>
        <p:spPr/>
        <p:txBody>
          <a:bodyPr/>
          <a:lstStyle/>
          <a:p>
            <a:fld id="{1F2EFBD3-337F-4946-8AC0-893CA3CE647F}" type="slidenum">
              <a:rPr lang="en-GB" smtClean="0"/>
              <a:t>26</a:t>
            </a:fld>
            <a:endParaRPr lang="en-GB"/>
          </a:p>
        </p:txBody>
      </p:sp>
    </p:spTree>
    <p:extLst>
      <p:ext uri="{BB962C8B-B14F-4D97-AF65-F5344CB8AC3E}">
        <p14:creationId xmlns:p14="http://schemas.microsoft.com/office/powerpoint/2010/main" val="2900662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slide illustrates the process for concluding a students placement. </a:t>
            </a:r>
          </a:p>
          <a:p>
            <a:pPr marL="171450" indent="-171450">
              <a:buFont typeface="Arial" panose="020B0604020202020204" pitchFamily="34" charset="0"/>
              <a:buChar char="•"/>
            </a:pPr>
            <a:r>
              <a:rPr lang="en-GB" dirty="0"/>
              <a:t>The placement supervisor should meet with the student, ideally face to face, to conduct the end of placement review. </a:t>
            </a:r>
          </a:p>
          <a:p>
            <a:pPr marL="171450" indent="-171450">
              <a:buFont typeface="Arial" panose="020B0604020202020204" pitchFamily="34" charset="0"/>
              <a:buChar char="•"/>
            </a:pPr>
            <a:r>
              <a:rPr lang="en-GB" dirty="0"/>
              <a:t>They should then complete the supervisors report, including both positive feedback and constructive criticism directed at areas for improvement.</a:t>
            </a:r>
          </a:p>
          <a:p>
            <a:pPr marL="171450" indent="-171450">
              <a:buFont typeface="Arial" panose="020B0604020202020204" pitchFamily="34" charset="0"/>
              <a:buChar char="•"/>
            </a:pPr>
            <a:r>
              <a:rPr lang="en-GB" dirty="0"/>
              <a:t>The supervisor should sign off the students timesheets on ARC (if not already completed), and they should ensure the programme team are notified of any commendations or concerns in a timely fashion.</a:t>
            </a:r>
          </a:p>
        </p:txBody>
      </p:sp>
      <p:sp>
        <p:nvSpPr>
          <p:cNvPr id="4" name="Slide Number Placeholder 3"/>
          <p:cNvSpPr>
            <a:spLocks noGrp="1"/>
          </p:cNvSpPr>
          <p:nvPr>
            <p:ph type="sldNum" sz="quarter" idx="5"/>
          </p:nvPr>
        </p:nvSpPr>
        <p:spPr/>
        <p:txBody>
          <a:bodyPr/>
          <a:lstStyle/>
          <a:p>
            <a:fld id="{1F2EFBD3-337F-4946-8AC0-893CA3CE647F}" type="slidenum">
              <a:rPr lang="en-GB" smtClean="0"/>
              <a:t>27</a:t>
            </a:fld>
            <a:endParaRPr lang="en-GB"/>
          </a:p>
        </p:txBody>
      </p:sp>
    </p:spTree>
    <p:extLst>
      <p:ext uri="{BB962C8B-B14F-4D97-AF65-F5344CB8AC3E}">
        <p14:creationId xmlns:p14="http://schemas.microsoft.com/office/powerpoint/2010/main" val="2057861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Whatever the outcome with your student, do ask them to evaluate the placement after it has concluded. </a:t>
            </a:r>
          </a:p>
          <a:p>
            <a:pPr marL="171450" indent="-171450">
              <a:buFont typeface="Arial" panose="020B0604020202020204" pitchFamily="34" charset="0"/>
              <a:buChar char="•"/>
            </a:pPr>
            <a:r>
              <a:rPr lang="en-GB" dirty="0"/>
              <a:t>On their return to the university, they will also evaluate their placement experience and reflect upon their learning.</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28</a:t>
            </a:fld>
            <a:endParaRPr lang="en-GB"/>
          </a:p>
        </p:txBody>
      </p:sp>
    </p:spTree>
    <p:extLst>
      <p:ext uri="{BB962C8B-B14F-4D97-AF65-F5344CB8AC3E}">
        <p14:creationId xmlns:p14="http://schemas.microsoft.com/office/powerpoint/2010/main" val="392548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hope this briefing has helped you to understand the structure and process of UWE Physician Associate placements and to understand your role and responsibilities as either a placement supervisor or a practice educator. </a:t>
            </a:r>
          </a:p>
          <a:p>
            <a:pPr marL="171450" indent="-171450">
              <a:buFont typeface="Arial" panose="020B0604020202020204" pitchFamily="34" charset="0"/>
              <a:buChar char="•"/>
            </a:pPr>
            <a:r>
              <a:rPr lang="en-GB" dirty="0"/>
              <a:t>We’d like to take this opportunity to talk to you about some additional training opportunities that may be of interest to you. </a:t>
            </a:r>
          </a:p>
        </p:txBody>
      </p:sp>
      <p:sp>
        <p:nvSpPr>
          <p:cNvPr id="4" name="Slide Number Placeholder 3"/>
          <p:cNvSpPr>
            <a:spLocks noGrp="1"/>
          </p:cNvSpPr>
          <p:nvPr>
            <p:ph type="sldNum" sz="quarter" idx="5"/>
          </p:nvPr>
        </p:nvSpPr>
        <p:spPr/>
        <p:txBody>
          <a:bodyPr/>
          <a:lstStyle/>
          <a:p>
            <a:fld id="{1F2EFBD3-337F-4946-8AC0-893CA3CE647F}" type="slidenum">
              <a:rPr lang="en-GB" smtClean="0"/>
              <a:t>29</a:t>
            </a:fld>
            <a:endParaRPr lang="en-GB"/>
          </a:p>
        </p:txBody>
      </p:sp>
    </p:spTree>
    <p:extLst>
      <p:ext uri="{BB962C8B-B14F-4D97-AF65-F5344CB8AC3E}">
        <p14:creationId xmlns:p14="http://schemas.microsoft.com/office/powerpoint/2010/main" val="2062962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may new to hosting Physician Associate students, or you may be experienced. We may have worked with you before, or this may be your first time working with the university. </a:t>
            </a:r>
          </a:p>
          <a:p>
            <a:pPr marL="171450" indent="-171450">
              <a:buFont typeface="Arial" panose="020B0604020202020204" pitchFamily="34" charset="0"/>
              <a:buChar char="•"/>
            </a:pPr>
            <a:r>
              <a:rPr lang="en-GB" dirty="0"/>
              <a:t>Either way our online resource Practice Support Net is here to help you. </a:t>
            </a:r>
          </a:p>
          <a:p>
            <a:pPr marL="171450" indent="-171450">
              <a:buFont typeface="Arial" panose="020B0604020202020204" pitchFamily="34" charset="0"/>
              <a:buChar char="•"/>
            </a:pPr>
            <a:r>
              <a:rPr lang="en-GB" dirty="0"/>
              <a:t>It contains the latest up to date information and documents you will need, including this presentation. </a:t>
            </a:r>
          </a:p>
          <a:p>
            <a:pPr marL="171450" indent="-171450">
              <a:buFont typeface="Arial" panose="020B0604020202020204" pitchFamily="34" charset="0"/>
              <a:buChar char="•"/>
            </a:pPr>
            <a:r>
              <a:rPr lang="en-GB" dirty="0"/>
              <a:t>You can access Practice Support Net via the hyperlink in this presentation or you can google ‘UWE Practice Support Net Physician Associate’</a:t>
            </a:r>
          </a:p>
          <a:p>
            <a:pPr marL="171450" indent="-171450">
              <a:buFont typeface="Arial" panose="020B0604020202020204" pitchFamily="34" charset="0"/>
              <a:buChar char="•"/>
            </a:pPr>
            <a:r>
              <a:rPr lang="en-GB" dirty="0"/>
              <a:t>You’ll be able to access the page immediately as it does not require a log in.</a:t>
            </a:r>
          </a:p>
          <a:p>
            <a:pPr marL="171450" indent="-171450">
              <a:buFont typeface="Arial" panose="020B0604020202020204" pitchFamily="34" charset="0"/>
              <a:buChar char="•"/>
            </a:pPr>
            <a:r>
              <a:rPr lang="en-GB" dirty="0"/>
              <a:t>The site contains all the information you would need prior to and during the placement, including contact details, placement learning outcomes and other placement documentation. </a:t>
            </a:r>
          </a:p>
          <a:p>
            <a:pPr marL="171450" indent="-171450">
              <a:buFont typeface="Arial" panose="020B0604020202020204" pitchFamily="34" charset="0"/>
              <a:buChar char="•"/>
            </a:pPr>
            <a:r>
              <a:rPr lang="en-GB" dirty="0"/>
              <a:t>Please be aware that we update Practice Support Net throughout the academic year, so please ensure you are checking regularly for the latest updates.</a:t>
            </a:r>
          </a:p>
        </p:txBody>
      </p:sp>
      <p:sp>
        <p:nvSpPr>
          <p:cNvPr id="4" name="Slide Number Placeholder 3"/>
          <p:cNvSpPr>
            <a:spLocks noGrp="1"/>
          </p:cNvSpPr>
          <p:nvPr>
            <p:ph type="sldNum" sz="quarter" idx="5"/>
          </p:nvPr>
        </p:nvSpPr>
        <p:spPr/>
        <p:txBody>
          <a:bodyPr/>
          <a:lstStyle/>
          <a:p>
            <a:fld id="{1F2EFBD3-337F-4946-8AC0-893CA3CE647F}" type="slidenum">
              <a:rPr lang="en-GB" smtClean="0"/>
              <a:t>3</a:t>
            </a:fld>
            <a:endParaRPr lang="en-GB"/>
          </a:p>
        </p:txBody>
      </p:sp>
    </p:spTree>
    <p:extLst>
      <p:ext uri="{BB962C8B-B14F-4D97-AF65-F5344CB8AC3E}">
        <p14:creationId xmlns:p14="http://schemas.microsoft.com/office/powerpoint/2010/main" val="1743420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One of the training courses available at the University of the West of England is the supporting students in practice course. </a:t>
            </a:r>
          </a:p>
          <a:p>
            <a:pPr marL="171450" indent="-171450">
              <a:buFont typeface="Arial" panose="020B0604020202020204" pitchFamily="34" charset="0"/>
              <a:buChar char="•"/>
            </a:pPr>
            <a:r>
              <a:rPr lang="en-GB" dirty="0"/>
              <a:t>This course is open to all healthcare professionals who want to develop their understanding of the principles of supporting students and also to develop their educator role. </a:t>
            </a:r>
          </a:p>
          <a:p>
            <a:pPr marL="171450" indent="-171450">
              <a:buFont typeface="Arial" panose="020B0604020202020204" pitchFamily="34" charset="0"/>
              <a:buChar char="•"/>
            </a:pPr>
            <a:r>
              <a:rPr lang="en-GB" dirty="0"/>
              <a:t>It is a free course and you can find out more and register by following the hyperlink on this page. </a:t>
            </a:r>
          </a:p>
        </p:txBody>
      </p:sp>
      <p:sp>
        <p:nvSpPr>
          <p:cNvPr id="4" name="Slide Number Placeholder 3"/>
          <p:cNvSpPr>
            <a:spLocks noGrp="1"/>
          </p:cNvSpPr>
          <p:nvPr>
            <p:ph type="sldNum" sz="quarter" idx="5"/>
          </p:nvPr>
        </p:nvSpPr>
        <p:spPr/>
        <p:txBody>
          <a:bodyPr/>
          <a:lstStyle/>
          <a:p>
            <a:fld id="{1F2EFBD3-337F-4946-8AC0-893CA3CE647F}" type="slidenum">
              <a:rPr lang="en-GB" smtClean="0"/>
              <a:t>30</a:t>
            </a:fld>
            <a:endParaRPr lang="en-GB"/>
          </a:p>
        </p:txBody>
      </p:sp>
    </p:spTree>
    <p:extLst>
      <p:ext uri="{BB962C8B-B14F-4D97-AF65-F5344CB8AC3E}">
        <p14:creationId xmlns:p14="http://schemas.microsoft.com/office/powerpoint/2010/main" val="914105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may well have questions that we’ve not covered today, or this session may have raised additional questions for you. </a:t>
            </a:r>
          </a:p>
          <a:p>
            <a:pPr marL="171450" indent="-171450">
              <a:buFont typeface="Arial" panose="020B0604020202020204" pitchFamily="34" charset="0"/>
              <a:buChar char="•"/>
            </a:pPr>
            <a:r>
              <a:rPr lang="en-GB" dirty="0"/>
              <a:t>If so we would recommend that you book a place on one of our live Microsoft teams Q&amp;A sessions.</a:t>
            </a:r>
          </a:p>
          <a:p>
            <a:pPr marL="171450" indent="-171450">
              <a:buFont typeface="Arial" panose="020B0604020202020204" pitchFamily="34" charset="0"/>
              <a:buChar char="•"/>
            </a:pPr>
            <a:r>
              <a:rPr lang="en-GB" dirty="0"/>
              <a:t>You’ll be able to meet members of the team and directly ask any questions you may have following on from this presentation.</a:t>
            </a:r>
          </a:p>
          <a:p>
            <a:pPr marL="171450" indent="-171450">
              <a:buFont typeface="Arial" panose="020B0604020202020204" pitchFamily="34" charset="0"/>
              <a:buChar char="•"/>
            </a:pPr>
            <a:r>
              <a:rPr lang="en-GB" dirty="0"/>
              <a:t>The dates and information on how to book a placement will be available on the practice support net. </a:t>
            </a:r>
          </a:p>
        </p:txBody>
      </p:sp>
      <p:sp>
        <p:nvSpPr>
          <p:cNvPr id="4" name="Slide Number Placeholder 3"/>
          <p:cNvSpPr>
            <a:spLocks noGrp="1"/>
          </p:cNvSpPr>
          <p:nvPr>
            <p:ph type="sldNum" sz="quarter" idx="5"/>
          </p:nvPr>
        </p:nvSpPr>
        <p:spPr/>
        <p:txBody>
          <a:bodyPr/>
          <a:lstStyle/>
          <a:p>
            <a:fld id="{1F2EFBD3-337F-4946-8AC0-893CA3CE647F}" type="slidenum">
              <a:rPr lang="en-GB" smtClean="0"/>
              <a:t>31</a:t>
            </a:fld>
            <a:endParaRPr lang="en-GB"/>
          </a:p>
        </p:txBody>
      </p:sp>
    </p:spTree>
    <p:extLst>
      <p:ext uri="{BB962C8B-B14F-4D97-AF65-F5344CB8AC3E}">
        <p14:creationId xmlns:p14="http://schemas.microsoft.com/office/powerpoint/2010/main" val="2275170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you again for supporting our students during their practice placements. </a:t>
            </a:r>
          </a:p>
          <a:p>
            <a:pPr marL="171450" indent="-171450">
              <a:buFont typeface="Arial" panose="020B0604020202020204" pitchFamily="34" charset="0"/>
              <a:buChar char="•"/>
            </a:pPr>
            <a:r>
              <a:rPr lang="en-GB" dirty="0"/>
              <a:t>We appreciate your dedication to supporting students education in this way and we look forward to developing together the </a:t>
            </a:r>
            <a:r>
              <a:rPr lang="en-GB"/>
              <a:t>Physician Associates of the future. </a:t>
            </a:r>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32</a:t>
            </a:fld>
            <a:endParaRPr lang="en-GB"/>
          </a:p>
        </p:txBody>
      </p:sp>
    </p:spTree>
    <p:extLst>
      <p:ext uri="{BB962C8B-B14F-4D97-AF65-F5344CB8AC3E}">
        <p14:creationId xmlns:p14="http://schemas.microsoft.com/office/powerpoint/2010/main" val="2004445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Our placements are a partnership between the students, their placement providers, and the University of the West of England.</a:t>
            </a:r>
          </a:p>
          <a:p>
            <a:pPr marL="171450" indent="-171450">
              <a:buFont typeface="Arial" panose="020B0604020202020204" pitchFamily="34" charset="0"/>
              <a:buChar char="•"/>
            </a:pPr>
            <a:r>
              <a:rPr lang="en-GB" dirty="0"/>
              <a:t>In addition to Practice Support Net, we at the university on the programme team are here to help and support you. </a:t>
            </a:r>
          </a:p>
          <a:p>
            <a:pPr marL="171450" indent="-171450">
              <a:buFont typeface="Arial" panose="020B0604020202020204" pitchFamily="34" charset="0"/>
              <a:buChar char="•"/>
            </a:pPr>
            <a:r>
              <a:rPr lang="en-GB" dirty="0"/>
              <a:t>Dr Lara Menon is the programme leader for the Physician Associate Studies Masters, and is our lead for secondary care placements. She is pictured at the top right of the slide.</a:t>
            </a:r>
          </a:p>
          <a:p>
            <a:pPr marL="171450" indent="-171450">
              <a:buFont typeface="Arial" panose="020B0604020202020204" pitchFamily="34" charset="0"/>
              <a:buChar char="•"/>
            </a:pPr>
            <a:r>
              <a:rPr lang="en-GB" dirty="0"/>
              <a:t>My name is Jim Willis and I am a senior lecturer and primary care placement lead on the programme, and I am pictured in the middle of the slide.</a:t>
            </a:r>
          </a:p>
          <a:p>
            <a:pPr marL="171450" indent="-171450">
              <a:buFont typeface="Arial" panose="020B0604020202020204" pitchFamily="34" charset="0"/>
              <a:buChar char="•"/>
            </a:pPr>
            <a:r>
              <a:rPr lang="en-GB" dirty="0"/>
              <a:t>Georgina Everett is the programme placement </a:t>
            </a:r>
            <a:r>
              <a:rPr lang="en-GB"/>
              <a:t>coordinator </a:t>
            </a:r>
          </a:p>
          <a:p>
            <a:pPr marL="171450" indent="-171450">
              <a:buFont typeface="Arial" panose="020B0604020202020204" pitchFamily="34" charset="0"/>
              <a:buChar char="•"/>
            </a:pPr>
            <a:r>
              <a:rPr lang="en-GB"/>
              <a:t>If </a:t>
            </a:r>
            <a:r>
              <a:rPr lang="en-GB" dirty="0"/>
              <a:t>you have any questions or queries with regards to the PA programme and placements, please do get in touch with us via email. </a:t>
            </a:r>
          </a:p>
          <a:p>
            <a:pPr marL="171450" indent="-171450">
              <a:buFont typeface="Arial" panose="020B0604020202020204" pitchFamily="34" charset="0"/>
              <a:buChar char="•"/>
            </a:pPr>
            <a:r>
              <a:rPr lang="en-GB" dirty="0"/>
              <a:t>To help with responding to your query, it is best practice to send your query to the appropriate individual based on their role. </a:t>
            </a:r>
          </a:p>
          <a:p>
            <a:pPr marL="171450" indent="-171450">
              <a:buFont typeface="Arial" panose="020B0604020202020204" pitchFamily="34" charset="0"/>
              <a:buChar char="•"/>
            </a:pPr>
            <a:r>
              <a:rPr lang="en-GB" dirty="0"/>
              <a:t>For example, if you are a GP practice with a query, you can email myself and Georgina.</a:t>
            </a:r>
          </a:p>
          <a:p>
            <a:pPr marL="171450" indent="-171450">
              <a:buFont typeface="Arial" panose="020B0604020202020204" pitchFamily="34" charset="0"/>
              <a:buChar char="•"/>
            </a:pPr>
            <a:r>
              <a:rPr lang="en-GB" dirty="0"/>
              <a:t>If you are a hospital-based placement please email Lara and Georgina.</a:t>
            </a:r>
          </a:p>
          <a:p>
            <a:pPr marL="171450" indent="-171450">
              <a:buFont typeface="Arial" panose="020B0604020202020204" pitchFamily="34" charset="0"/>
              <a:buChar char="•"/>
            </a:pPr>
            <a:r>
              <a:rPr lang="en-GB" dirty="0"/>
              <a:t>For general administrative queries please email Georgina. </a:t>
            </a:r>
          </a:p>
        </p:txBody>
      </p:sp>
      <p:sp>
        <p:nvSpPr>
          <p:cNvPr id="4" name="Slide Number Placeholder 3"/>
          <p:cNvSpPr>
            <a:spLocks noGrp="1"/>
          </p:cNvSpPr>
          <p:nvPr>
            <p:ph type="sldNum" sz="quarter" idx="5"/>
          </p:nvPr>
        </p:nvSpPr>
        <p:spPr/>
        <p:txBody>
          <a:bodyPr/>
          <a:lstStyle/>
          <a:p>
            <a:fld id="{1F2EFBD3-337F-4946-8AC0-893CA3CE647F}" type="slidenum">
              <a:rPr lang="en-GB" smtClean="0"/>
              <a:t>4</a:t>
            </a:fld>
            <a:endParaRPr lang="en-GB"/>
          </a:p>
        </p:txBody>
      </p:sp>
    </p:spTree>
    <p:extLst>
      <p:ext uri="{BB962C8B-B14F-4D97-AF65-F5344CB8AC3E}">
        <p14:creationId xmlns:p14="http://schemas.microsoft.com/office/powerpoint/2010/main" val="373073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So what does the programme look like? </a:t>
            </a:r>
          </a:p>
          <a:p>
            <a:pPr marL="171450" indent="-171450">
              <a:buFont typeface="Arial" panose="020B0604020202020204" pitchFamily="34" charset="0"/>
              <a:buChar char="•"/>
            </a:pPr>
            <a:r>
              <a:rPr lang="en-GB" dirty="0"/>
              <a:t>The PA programme is a full-time, two year Masters-level programme of learning.</a:t>
            </a:r>
          </a:p>
          <a:p>
            <a:pPr marL="171450" indent="-171450">
              <a:buFont typeface="Arial" panose="020B0604020202020204" pitchFamily="34" charset="0"/>
              <a:buChar char="•"/>
            </a:pPr>
            <a:r>
              <a:rPr lang="en-GB" dirty="0"/>
              <a:t>The programme is designed based on a spiral curriculum whereby content is revisited and further developed in each pass. </a:t>
            </a:r>
          </a:p>
          <a:p>
            <a:pPr marL="171450" indent="-171450">
              <a:buFont typeface="Arial" panose="020B0604020202020204" pitchFamily="34" charset="0"/>
              <a:buChar char="•"/>
            </a:pPr>
            <a:r>
              <a:rPr lang="en-GB" dirty="0"/>
              <a:t>Let’s take cardiovascular medicine as an example. </a:t>
            </a:r>
          </a:p>
          <a:p>
            <a:pPr marL="171450" indent="-171450">
              <a:buFont typeface="Arial" panose="020B0604020202020204" pitchFamily="34" charset="0"/>
              <a:buChar char="•"/>
            </a:pPr>
            <a:r>
              <a:rPr lang="en-GB" dirty="0"/>
              <a:t>Students will begin by being exposed to a symptom, such as chest pain, before being presented with a simulated patient case including a clinical history and relevant clinical signs. </a:t>
            </a:r>
          </a:p>
          <a:p>
            <a:pPr marL="171450" indent="-171450">
              <a:buFont typeface="Arial" panose="020B0604020202020204" pitchFamily="34" charset="0"/>
              <a:buChar char="•"/>
            </a:pPr>
            <a:r>
              <a:rPr lang="en-GB" dirty="0"/>
              <a:t>They will then undertake learning in the normal anatomy relevant to this system, for example the heart, the coronary arteries and great vessels before moving onto the relevant pathophysiology and infectious microbiology relevant to this system. </a:t>
            </a:r>
          </a:p>
          <a:p>
            <a:pPr marL="171450" indent="-171450">
              <a:buFont typeface="Arial" panose="020B0604020202020204" pitchFamily="34" charset="0"/>
              <a:buChar char="•"/>
            </a:pPr>
            <a:r>
              <a:rPr lang="en-GB" dirty="0"/>
              <a:t>In the first pass covering this system, students will learn the core essential examination skills needed – for example the cardiovascular system exam. In the second and third passes they will cover more specialised skills relevant to the system, such as ECG recording and venesection. </a:t>
            </a:r>
          </a:p>
          <a:p>
            <a:pPr marL="171450" indent="-171450">
              <a:buFont typeface="Arial" panose="020B0604020202020204" pitchFamily="34" charset="0"/>
              <a:buChar char="•"/>
            </a:pPr>
            <a:r>
              <a:rPr lang="en-GB" dirty="0"/>
              <a:t>Students are then expected to use their learning to begin to develop their clinical reasoning skills in order to construct a differential diagnosis which they can test with further learning in applied clinical medicine.</a:t>
            </a:r>
          </a:p>
          <a:p>
            <a:pPr marL="171450" indent="-171450">
              <a:buFont typeface="Arial" panose="020B0604020202020204" pitchFamily="34" charset="0"/>
              <a:buChar char="•"/>
            </a:pPr>
            <a:r>
              <a:rPr lang="en-GB" dirty="0"/>
              <a:t>Ultimately students will move forwards to identifying a focussed list of differential diagnoses, and will examine the pharmacological and therapeutical approaches to managing these conditions before discussing routine and advanced diagnostics and data skills.</a:t>
            </a:r>
          </a:p>
          <a:p>
            <a:pPr marL="171450" indent="-171450">
              <a:buFont typeface="Arial" panose="020B0604020202020204" pitchFamily="34" charset="0"/>
              <a:buChar char="•"/>
            </a:pPr>
            <a:r>
              <a:rPr lang="en-GB" dirty="0"/>
              <a:t>Students conclude their helical learning by practicing drawing all of their experiences together by conducting a mock consultation with a patient, where they are able to hone their communication skills in explaining a diagnosis and its associated management to a simulated patient.</a:t>
            </a:r>
          </a:p>
          <a:p>
            <a:endParaRPr lang="en-GB" dirty="0"/>
          </a:p>
        </p:txBody>
      </p:sp>
      <p:sp>
        <p:nvSpPr>
          <p:cNvPr id="4" name="Slide Number Placeholder 3"/>
          <p:cNvSpPr>
            <a:spLocks noGrp="1"/>
          </p:cNvSpPr>
          <p:nvPr>
            <p:ph type="sldNum" sz="quarter" idx="5"/>
          </p:nvPr>
        </p:nvSpPr>
        <p:spPr/>
        <p:txBody>
          <a:bodyPr/>
          <a:lstStyle/>
          <a:p>
            <a:fld id="{1F2EFBD3-337F-4946-8AC0-893CA3CE647F}" type="slidenum">
              <a:rPr lang="en-GB" smtClean="0"/>
              <a:t>5</a:t>
            </a:fld>
            <a:endParaRPr lang="en-GB"/>
          </a:p>
        </p:txBody>
      </p:sp>
    </p:spTree>
    <p:extLst>
      <p:ext uri="{BB962C8B-B14F-4D97-AF65-F5344CB8AC3E}">
        <p14:creationId xmlns:p14="http://schemas.microsoft.com/office/powerpoint/2010/main" val="2192256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the first year of their studies, the students primarily focus on the fundamental medical specialties including (but not limited to) cardiology, respiratory, neurology and gastroenterology. </a:t>
            </a:r>
          </a:p>
          <a:p>
            <a:pPr marL="171450" indent="-171450">
              <a:buFont typeface="Arial" panose="020B0604020202020204" pitchFamily="34" charset="0"/>
              <a:buChar char="•"/>
            </a:pPr>
            <a:r>
              <a:rPr lang="en-GB" dirty="0"/>
              <a:t>In the second year of the programme, the students focus on specialties intended to further develop their practice and competence, including emergency medicine, general surgery, obstetrics and gynaecology, paediatrics and mental health.</a:t>
            </a:r>
          </a:p>
          <a:p>
            <a:pPr marL="171450" indent="-171450">
              <a:buFont typeface="Arial" panose="020B0604020202020204" pitchFamily="34" charset="0"/>
              <a:buChar char="•"/>
            </a:pPr>
            <a:r>
              <a:rPr lang="en-GB" b="1" dirty="0"/>
              <a:t>Please note that as part of the ongoing programme restructuring, students starting in august 2023 will cover mental health in the first year of their studies, whilst students transitioning to the second year of the programme in august 2023 will cover mental health in their second year.</a:t>
            </a:r>
          </a:p>
          <a:p>
            <a:pPr marL="171450" indent="-171450">
              <a:buFont typeface="Arial" panose="020B0604020202020204" pitchFamily="34" charset="0"/>
              <a:buChar char="•"/>
            </a:pPr>
            <a:r>
              <a:rPr lang="en-GB" dirty="0"/>
              <a:t>In addition, the students undertake multiple placement blocks distributed across their first and second year, in both primary and secondary care, as illustrated in the table in the slide above.</a:t>
            </a:r>
          </a:p>
          <a:p>
            <a:pPr marL="171450" indent="-171450">
              <a:buFont typeface="Arial" panose="020B0604020202020204" pitchFamily="34" charset="0"/>
              <a:buChar char="•"/>
            </a:pPr>
            <a:r>
              <a:rPr lang="en-GB" dirty="0"/>
              <a:t>This ensures a range of experience in different clinical areas, culminating in having achieved 1600 hours in practice. </a:t>
            </a:r>
          </a:p>
        </p:txBody>
      </p:sp>
      <p:sp>
        <p:nvSpPr>
          <p:cNvPr id="4" name="Slide Number Placeholder 3"/>
          <p:cNvSpPr>
            <a:spLocks noGrp="1"/>
          </p:cNvSpPr>
          <p:nvPr>
            <p:ph type="sldNum" sz="quarter" idx="5"/>
          </p:nvPr>
        </p:nvSpPr>
        <p:spPr/>
        <p:txBody>
          <a:bodyPr/>
          <a:lstStyle/>
          <a:p>
            <a:fld id="{1F2EFBD3-337F-4946-8AC0-893CA3CE647F}" type="slidenum">
              <a:rPr lang="en-GB" smtClean="0"/>
              <a:t>6</a:t>
            </a:fld>
            <a:endParaRPr lang="en-GB"/>
          </a:p>
        </p:txBody>
      </p:sp>
    </p:spTree>
    <p:extLst>
      <p:ext uri="{BB962C8B-B14F-4D97-AF65-F5344CB8AC3E}">
        <p14:creationId xmlns:p14="http://schemas.microsoft.com/office/powerpoint/2010/main" val="2049978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slide provides an overview of the modular structure of the MSc Physician Associate studies programme.</a:t>
            </a:r>
          </a:p>
          <a:p>
            <a:pPr marL="171450" indent="-171450">
              <a:buFont typeface="Arial" panose="020B0604020202020204" pitchFamily="34" charset="0"/>
              <a:buChar char="•"/>
            </a:pPr>
            <a:r>
              <a:rPr lang="en-GB" dirty="0"/>
              <a:t>In the programme’s current structure, students undertake a total of 180 credits split across their two year programme. </a:t>
            </a:r>
          </a:p>
          <a:p>
            <a:pPr marL="171450" indent="-171450">
              <a:buFont typeface="Arial" panose="020B0604020202020204" pitchFamily="34" charset="0"/>
              <a:buChar char="•"/>
            </a:pPr>
            <a:r>
              <a:rPr lang="en-GB" dirty="0"/>
              <a:t>Students must achieve the total of 180 credits to graduate with a masters degree.</a:t>
            </a:r>
          </a:p>
          <a:p>
            <a:pPr marL="171450" indent="-171450">
              <a:buFont typeface="Arial" panose="020B0604020202020204" pitchFamily="34" charset="0"/>
              <a:buChar char="•"/>
            </a:pPr>
            <a:r>
              <a:rPr lang="en-GB" dirty="0"/>
              <a:t>I will go on to explain these modules shortly, but please be aware that the programme structure may change in lieu of the GMC becoming the legal regulatory body for Physician Associates. </a:t>
            </a:r>
          </a:p>
          <a:p>
            <a:pPr marL="171450" indent="-171450">
              <a:buFont typeface="Arial" panose="020B0604020202020204" pitchFamily="34" charset="0"/>
              <a:buChar char="•"/>
            </a:pPr>
            <a:r>
              <a:rPr lang="en-GB" dirty="0"/>
              <a:t>Communications around any programme structure changes will be released as and when these have been confirmed. </a:t>
            </a:r>
          </a:p>
        </p:txBody>
      </p:sp>
      <p:sp>
        <p:nvSpPr>
          <p:cNvPr id="4" name="Slide Number Placeholder 3"/>
          <p:cNvSpPr>
            <a:spLocks noGrp="1"/>
          </p:cNvSpPr>
          <p:nvPr>
            <p:ph type="sldNum" sz="quarter" idx="5"/>
          </p:nvPr>
        </p:nvSpPr>
        <p:spPr/>
        <p:txBody>
          <a:bodyPr/>
          <a:lstStyle/>
          <a:p>
            <a:fld id="{1F2EFBD3-337F-4946-8AC0-893CA3CE647F}" type="slidenum">
              <a:rPr lang="en-GB" smtClean="0"/>
              <a:t>7</a:t>
            </a:fld>
            <a:endParaRPr lang="en-GB"/>
          </a:p>
        </p:txBody>
      </p:sp>
    </p:spTree>
    <p:extLst>
      <p:ext uri="{BB962C8B-B14F-4D97-AF65-F5344CB8AC3E}">
        <p14:creationId xmlns:p14="http://schemas.microsoft.com/office/powerpoint/2010/main" val="178186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Shown in the slide are the modules the students undertake in the first year of the programme.</a:t>
            </a:r>
          </a:p>
          <a:p>
            <a:pPr marL="171450" indent="-171450">
              <a:buFont typeface="Arial" panose="020B0604020202020204" pitchFamily="34" charset="0"/>
              <a:buChar char="•"/>
            </a:pPr>
            <a:r>
              <a:rPr lang="en-GB" dirty="0"/>
              <a:t>Foundations in Clinical Medicine I focusses on the theoretical content which underpins clinical practice, and is assessed with a viva presentation of a patient case, typically at the module mid-point, and with a 100 question single best answer exam, typically near the module’s conclusion.</a:t>
            </a:r>
          </a:p>
          <a:p>
            <a:pPr marL="171450" indent="-171450">
              <a:buFont typeface="Arial" panose="020B0604020202020204" pitchFamily="34" charset="0"/>
              <a:buChar char="•"/>
            </a:pPr>
            <a:r>
              <a:rPr lang="en-GB" dirty="0"/>
              <a:t>Foundations in Physician Associate Practice I focusses on the examination skills and practical competencies needed for undertaking clinical work, and is assessed with a 10-station OSCE circuit at the end of the module.</a:t>
            </a:r>
          </a:p>
          <a:p>
            <a:pPr marL="171450" indent="-171450">
              <a:buFont typeface="Arial" panose="020B0604020202020204" pitchFamily="34" charset="0"/>
              <a:buChar char="•"/>
            </a:pPr>
            <a:r>
              <a:rPr lang="en-GB" dirty="0"/>
              <a:t>Research Methods is a 15-credit module which introduces students to healthcare research methodology, and is assessed with a 3000-word written research proposal. </a:t>
            </a:r>
          </a:p>
          <a:p>
            <a:pPr marL="171450" indent="-171450">
              <a:buFont typeface="Arial" panose="020B0604020202020204" pitchFamily="34" charset="0"/>
              <a:buChar char="•"/>
            </a:pPr>
            <a:r>
              <a:rPr lang="en-GB" dirty="0"/>
              <a:t>Interprofessional Communication in Practice is a 15-credit module which continues into the second year of study. This module focusses on PAs working as part of a team, and incorporates high-fidelity simulation events where PA students work alongside other healthcare students at Glenside campus including nurses and paramedics. Additionally, this module is assessed with the student PA practice portfolio, which includes their placement-based assessments they will be completing with yourselves.  </a:t>
            </a:r>
          </a:p>
        </p:txBody>
      </p:sp>
      <p:sp>
        <p:nvSpPr>
          <p:cNvPr id="4" name="Slide Number Placeholder 3"/>
          <p:cNvSpPr>
            <a:spLocks noGrp="1"/>
          </p:cNvSpPr>
          <p:nvPr>
            <p:ph type="sldNum" sz="quarter" idx="5"/>
          </p:nvPr>
        </p:nvSpPr>
        <p:spPr/>
        <p:txBody>
          <a:bodyPr/>
          <a:lstStyle/>
          <a:p>
            <a:fld id="{1F2EFBD3-337F-4946-8AC0-893CA3CE647F}" type="slidenum">
              <a:rPr lang="en-GB" smtClean="0"/>
              <a:t>8</a:t>
            </a:fld>
            <a:endParaRPr lang="en-GB"/>
          </a:p>
        </p:txBody>
      </p:sp>
    </p:spTree>
    <p:extLst>
      <p:ext uri="{BB962C8B-B14F-4D97-AF65-F5344CB8AC3E}">
        <p14:creationId xmlns:p14="http://schemas.microsoft.com/office/powerpoint/2010/main" val="2144866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Moving onto the second year of the programme,</a:t>
            </a:r>
          </a:p>
          <a:p>
            <a:pPr marL="171450" indent="-171450">
              <a:buFont typeface="Arial" panose="020B0604020202020204" pitchFamily="34" charset="0"/>
              <a:buChar char="•"/>
            </a:pPr>
            <a:r>
              <a:rPr lang="en-GB" dirty="0"/>
              <a:t>Foundations in Clinical Medicine 2 builds upon the theoretical content from year 1, and is assessed with a viva presentation of a patient case, typically at the module mid-point, and with a 100 question single best answer exam, typically near the module’s conclusion.</a:t>
            </a:r>
          </a:p>
          <a:p>
            <a:pPr marL="171450" indent="-171450">
              <a:buFont typeface="Arial" panose="020B0604020202020204" pitchFamily="34" charset="0"/>
              <a:buChar char="•"/>
            </a:pPr>
            <a:r>
              <a:rPr lang="en-GB" dirty="0"/>
              <a:t>Foundations in Physician Associate Practice 2 focusses on the more advanced and specialty specific examination skills and practical competencies needed for undertaking specialty-based clinical work, and is assessed with a 10-station OSCE circuit at the end of the module.</a:t>
            </a:r>
          </a:p>
          <a:p>
            <a:pPr marL="171450" indent="-171450">
              <a:buFont typeface="Arial" panose="020B0604020202020204" pitchFamily="34" charset="0"/>
              <a:buChar char="•"/>
            </a:pPr>
            <a:r>
              <a:rPr lang="en-GB" dirty="0"/>
              <a:t>PA Learning in Practice is a 30-credit module in which students compile a 5000 word portfolio, which can either take the form of research (such as a systematic literature review), or a as a clinically focussed project (such as a </a:t>
            </a:r>
            <a:r>
              <a:rPr lang="en-GB" dirty="0" err="1"/>
              <a:t>QiP</a:t>
            </a:r>
            <a:r>
              <a:rPr lang="en-GB" dirty="0"/>
              <a:t>, audit, business case, or project report). </a:t>
            </a:r>
          </a:p>
        </p:txBody>
      </p:sp>
      <p:sp>
        <p:nvSpPr>
          <p:cNvPr id="4" name="Slide Number Placeholder 3"/>
          <p:cNvSpPr>
            <a:spLocks noGrp="1"/>
          </p:cNvSpPr>
          <p:nvPr>
            <p:ph type="sldNum" sz="quarter" idx="5"/>
          </p:nvPr>
        </p:nvSpPr>
        <p:spPr/>
        <p:txBody>
          <a:bodyPr/>
          <a:lstStyle/>
          <a:p>
            <a:fld id="{1F2EFBD3-337F-4946-8AC0-893CA3CE647F}" type="slidenum">
              <a:rPr lang="en-GB" smtClean="0"/>
              <a:t>9</a:t>
            </a:fld>
            <a:endParaRPr lang="en-GB"/>
          </a:p>
        </p:txBody>
      </p:sp>
    </p:spTree>
    <p:extLst>
      <p:ext uri="{BB962C8B-B14F-4D97-AF65-F5344CB8AC3E}">
        <p14:creationId xmlns:p14="http://schemas.microsoft.com/office/powerpoint/2010/main" val="196684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chemeClr val="bg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chemeClr val="bg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chemeClr val="bg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title and subhead">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199455" y="1890713"/>
            <a:ext cx="8687495" cy="1366120"/>
          </a:xfrm>
          <a:prstGeom prst="rect">
            <a:avLst/>
          </a:prstGeom>
        </p:spPr>
        <p:txBody>
          <a:bodyPr lIns="0" tIns="0" rIns="0" bIns="0"/>
          <a:lstStyle>
            <a:lvl1pPr marL="0" indent="0">
              <a:lnSpc>
                <a:spcPts val="4800"/>
              </a:lnSpc>
              <a:spcBef>
                <a:spcPts val="0"/>
              </a:spcBef>
              <a:buFontTx/>
              <a:buNone/>
              <a:defRPr sz="4400" b="0" i="0">
                <a:solidFill>
                  <a:srgbClr val="7A7392"/>
                </a:solidFill>
                <a:latin typeface="Georgia" charset="0"/>
                <a:ea typeface="Georgia" charset="0"/>
                <a:cs typeface="Georgia" charset="0"/>
              </a:defRPr>
            </a:lvl1pPr>
          </a:lstStyle>
          <a:p>
            <a:pPr lvl="0"/>
            <a:r>
              <a:rPr lang="en-GB" dirty="0"/>
              <a:t>Click to edit Master text styles</a:t>
            </a:r>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1600" b="0" i="0">
                <a:solidFill>
                  <a:schemeClr val="tx1"/>
                </a:solidFill>
                <a:latin typeface="Tahoma" charset="0"/>
                <a:ea typeface="Tahoma" charset="0"/>
                <a:cs typeface="Tahoma" charset="0"/>
              </a:defRPr>
            </a:lvl1pPr>
          </a:lstStyle>
          <a:p>
            <a:pPr lvl="0"/>
            <a:r>
              <a:rPr lang="en-GB" dirty="0"/>
              <a:t>Click to edit Master text styles</a:t>
            </a:r>
          </a:p>
        </p:txBody>
      </p:sp>
    </p:spTree>
    <p:extLst>
      <p:ext uri="{BB962C8B-B14F-4D97-AF65-F5344CB8AC3E}">
        <p14:creationId xmlns:p14="http://schemas.microsoft.com/office/powerpoint/2010/main" val="205738910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81325" y="3070936"/>
            <a:ext cx="6229350" cy="1031875"/>
          </a:xfrm>
          <a:prstGeom prst="rect">
            <a:avLst/>
          </a:prstGeom>
        </p:spPr>
        <p:txBody>
          <a:bodyPr wrap="square" lIns="0" tIns="0" rIns="0" bIns="0">
            <a:spAutoFit/>
          </a:bodyPr>
          <a:lstStyle>
            <a:lvl1pPr>
              <a:defRPr sz="6600" b="0" i="0">
                <a:solidFill>
                  <a:schemeClr val="bg1"/>
                </a:solidFill>
                <a:latin typeface="Calibri Light"/>
                <a:cs typeface="Calibri Light"/>
              </a:defRPr>
            </a:lvl1pPr>
          </a:lstStyle>
          <a:p>
            <a:endParaRPr/>
          </a:p>
        </p:txBody>
      </p:sp>
      <p:sp>
        <p:nvSpPr>
          <p:cNvPr id="3" name="Holder 3"/>
          <p:cNvSpPr>
            <a:spLocks noGrp="1"/>
          </p:cNvSpPr>
          <p:nvPr>
            <p:ph type="body" idx="1"/>
          </p:nvPr>
        </p:nvSpPr>
        <p:spPr>
          <a:xfrm>
            <a:off x="1029969" y="3111119"/>
            <a:ext cx="10138410" cy="27095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6/19/2023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gmc-uk.org/ethical-guidance/ethical-guidance-for-pas-and-aas/good-medical-practice-interim-standards-for-physician-associates-and-anaesthesia-associates" TargetMode="External"/><Relationship Id="rId3" Type="http://schemas.openxmlformats.org/officeDocument/2006/relationships/hyperlink" Target="https://www.uwe.ac.uk/-/media/uwe/documents/study/student-conduct-policy.pdf" TargetMode="External"/><Relationship Id="rId7" Type="http://schemas.openxmlformats.org/officeDocument/2006/relationships/hyperlink" Target="https://www.fparcp.co.uk/file/image/media/6310d927a4dab_FPA_Code_of_Conduct_2022.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uwe.ac.uk/about/structure-and-governance/policies" TargetMode="External"/><Relationship Id="rId5" Type="http://schemas.openxmlformats.org/officeDocument/2006/relationships/hyperlink" Target="https://www.uwe.ac.uk/-/media/uwe/documents/about/policies/student-behaviour-and-health-policy.pdf" TargetMode="External"/><Relationship Id="rId10" Type="http://schemas.openxmlformats.org/officeDocument/2006/relationships/image" Target="../media/image29.jpeg"/><Relationship Id="rId4" Type="http://schemas.openxmlformats.org/officeDocument/2006/relationships/hyperlink" Target="https://www.uwe.ac.uk/-/media/uwe/documents/about/professional-suitability-and-conduct-procedure.pdf" TargetMode="External"/><Relationship Id="rId9" Type="http://schemas.openxmlformats.org/officeDocument/2006/relationships/hyperlink" Target="https://www.gmc-uk.org/pa-and-aa-regulation-hub/map-regulation/fitness-to-practise-for-physician-and-anaesthesia-associates"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3.jpe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hyperlink" Target="https://www.uwe.ac.uk/about/colleges-and-schools/practice-support-net/programme-guidance/physician-associate-studi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mailto:pastudies@uwe.ac.u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pastudies@uwe.ac.u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uwe.ac.uk/about/colleges-and-schools/practice-support-net/" TargetMode="External"/><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hyperlink" Target="https://www.uwe.ac.uk/about/colleges-and-schools/practice-support-net/programme-guidance/physician-associate-studi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courses.uwe.ac.uk/Z51000122/supporting-students-in-practice" TargetMode="External"/><Relationship Id="rId5" Type="http://schemas.openxmlformats.org/officeDocument/2006/relationships/image" Target="../media/image57.jp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mailto:Becky.Barnes@uwe.ac.uk" TargetMode="External"/><Relationship Id="rId4" Type="http://schemas.openxmlformats.org/officeDocument/2006/relationships/hyperlink" Target="mailto:Vanessa.Parmenter@uwe.ac.uk"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2584702" y="488826"/>
            <a:ext cx="8235699" cy="1047132"/>
          </a:xfrm>
          <a:prstGeom prst="rect">
            <a:avLst/>
          </a:prstGeom>
        </p:spPr>
        <p:txBody>
          <a:bodyPr vert="horz" lIns="91440" tIns="45720" rIns="91440" bIns="45720" rtlCol="0" anchor="ctr">
            <a:normAutofit/>
          </a:bodyPr>
          <a:lstStyle/>
          <a:p>
            <a:pPr marL="12065" marR="5080" indent="1905" algn="l" rtl="0">
              <a:lnSpc>
                <a:spcPct val="90000"/>
              </a:lnSpc>
              <a:spcBef>
                <a:spcPct val="0"/>
              </a:spcBef>
            </a:pPr>
            <a:r>
              <a:rPr lang="en-US" sz="4000" kern="1200" spc="-10" dirty="0">
                <a:solidFill>
                  <a:srgbClr val="FFFFFF"/>
                </a:solidFill>
                <a:latin typeface="+mj-lt"/>
                <a:ea typeface="+mj-ea"/>
                <a:cs typeface="+mj-cs"/>
              </a:rPr>
              <a:t>MSc Physician Associate Studies</a:t>
            </a:r>
            <a:endParaRPr lang="en-US" sz="4000" kern="1200" dirty="0">
              <a:solidFill>
                <a:srgbClr val="FFFFFF"/>
              </a:solidFill>
              <a:latin typeface="+mj-lt"/>
              <a:ea typeface="+mj-ea"/>
              <a:cs typeface="+mj-cs"/>
            </a:endParaRPr>
          </a:p>
        </p:txBody>
      </p:sp>
      <p:pic>
        <p:nvPicPr>
          <p:cNvPr id="15" name="Picture 14" descr="A picture containing clothing, person, wall, human face&#10;&#10;Description automatically generated">
            <a:extLst>
              <a:ext uri="{FF2B5EF4-FFF2-40B4-BE49-F238E27FC236}">
                <a16:creationId xmlns:a16="http://schemas.microsoft.com/office/drawing/2014/main" id="{5DAF1CA1-3395-FD42-5364-1AAC8493B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248" b="-4"/>
          <a:stretch/>
        </p:blipFill>
        <p:spPr>
          <a:xfrm>
            <a:off x="1826653"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11" name="Picture 10" descr="A picture containing clothing, person, scene, human face&#10;&#10;Description automatically generated">
            <a:extLst>
              <a:ext uri="{FF2B5EF4-FFF2-40B4-BE49-F238E27FC236}">
                <a16:creationId xmlns:a16="http://schemas.microsoft.com/office/drawing/2014/main" id="{1981C205-A76B-CDF8-2B6A-5F3E037575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0" r="29988" b="-4"/>
          <a:stretch/>
        </p:blipFill>
        <p:spPr>
          <a:xfrm>
            <a:off x="4813890"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13" name="Picture 12" descr="A picture containing medical equipment, medical, room, healthcare&#10;&#10;Description automatically generated">
            <a:extLst>
              <a:ext uri="{FF2B5EF4-FFF2-40B4-BE49-F238E27FC236}">
                <a16:creationId xmlns:a16="http://schemas.microsoft.com/office/drawing/2014/main" id="{9E3FC5BC-8C6A-5DC0-6E87-1E8E9C5F56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251" r="-4" b="-4"/>
          <a:stretch/>
        </p:blipFill>
        <p:spPr>
          <a:xfrm>
            <a:off x="7801127"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3" name="object 3"/>
          <p:cNvSpPr txBox="1"/>
          <p:nvPr/>
        </p:nvSpPr>
        <p:spPr>
          <a:xfrm>
            <a:off x="1371601" y="4786744"/>
            <a:ext cx="9448800" cy="1690256"/>
          </a:xfrm>
          <a:prstGeom prst="rect">
            <a:avLst/>
          </a:prstGeom>
        </p:spPr>
        <p:txBody>
          <a:bodyPr vert="horz" lIns="91440" tIns="45720" rIns="91440" bIns="45720" rtlCol="0">
            <a:normAutofit/>
          </a:bodyPr>
          <a:lstStyle/>
          <a:p>
            <a:pPr marL="697230" marR="916940" algn="ctr">
              <a:lnSpc>
                <a:spcPct val="90000"/>
              </a:lnSpc>
              <a:spcBef>
                <a:spcPts val="95"/>
              </a:spcBef>
            </a:pPr>
            <a:r>
              <a:rPr lang="en-US" sz="3200" spc="-10" dirty="0"/>
              <a:t>Placement Supervisors &amp; Practice Educators Briefing</a:t>
            </a:r>
            <a:endParaRPr lang="en-US" sz="3200" dirty="0"/>
          </a:p>
          <a:p>
            <a:pPr algn="ctr">
              <a:lnSpc>
                <a:spcPct val="90000"/>
              </a:lnSpc>
              <a:spcBef>
                <a:spcPts val="845"/>
              </a:spcBef>
            </a:pPr>
            <a:r>
              <a:rPr lang="en-US" sz="2000" spc="-5" dirty="0"/>
              <a:t>Updated</a:t>
            </a:r>
            <a:r>
              <a:rPr lang="en-US" sz="2000" spc="-40" dirty="0"/>
              <a:t> </a:t>
            </a:r>
            <a:r>
              <a:rPr lang="en-US" sz="2000" dirty="0"/>
              <a:t>2023</a:t>
            </a:r>
          </a:p>
        </p:txBody>
      </p:sp>
      <p:pic>
        <p:nvPicPr>
          <p:cNvPr id="7" name="object 7"/>
          <p:cNvPicPr/>
          <p:nvPr/>
        </p:nvPicPr>
        <p:blipFill>
          <a:blip r:embed="rId6" cstate="print"/>
          <a:stretch>
            <a:fillRect/>
          </a:stretch>
        </p:blipFill>
        <p:spPr>
          <a:xfrm>
            <a:off x="387095" y="257556"/>
            <a:ext cx="1810512" cy="10195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44821" y="1150365"/>
            <a:ext cx="6217285" cy="696595"/>
          </a:xfrm>
          <a:prstGeom prst="rect">
            <a:avLst/>
          </a:prstGeom>
        </p:spPr>
        <p:txBody>
          <a:bodyPr vert="horz" wrap="square" lIns="0" tIns="13335" rIns="0" bIns="0" rtlCol="0">
            <a:spAutoFit/>
          </a:bodyPr>
          <a:lstStyle/>
          <a:p>
            <a:pPr marL="12700">
              <a:lnSpc>
                <a:spcPct val="100000"/>
              </a:lnSpc>
              <a:spcBef>
                <a:spcPts val="105"/>
              </a:spcBef>
            </a:pPr>
            <a:r>
              <a:rPr sz="4400" spc="-5" dirty="0">
                <a:solidFill>
                  <a:srgbClr val="000000"/>
                </a:solidFill>
              </a:rPr>
              <a:t>Placement</a:t>
            </a:r>
            <a:r>
              <a:rPr sz="4400" spc="-10" dirty="0">
                <a:solidFill>
                  <a:srgbClr val="000000"/>
                </a:solidFill>
              </a:rPr>
              <a:t> </a:t>
            </a:r>
            <a:r>
              <a:rPr sz="4400" spc="-20" dirty="0">
                <a:solidFill>
                  <a:srgbClr val="000000"/>
                </a:solidFill>
              </a:rPr>
              <a:t>Hours</a:t>
            </a:r>
            <a:r>
              <a:rPr sz="4400" spc="-25" dirty="0">
                <a:solidFill>
                  <a:srgbClr val="000000"/>
                </a:solidFill>
              </a:rPr>
              <a:t> </a:t>
            </a:r>
            <a:r>
              <a:rPr sz="4400" dirty="0">
                <a:solidFill>
                  <a:srgbClr val="000000"/>
                </a:solidFill>
              </a:rPr>
              <a:t>and</a:t>
            </a:r>
            <a:r>
              <a:rPr sz="4400" spc="-20" dirty="0">
                <a:solidFill>
                  <a:srgbClr val="000000"/>
                </a:solidFill>
              </a:rPr>
              <a:t> </a:t>
            </a:r>
            <a:r>
              <a:rPr sz="4400" dirty="0">
                <a:solidFill>
                  <a:srgbClr val="000000"/>
                </a:solidFill>
              </a:rPr>
              <a:t>Study</a:t>
            </a:r>
            <a:endParaRPr sz="4400" dirty="0"/>
          </a:p>
        </p:txBody>
      </p:sp>
      <p:sp>
        <p:nvSpPr>
          <p:cNvPr id="3" name="object 3"/>
          <p:cNvSpPr txBox="1"/>
          <p:nvPr/>
        </p:nvSpPr>
        <p:spPr>
          <a:xfrm>
            <a:off x="5044821" y="2415666"/>
            <a:ext cx="6569075" cy="3909404"/>
          </a:xfrm>
          <a:prstGeom prst="rect">
            <a:avLst/>
          </a:prstGeom>
        </p:spPr>
        <p:txBody>
          <a:bodyPr vert="horz" wrap="square" lIns="0" tIns="53975" rIns="0" bIns="0" rtlCol="0">
            <a:spAutoFit/>
          </a:bodyPr>
          <a:lstStyle/>
          <a:p>
            <a:pPr marL="241300" marR="365760" indent="-228600">
              <a:lnSpc>
                <a:spcPts val="2590"/>
              </a:lnSpc>
              <a:spcBef>
                <a:spcPts val="425"/>
              </a:spcBef>
              <a:buFont typeface="Arial MT"/>
              <a:buChar char="•"/>
              <a:tabLst>
                <a:tab pos="241300" algn="l"/>
              </a:tabLst>
            </a:pPr>
            <a:r>
              <a:rPr sz="2400" spc="-5" dirty="0">
                <a:latin typeface="Calibri"/>
                <a:cs typeface="Calibri"/>
              </a:rPr>
              <a:t>Full</a:t>
            </a:r>
            <a:r>
              <a:rPr sz="2400" spc="-25" dirty="0">
                <a:latin typeface="Calibri"/>
                <a:cs typeface="Calibri"/>
              </a:rPr>
              <a:t> </a:t>
            </a:r>
            <a:r>
              <a:rPr sz="2400" dirty="0">
                <a:latin typeface="Calibri"/>
                <a:cs typeface="Calibri"/>
              </a:rPr>
              <a:t>time</a:t>
            </a:r>
            <a:r>
              <a:rPr sz="2400" spc="-20" dirty="0">
                <a:latin typeface="Calibri"/>
                <a:cs typeface="Calibri"/>
              </a:rPr>
              <a:t> </a:t>
            </a:r>
            <a:r>
              <a:rPr sz="2400" dirty="0">
                <a:latin typeface="Calibri"/>
                <a:cs typeface="Calibri"/>
              </a:rPr>
              <a:t>although</a:t>
            </a:r>
            <a:r>
              <a:rPr sz="2400" spc="-20" dirty="0">
                <a:latin typeface="Calibri"/>
                <a:cs typeface="Calibri"/>
              </a:rPr>
              <a:t> </a:t>
            </a:r>
            <a:r>
              <a:rPr lang="en-GB" sz="2400" spc="-5" dirty="0">
                <a:latin typeface="Calibri"/>
                <a:cs typeface="Calibri"/>
              </a:rPr>
              <a:t>there can be variation to how this is arranged</a:t>
            </a:r>
            <a:endParaRPr sz="2400" dirty="0">
              <a:latin typeface="Calibri"/>
              <a:cs typeface="Calibri"/>
            </a:endParaRPr>
          </a:p>
          <a:p>
            <a:pPr marL="241300" marR="685800" indent="-228600">
              <a:lnSpc>
                <a:spcPts val="2590"/>
              </a:lnSpc>
              <a:spcBef>
                <a:spcPts val="1015"/>
              </a:spcBef>
              <a:buFont typeface="Arial MT"/>
              <a:buChar char="•"/>
              <a:tabLst>
                <a:tab pos="241300" algn="l"/>
              </a:tabLst>
            </a:pPr>
            <a:r>
              <a:rPr sz="2400" spc="-5" dirty="0">
                <a:latin typeface="Calibri"/>
                <a:cs typeface="Calibri"/>
              </a:rPr>
              <a:t>Normal</a:t>
            </a:r>
            <a:r>
              <a:rPr lang="en-GB" sz="2400" spc="-5" dirty="0">
                <a:latin typeface="Calibri"/>
                <a:cs typeface="Calibri"/>
              </a:rPr>
              <a:t> expectation is 7.5 hour working day (e.g. 08:30-17:00)</a:t>
            </a:r>
            <a:r>
              <a:rPr sz="2400" spc="-5" dirty="0">
                <a:latin typeface="Calibri"/>
                <a:cs typeface="Calibri"/>
              </a:rPr>
              <a:t> </a:t>
            </a:r>
            <a:r>
              <a:rPr lang="en-GB" sz="2400" spc="-10" dirty="0">
                <a:latin typeface="Calibri"/>
                <a:cs typeface="Calibri"/>
              </a:rPr>
              <a:t>–but this </a:t>
            </a:r>
            <a:r>
              <a:rPr sz="2400" spc="-10" dirty="0">
                <a:latin typeface="Calibri"/>
                <a:cs typeface="Calibri"/>
              </a:rPr>
              <a:t>can</a:t>
            </a:r>
            <a:r>
              <a:rPr lang="en-GB" sz="2400" spc="-10" dirty="0">
                <a:latin typeface="Calibri"/>
                <a:cs typeface="Calibri"/>
              </a:rPr>
              <a:t> also</a:t>
            </a:r>
            <a:r>
              <a:rPr sz="2400" spc="-10" dirty="0">
                <a:latin typeface="Calibri"/>
                <a:cs typeface="Calibri"/>
              </a:rPr>
              <a:t> </a:t>
            </a:r>
            <a:r>
              <a:rPr sz="2400" dirty="0">
                <a:latin typeface="Calibri"/>
                <a:cs typeface="Calibri"/>
              </a:rPr>
              <a:t>include </a:t>
            </a:r>
            <a:r>
              <a:rPr sz="2400" spc="-5" dirty="0">
                <a:latin typeface="Calibri"/>
                <a:cs typeface="Calibri"/>
              </a:rPr>
              <a:t>shift </a:t>
            </a:r>
            <a:r>
              <a:rPr sz="2400" spc="-530" dirty="0">
                <a:latin typeface="Calibri"/>
                <a:cs typeface="Calibri"/>
              </a:rPr>
              <a:t> </a:t>
            </a:r>
            <a:r>
              <a:rPr sz="2400" spc="-15" dirty="0">
                <a:latin typeface="Calibri"/>
                <a:cs typeface="Calibri"/>
              </a:rPr>
              <a:t>patterns</a:t>
            </a:r>
            <a:endParaRPr lang="en-GB" sz="2400" spc="-15" dirty="0">
              <a:latin typeface="Calibri"/>
              <a:cs typeface="Calibri"/>
            </a:endParaRPr>
          </a:p>
          <a:p>
            <a:pPr marL="241300" marR="685800" indent="-228600">
              <a:lnSpc>
                <a:spcPts val="2590"/>
              </a:lnSpc>
              <a:spcBef>
                <a:spcPts val="1015"/>
              </a:spcBef>
              <a:buFont typeface="Arial MT"/>
              <a:buChar char="•"/>
              <a:tabLst>
                <a:tab pos="241300" algn="l"/>
              </a:tabLst>
            </a:pPr>
            <a:r>
              <a:rPr lang="en-GB" sz="2400" spc="-15" dirty="0">
                <a:latin typeface="Calibri"/>
                <a:cs typeface="Calibri"/>
              </a:rPr>
              <a:t>Students are</a:t>
            </a:r>
            <a:r>
              <a:rPr sz="2400" spc="-25" dirty="0">
                <a:latin typeface="Calibri"/>
                <a:cs typeface="Calibri"/>
              </a:rPr>
              <a:t> </a:t>
            </a:r>
            <a:r>
              <a:rPr sz="2400" spc="-5" dirty="0">
                <a:latin typeface="Calibri"/>
                <a:cs typeface="Calibri"/>
              </a:rPr>
              <a:t>not</a:t>
            </a:r>
            <a:r>
              <a:rPr sz="2400" spc="-10" dirty="0">
                <a:latin typeface="Calibri"/>
                <a:cs typeface="Calibri"/>
              </a:rPr>
              <a:t> expected </a:t>
            </a:r>
            <a:r>
              <a:rPr sz="2400" spc="-15" dirty="0">
                <a:latin typeface="Calibri"/>
                <a:cs typeface="Calibri"/>
              </a:rPr>
              <a:t>to</a:t>
            </a:r>
            <a:r>
              <a:rPr sz="2400" spc="-10" dirty="0">
                <a:latin typeface="Calibri"/>
                <a:cs typeface="Calibri"/>
              </a:rPr>
              <a:t> work</a:t>
            </a:r>
            <a:r>
              <a:rPr sz="2400" spc="-25" dirty="0">
                <a:latin typeface="Calibri"/>
                <a:cs typeface="Calibri"/>
              </a:rPr>
              <a:t> </a:t>
            </a:r>
            <a:r>
              <a:rPr sz="2400" spc="-15" dirty="0">
                <a:latin typeface="Calibri"/>
                <a:cs typeface="Calibri"/>
              </a:rPr>
              <a:t>weekends</a:t>
            </a:r>
            <a:r>
              <a:rPr lang="en-GB" sz="2400" spc="-15" dirty="0">
                <a:latin typeface="Calibri"/>
                <a:cs typeface="Calibri"/>
              </a:rPr>
              <a:t> – but can do if the opportunity is available</a:t>
            </a:r>
            <a:endParaRPr sz="2400" dirty="0">
              <a:latin typeface="Calibri"/>
              <a:cs typeface="Calibri"/>
            </a:endParaRPr>
          </a:p>
          <a:p>
            <a:pPr marL="241300" indent="-228600">
              <a:lnSpc>
                <a:spcPct val="100000"/>
              </a:lnSpc>
              <a:spcBef>
                <a:spcPts val="705"/>
              </a:spcBef>
              <a:buFont typeface="Arial MT"/>
              <a:buChar char="•"/>
              <a:tabLst>
                <a:tab pos="241300" algn="l"/>
              </a:tabLst>
            </a:pPr>
            <a:r>
              <a:rPr sz="2400" spc="-5" dirty="0">
                <a:latin typeface="Calibri"/>
                <a:cs typeface="Calibri"/>
              </a:rPr>
              <a:t>Sickness</a:t>
            </a:r>
            <a:r>
              <a:rPr sz="2400" spc="-35" dirty="0">
                <a:latin typeface="Calibri"/>
                <a:cs typeface="Calibri"/>
              </a:rPr>
              <a:t> </a:t>
            </a:r>
            <a:r>
              <a:rPr sz="2400" spc="-15" dirty="0">
                <a:latin typeface="Calibri"/>
                <a:cs typeface="Calibri"/>
              </a:rPr>
              <a:t>/Absence</a:t>
            </a:r>
            <a:r>
              <a:rPr sz="2400" spc="-25" dirty="0">
                <a:latin typeface="Calibri"/>
                <a:cs typeface="Calibri"/>
              </a:rPr>
              <a:t> </a:t>
            </a:r>
            <a:r>
              <a:rPr sz="2400" spc="-5" dirty="0">
                <a:latin typeface="Calibri"/>
                <a:cs typeface="Calibri"/>
              </a:rPr>
              <a:t>Reporting</a:t>
            </a:r>
            <a:r>
              <a:rPr lang="en-GB" sz="2400" spc="-5" dirty="0">
                <a:latin typeface="Calibri"/>
                <a:cs typeface="Calibri"/>
              </a:rPr>
              <a:t> – follow placement &amp; UWE policy</a:t>
            </a:r>
            <a:endParaRPr sz="2400" dirty="0">
              <a:latin typeface="Calibri"/>
              <a:cs typeface="Calibri"/>
            </a:endParaRPr>
          </a:p>
          <a:p>
            <a:pPr marL="241300" indent="-228600">
              <a:lnSpc>
                <a:spcPts val="2735"/>
              </a:lnSpc>
              <a:spcBef>
                <a:spcPts val="720"/>
              </a:spcBef>
              <a:buFont typeface="Arial MT"/>
              <a:buChar char="•"/>
              <a:tabLst>
                <a:tab pos="241300" algn="l"/>
                <a:tab pos="2033270" algn="l"/>
              </a:tabLst>
            </a:pPr>
            <a:r>
              <a:rPr lang="en-GB" sz="2400" spc="-10" dirty="0">
                <a:latin typeface="Calibri"/>
                <a:cs typeface="Calibri"/>
              </a:rPr>
              <a:t>Timesheets hosted on ARC</a:t>
            </a:r>
            <a:endParaRPr sz="2400" dirty="0">
              <a:latin typeface="Calibri"/>
              <a:cs typeface="Calibri"/>
            </a:endParaRPr>
          </a:p>
        </p:txBody>
      </p:sp>
      <p:pic>
        <p:nvPicPr>
          <p:cNvPr id="4" name="object 4"/>
          <p:cNvPicPr/>
          <p:nvPr/>
        </p:nvPicPr>
        <p:blipFill>
          <a:blip r:embed="rId3" cstate="print"/>
          <a:stretch>
            <a:fillRect/>
          </a:stretch>
        </p:blipFill>
        <p:spPr>
          <a:xfrm>
            <a:off x="0" y="0"/>
            <a:ext cx="4636007" cy="6857746"/>
          </a:xfrm>
          <a:prstGeom prst="rect">
            <a:avLst/>
          </a:prstGeom>
        </p:spPr>
      </p:pic>
      <p:sp>
        <p:nvSpPr>
          <p:cNvPr id="5" name="object 5"/>
          <p:cNvSpPr/>
          <p:nvPr/>
        </p:nvSpPr>
        <p:spPr>
          <a:xfrm>
            <a:off x="5081778" y="2116073"/>
            <a:ext cx="6309360" cy="0"/>
          </a:xfrm>
          <a:custGeom>
            <a:avLst/>
            <a:gdLst/>
            <a:ahLst/>
            <a:cxnLst/>
            <a:rect l="l" t="t" r="r" b="b"/>
            <a:pathLst>
              <a:path w="6309359">
                <a:moveTo>
                  <a:pt x="0" y="0"/>
                </a:moveTo>
                <a:lnTo>
                  <a:pt x="6309360" y="0"/>
                </a:lnTo>
              </a:path>
            </a:pathLst>
          </a:custGeom>
          <a:ln w="19812">
            <a:solidFill>
              <a:srgbClr val="D7B489"/>
            </a:solidFill>
          </a:ln>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0">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136398" y="457201"/>
            <a:ext cx="10117810" cy="1150470"/>
          </a:xfrm>
          <a:prstGeom prst="rect">
            <a:avLst/>
          </a:prstGeom>
        </p:spPr>
        <p:txBody>
          <a:bodyPr vert="horz" lIns="91440" tIns="45720" rIns="91440" bIns="45720" rtlCol="0" anchor="b">
            <a:normAutofit/>
          </a:bodyPr>
          <a:lstStyle/>
          <a:p>
            <a:pPr marL="12700" algn="l" rtl="0">
              <a:lnSpc>
                <a:spcPct val="90000"/>
              </a:lnSpc>
              <a:spcBef>
                <a:spcPct val="0"/>
              </a:spcBef>
            </a:pPr>
            <a:r>
              <a:rPr lang="en-US" sz="4000" kern="1200" spc="-5" dirty="0">
                <a:solidFill>
                  <a:schemeClr val="tx1"/>
                </a:solidFill>
                <a:latin typeface="+mj-lt"/>
                <a:cs typeface="+mj-cs"/>
              </a:rPr>
              <a:t>Placement</a:t>
            </a:r>
            <a:r>
              <a:rPr lang="en-US" sz="4000" kern="1200" spc="-10" dirty="0">
                <a:solidFill>
                  <a:schemeClr val="tx1"/>
                </a:solidFill>
                <a:latin typeface="+mj-lt"/>
                <a:cs typeface="+mj-cs"/>
              </a:rPr>
              <a:t> </a:t>
            </a:r>
            <a:r>
              <a:rPr lang="en-US" sz="4000" kern="1200" spc="-20" dirty="0">
                <a:solidFill>
                  <a:schemeClr val="tx1"/>
                </a:solidFill>
                <a:latin typeface="+mj-lt"/>
                <a:cs typeface="+mj-cs"/>
              </a:rPr>
              <a:t>Professionalism and Probity</a:t>
            </a:r>
            <a:endParaRPr lang="en-US" sz="4000" kern="1200" dirty="0">
              <a:solidFill>
                <a:schemeClr val="tx1"/>
              </a:solidFill>
              <a:latin typeface="+mj-lt"/>
              <a:cs typeface="+mj-cs"/>
            </a:endParaRPr>
          </a:p>
        </p:txBody>
      </p:sp>
      <p:sp>
        <p:nvSpPr>
          <p:cNvPr id="3" name="object 3"/>
          <p:cNvSpPr txBox="1"/>
          <p:nvPr/>
        </p:nvSpPr>
        <p:spPr>
          <a:xfrm>
            <a:off x="1150286" y="1980775"/>
            <a:ext cx="6001836" cy="3632824"/>
          </a:xfrm>
          <a:prstGeom prst="rect">
            <a:avLst/>
          </a:prstGeom>
        </p:spPr>
        <p:txBody>
          <a:bodyPr vert="horz" lIns="91440" tIns="45720" rIns="91440" bIns="45720" rtlCol="0" anchor="t">
            <a:normAutofit lnSpcReduction="10000"/>
          </a:bodyPr>
          <a:lstStyle/>
          <a:p>
            <a:pPr marL="12700" marR="365760">
              <a:lnSpc>
                <a:spcPct val="90000"/>
              </a:lnSpc>
              <a:spcBef>
                <a:spcPts val="425"/>
              </a:spcBef>
              <a:tabLst>
                <a:tab pos="241300" algn="l"/>
              </a:tabLst>
            </a:pPr>
            <a:r>
              <a:rPr lang="en-US" sz="2000" u="sng" spc="-5" dirty="0"/>
              <a:t>Key UWE Policies:</a:t>
            </a:r>
          </a:p>
          <a:p>
            <a:pPr marL="241300" marR="365760" indent="-228600">
              <a:lnSpc>
                <a:spcPct val="90000"/>
              </a:lnSpc>
              <a:spcBef>
                <a:spcPts val="425"/>
              </a:spcBef>
              <a:buFont typeface="Arial" panose="020B0604020202020204" pitchFamily="34" charset="0"/>
              <a:buChar char="•"/>
              <a:tabLst>
                <a:tab pos="241300" algn="l"/>
              </a:tabLst>
            </a:pPr>
            <a:r>
              <a:rPr lang="en-US" sz="2000" spc="-5" dirty="0">
                <a:hlinkClick r:id="rId3"/>
              </a:rPr>
              <a:t>Student Conduct Policy</a:t>
            </a:r>
            <a:endParaRPr lang="en-US" sz="2000" spc="-5" dirty="0"/>
          </a:p>
          <a:p>
            <a:pPr marL="241300" marR="365760" indent="-228600">
              <a:lnSpc>
                <a:spcPct val="90000"/>
              </a:lnSpc>
              <a:spcBef>
                <a:spcPts val="425"/>
              </a:spcBef>
              <a:buFont typeface="Arial" panose="020B0604020202020204" pitchFamily="34" charset="0"/>
              <a:buChar char="•"/>
              <a:tabLst>
                <a:tab pos="241300" algn="l"/>
              </a:tabLst>
            </a:pPr>
            <a:r>
              <a:rPr lang="en-US" sz="2000" spc="-5" dirty="0">
                <a:hlinkClick r:id="rId4"/>
              </a:rPr>
              <a:t>Professional Suitability Policy and Procedure</a:t>
            </a:r>
            <a:endParaRPr lang="en-US" sz="2000" spc="-5" dirty="0"/>
          </a:p>
          <a:p>
            <a:pPr marL="241300" marR="365760" indent="-228600">
              <a:lnSpc>
                <a:spcPct val="90000"/>
              </a:lnSpc>
              <a:spcBef>
                <a:spcPts val="425"/>
              </a:spcBef>
              <a:buFont typeface="Arial" panose="020B0604020202020204" pitchFamily="34" charset="0"/>
              <a:buChar char="•"/>
              <a:tabLst>
                <a:tab pos="241300" algn="l"/>
              </a:tabLst>
            </a:pPr>
            <a:r>
              <a:rPr lang="en-US" sz="2000" spc="-5" dirty="0">
                <a:hlinkClick r:id="rId5"/>
              </a:rPr>
              <a:t>Student </a:t>
            </a:r>
            <a:r>
              <a:rPr lang="en-US" sz="2000" spc="-5" dirty="0" err="1">
                <a:hlinkClick r:id="rId5"/>
              </a:rPr>
              <a:t>Behaviour</a:t>
            </a:r>
            <a:r>
              <a:rPr lang="en-US" sz="2000" spc="-5" dirty="0">
                <a:hlinkClick r:id="rId5"/>
              </a:rPr>
              <a:t> and Health Policy Framework</a:t>
            </a:r>
            <a:endParaRPr lang="en-US" sz="2000" spc="-5" dirty="0"/>
          </a:p>
          <a:p>
            <a:pPr marL="241300" marR="365760" indent="-228600">
              <a:lnSpc>
                <a:spcPct val="90000"/>
              </a:lnSpc>
              <a:spcBef>
                <a:spcPts val="425"/>
              </a:spcBef>
              <a:buFont typeface="Arial" panose="020B0604020202020204" pitchFamily="34" charset="0"/>
              <a:buChar char="•"/>
              <a:tabLst>
                <a:tab pos="241300" algn="l"/>
              </a:tabLst>
            </a:pPr>
            <a:r>
              <a:rPr lang="en-US" sz="2000" spc="-5" dirty="0"/>
              <a:t>UWE Policies can be found at: </a:t>
            </a:r>
            <a:r>
              <a:rPr lang="en-US" sz="2000" spc="-5" dirty="0">
                <a:hlinkClick r:id="rId6"/>
              </a:rPr>
              <a:t>https://www.uwe.ac.uk/about/structure-and-governance/policies</a:t>
            </a:r>
            <a:r>
              <a:rPr lang="en-US" sz="2000" spc="-5" dirty="0"/>
              <a:t> </a:t>
            </a:r>
          </a:p>
          <a:p>
            <a:pPr marL="241300" marR="365760" indent="-228600">
              <a:lnSpc>
                <a:spcPct val="90000"/>
              </a:lnSpc>
              <a:spcBef>
                <a:spcPts val="425"/>
              </a:spcBef>
              <a:buFont typeface="Arial" panose="020B0604020202020204" pitchFamily="34" charset="0"/>
              <a:buChar char="•"/>
              <a:tabLst>
                <a:tab pos="241300" algn="l"/>
              </a:tabLst>
            </a:pPr>
            <a:endParaRPr lang="en-US" sz="2000" spc="-5" dirty="0"/>
          </a:p>
          <a:p>
            <a:pPr marL="12700" marR="365760">
              <a:lnSpc>
                <a:spcPct val="90000"/>
              </a:lnSpc>
              <a:spcBef>
                <a:spcPts val="425"/>
              </a:spcBef>
              <a:tabLst>
                <a:tab pos="241300" algn="l"/>
              </a:tabLst>
            </a:pPr>
            <a:r>
              <a:rPr lang="en-US" sz="2000" u="sng" spc="-5" dirty="0"/>
              <a:t>Key FPA&amp; GMC Policies:</a:t>
            </a:r>
          </a:p>
          <a:p>
            <a:pPr marL="355600" marR="365760" indent="-342900">
              <a:lnSpc>
                <a:spcPct val="90000"/>
              </a:lnSpc>
              <a:spcBef>
                <a:spcPts val="425"/>
              </a:spcBef>
              <a:buFont typeface="Arial" panose="020B0604020202020204" pitchFamily="34" charset="0"/>
              <a:buChar char="•"/>
              <a:tabLst>
                <a:tab pos="241300" algn="l"/>
              </a:tabLst>
            </a:pPr>
            <a:r>
              <a:rPr lang="en-US" sz="2000" spc="-5" dirty="0">
                <a:hlinkClick r:id="rId7"/>
              </a:rPr>
              <a:t>Code of Conduct for PAs</a:t>
            </a:r>
            <a:r>
              <a:rPr lang="en-US" sz="2000" spc="-5" dirty="0"/>
              <a:t> </a:t>
            </a:r>
          </a:p>
          <a:p>
            <a:pPr marL="355600" marR="365760" indent="-342900">
              <a:lnSpc>
                <a:spcPct val="90000"/>
              </a:lnSpc>
              <a:spcBef>
                <a:spcPts val="425"/>
              </a:spcBef>
              <a:buFont typeface="Arial" panose="020B0604020202020204" pitchFamily="34" charset="0"/>
              <a:buChar char="•"/>
              <a:tabLst>
                <a:tab pos="241300" algn="l"/>
              </a:tabLst>
            </a:pPr>
            <a:r>
              <a:rPr lang="en-US" sz="2000" spc="-5" dirty="0">
                <a:hlinkClick r:id="rId8"/>
              </a:rPr>
              <a:t>Good Medical Practice for PAs (&amp; AAs)</a:t>
            </a:r>
            <a:endParaRPr lang="en-US" sz="2000" spc="-5" dirty="0"/>
          </a:p>
          <a:p>
            <a:pPr marL="355600" marR="365760" indent="-342900">
              <a:lnSpc>
                <a:spcPct val="90000"/>
              </a:lnSpc>
              <a:spcBef>
                <a:spcPts val="425"/>
              </a:spcBef>
              <a:buFont typeface="Arial" panose="020B0604020202020204" pitchFamily="34" charset="0"/>
              <a:buChar char="•"/>
              <a:tabLst>
                <a:tab pos="241300" algn="l"/>
              </a:tabLst>
            </a:pPr>
            <a:r>
              <a:rPr lang="en-US" sz="2000" spc="-5" dirty="0">
                <a:hlinkClick r:id="rId9"/>
              </a:rPr>
              <a:t>Fitness to Practice for PAs (&amp; AAs)</a:t>
            </a:r>
            <a:endParaRPr lang="en-US" sz="2000" spc="-5" dirty="0"/>
          </a:p>
          <a:p>
            <a:pPr marL="241300" marR="365760" indent="-228600">
              <a:lnSpc>
                <a:spcPct val="90000"/>
              </a:lnSpc>
              <a:spcBef>
                <a:spcPts val="425"/>
              </a:spcBef>
              <a:buFont typeface="Arial" panose="020B0604020202020204" pitchFamily="34" charset="0"/>
              <a:buChar char="•"/>
              <a:tabLst>
                <a:tab pos="241300" algn="l"/>
              </a:tabLst>
            </a:pPr>
            <a:endParaRPr lang="en-US" sz="2000" spc="-5" dirty="0"/>
          </a:p>
        </p:txBody>
      </p:sp>
      <p:pic>
        <p:nvPicPr>
          <p:cNvPr id="1026" name="Picture 2" descr="Results of 2014 Survey on Professionalism Released - 2Civility">
            <a:extLst>
              <a:ext uri="{FF2B5EF4-FFF2-40B4-BE49-F238E27FC236}">
                <a16:creationId xmlns:a16="http://schemas.microsoft.com/office/drawing/2014/main" id="{B56FBA98-348D-E3D8-F5E8-56A65A63E55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125" t="-2" r="3056" b="-2"/>
          <a:stretch/>
        </p:blipFill>
        <p:spPr bwMode="auto">
          <a:xfrm>
            <a:off x="7391400" y="1980775"/>
            <a:ext cx="4495800" cy="3632824"/>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2">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4">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746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p:nvPr/>
        </p:nvSpPr>
        <p:spPr>
          <a:xfrm>
            <a:off x="1371597" y="348865"/>
            <a:ext cx="10044023" cy="877729"/>
          </a:xfrm>
          <a:prstGeom prst="rect">
            <a:avLst/>
          </a:prstGeom>
        </p:spPr>
        <p:txBody>
          <a:bodyPr vert="horz" lIns="91440" tIns="45720" rIns="91440" bIns="45720" rtlCol="0" anchor="ctr">
            <a:normAutofit/>
          </a:bodyPr>
          <a:lstStyle/>
          <a:p>
            <a:pPr marL="12700" marR="5080">
              <a:lnSpc>
                <a:spcPct val="90000"/>
              </a:lnSpc>
              <a:spcBef>
                <a:spcPct val="0"/>
              </a:spcBef>
              <a:spcAft>
                <a:spcPts val="600"/>
              </a:spcAft>
            </a:pPr>
            <a:r>
              <a:rPr lang="en-US" sz="4000" kern="1200">
                <a:solidFill>
                  <a:srgbClr val="FFFFFF"/>
                </a:solidFill>
                <a:latin typeface="+mj-lt"/>
                <a:ea typeface="+mj-ea"/>
                <a:cs typeface="+mj-cs"/>
              </a:rPr>
              <a:t>Placeme</a:t>
            </a:r>
            <a:r>
              <a:rPr lang="en-US" sz="4000" kern="1200" spc="-60">
                <a:solidFill>
                  <a:srgbClr val="FFFFFF"/>
                </a:solidFill>
                <a:latin typeface="+mj-lt"/>
                <a:ea typeface="+mj-ea"/>
                <a:cs typeface="+mj-cs"/>
              </a:rPr>
              <a:t>n</a:t>
            </a:r>
            <a:r>
              <a:rPr lang="en-US" sz="4000" kern="1200">
                <a:solidFill>
                  <a:srgbClr val="FFFFFF"/>
                </a:solidFill>
                <a:latin typeface="+mj-lt"/>
                <a:ea typeface="+mj-ea"/>
                <a:cs typeface="+mj-cs"/>
              </a:rPr>
              <a:t>t  </a:t>
            </a:r>
            <a:r>
              <a:rPr lang="en-US" sz="4000" kern="1200" spc="-30">
                <a:solidFill>
                  <a:srgbClr val="FFFFFF"/>
                </a:solidFill>
                <a:latin typeface="+mj-lt"/>
                <a:ea typeface="+mj-ea"/>
                <a:cs typeface="+mj-cs"/>
              </a:rPr>
              <a:t>Process</a:t>
            </a:r>
            <a:endParaRPr lang="en-US" sz="4000" kern="1200">
              <a:solidFill>
                <a:srgbClr val="FFFFFF"/>
              </a:solidFill>
              <a:latin typeface="+mj-lt"/>
              <a:ea typeface="+mj-ea"/>
              <a:cs typeface="+mj-cs"/>
            </a:endParaRPr>
          </a:p>
        </p:txBody>
      </p:sp>
      <p:graphicFrame>
        <p:nvGraphicFramePr>
          <p:cNvPr id="21" name="TextBox 18">
            <a:extLst>
              <a:ext uri="{FF2B5EF4-FFF2-40B4-BE49-F238E27FC236}">
                <a16:creationId xmlns:a16="http://schemas.microsoft.com/office/drawing/2014/main" id="{56378F52-358B-FAED-D803-33209A8C6ED6}"/>
              </a:ext>
            </a:extLst>
          </p:cNvPr>
          <p:cNvGraphicFramePr/>
          <p:nvPr>
            <p:extLst>
              <p:ext uri="{D42A27DB-BD31-4B8C-83A1-F6EECF244321}">
                <p14:modId xmlns:p14="http://schemas.microsoft.com/office/powerpoint/2010/main" val="2516515944"/>
              </p:ext>
            </p:extLst>
          </p:nvPr>
        </p:nvGraphicFramePr>
        <p:xfrm>
          <a:off x="0" y="1619268"/>
          <a:ext cx="12192000" cy="5130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object 3"/>
          <p:cNvGrpSpPr/>
          <p:nvPr/>
        </p:nvGrpSpPr>
        <p:grpSpPr>
          <a:xfrm>
            <a:off x="457200" y="469729"/>
            <a:ext cx="11277600" cy="5918542"/>
            <a:chOff x="477012" y="480059"/>
            <a:chExt cx="11238230" cy="5897880"/>
          </a:xfrm>
        </p:grpSpPr>
        <p:sp>
          <p:nvSpPr>
            <p:cNvPr id="4" name="object 4"/>
            <p:cNvSpPr/>
            <p:nvPr/>
          </p:nvSpPr>
          <p:spPr>
            <a:xfrm>
              <a:off x="477012" y="480059"/>
              <a:ext cx="11238230" cy="5897880"/>
            </a:xfrm>
            <a:custGeom>
              <a:avLst/>
              <a:gdLst/>
              <a:ahLst/>
              <a:cxnLst/>
              <a:rect l="l" t="t" r="r" b="b"/>
              <a:pathLst>
                <a:path w="11238230" h="5897880">
                  <a:moveTo>
                    <a:pt x="11237976" y="0"/>
                  </a:moveTo>
                  <a:lnTo>
                    <a:pt x="0" y="0"/>
                  </a:lnTo>
                  <a:lnTo>
                    <a:pt x="0" y="5897880"/>
                  </a:lnTo>
                  <a:lnTo>
                    <a:pt x="11237976" y="5897880"/>
                  </a:lnTo>
                  <a:lnTo>
                    <a:pt x="11237976"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643128" y="748284"/>
              <a:ext cx="10905744" cy="5361432"/>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44821" y="1393338"/>
            <a:ext cx="6346317" cy="505908"/>
          </a:xfrm>
          <a:prstGeom prst="rect">
            <a:avLst/>
          </a:prstGeom>
        </p:spPr>
        <p:txBody>
          <a:bodyPr vert="horz" wrap="square" lIns="0" tIns="13335" rIns="0" bIns="0" rtlCol="0">
            <a:spAutoFit/>
          </a:bodyPr>
          <a:lstStyle/>
          <a:p>
            <a:pPr marL="12700">
              <a:lnSpc>
                <a:spcPct val="100000"/>
              </a:lnSpc>
              <a:spcBef>
                <a:spcPts val="105"/>
              </a:spcBef>
            </a:pPr>
            <a:r>
              <a:rPr lang="en-GB" sz="3200">
                <a:solidFill>
                  <a:srgbClr val="000000"/>
                </a:solidFill>
              </a:rPr>
              <a:t>Placement Supervisor</a:t>
            </a:r>
            <a:r>
              <a:rPr lang="en-GB" sz="3200" spc="-50">
                <a:solidFill>
                  <a:srgbClr val="000000"/>
                </a:solidFill>
              </a:rPr>
              <a:t> </a:t>
            </a:r>
            <a:r>
              <a:rPr lang="en-GB" sz="3200" spc="-10">
                <a:solidFill>
                  <a:srgbClr val="000000"/>
                </a:solidFill>
              </a:rPr>
              <a:t>Responsibilities</a:t>
            </a:r>
            <a:endParaRPr lang="en-GB" sz="3200" dirty="0"/>
          </a:p>
        </p:txBody>
      </p:sp>
      <p:sp>
        <p:nvSpPr>
          <p:cNvPr id="3" name="object 3"/>
          <p:cNvSpPr txBox="1"/>
          <p:nvPr/>
        </p:nvSpPr>
        <p:spPr>
          <a:xfrm>
            <a:off x="5044820" y="2332901"/>
            <a:ext cx="6842379" cy="4422364"/>
          </a:xfrm>
          <a:prstGeom prst="rect">
            <a:avLst/>
          </a:prstGeom>
        </p:spPr>
        <p:txBody>
          <a:bodyPr vert="horz" wrap="square" lIns="0" tIns="112395" rIns="0" bIns="0" rtlCol="0">
            <a:spAutoFit/>
          </a:bodyPr>
          <a:lstStyle/>
          <a:p>
            <a:pPr marL="355600" indent="-342900">
              <a:lnSpc>
                <a:spcPct val="100000"/>
              </a:lnSpc>
              <a:spcBef>
                <a:spcPts val="885"/>
              </a:spcBef>
              <a:buAutoNum type="arabicPeriod"/>
              <a:tabLst>
                <a:tab pos="354965" algn="l"/>
                <a:tab pos="355600" algn="l"/>
              </a:tabLst>
            </a:pPr>
            <a:r>
              <a:rPr lang="en-GB" sz="2000" spc="-10" dirty="0">
                <a:latin typeface="Calibri"/>
                <a:cs typeface="Calibri"/>
              </a:rPr>
              <a:t>Understand</a:t>
            </a:r>
            <a:r>
              <a:rPr lang="en-GB" sz="2000" spc="-15" dirty="0">
                <a:latin typeface="Calibri"/>
                <a:cs typeface="Calibri"/>
              </a:rPr>
              <a:t> </a:t>
            </a:r>
            <a:r>
              <a:rPr lang="en-GB" sz="2000" dirty="0">
                <a:latin typeface="Calibri"/>
                <a:cs typeface="Calibri"/>
              </a:rPr>
              <a:t>the</a:t>
            </a:r>
            <a:r>
              <a:rPr lang="en-GB" sz="2000" spc="-25" dirty="0">
                <a:latin typeface="Calibri"/>
                <a:cs typeface="Calibri"/>
              </a:rPr>
              <a:t> </a:t>
            </a:r>
            <a:r>
              <a:rPr lang="en-GB" sz="2000" dirty="0">
                <a:latin typeface="Calibri"/>
                <a:cs typeface="Calibri"/>
              </a:rPr>
              <a:t>learning</a:t>
            </a:r>
            <a:r>
              <a:rPr lang="en-GB" sz="2000" spc="-15" dirty="0">
                <a:latin typeface="Calibri"/>
                <a:cs typeface="Calibri"/>
              </a:rPr>
              <a:t> </a:t>
            </a:r>
            <a:r>
              <a:rPr lang="en-GB" sz="2000" spc="-5" dirty="0">
                <a:latin typeface="Calibri"/>
                <a:cs typeface="Calibri"/>
              </a:rPr>
              <a:t>outcomes</a:t>
            </a:r>
            <a:r>
              <a:rPr lang="en-GB" sz="2000" spc="-35" dirty="0">
                <a:latin typeface="Calibri"/>
                <a:cs typeface="Calibri"/>
              </a:rPr>
              <a:t> </a:t>
            </a:r>
            <a:r>
              <a:rPr lang="en-GB" sz="2000" dirty="0">
                <a:latin typeface="Calibri"/>
                <a:cs typeface="Calibri"/>
              </a:rPr>
              <a:t>(placement</a:t>
            </a:r>
            <a:r>
              <a:rPr lang="en-GB" sz="2000" spc="-35" dirty="0">
                <a:latin typeface="Calibri"/>
                <a:cs typeface="Calibri"/>
              </a:rPr>
              <a:t> </a:t>
            </a:r>
            <a:r>
              <a:rPr lang="en-GB" sz="2000" spc="-5" dirty="0">
                <a:latin typeface="Calibri"/>
                <a:cs typeface="Calibri"/>
              </a:rPr>
              <a:t>competencies)</a:t>
            </a:r>
            <a:endParaRPr lang="en-GB" sz="2000" dirty="0">
              <a:latin typeface="Calibri"/>
              <a:cs typeface="Calibri"/>
            </a:endParaRPr>
          </a:p>
          <a:p>
            <a:pPr marL="355600" indent="-342900">
              <a:lnSpc>
                <a:spcPct val="100000"/>
              </a:lnSpc>
              <a:spcBef>
                <a:spcPts val="795"/>
              </a:spcBef>
              <a:buAutoNum type="arabicPeriod"/>
              <a:tabLst>
                <a:tab pos="354965" algn="l"/>
                <a:tab pos="355600" algn="l"/>
              </a:tabLst>
            </a:pPr>
            <a:r>
              <a:rPr lang="en-GB" sz="2000" spc="-10" dirty="0">
                <a:latin typeface="Calibri"/>
                <a:cs typeface="Calibri"/>
              </a:rPr>
              <a:t>Understand</a:t>
            </a:r>
            <a:r>
              <a:rPr lang="en-GB" sz="2000" spc="-5" dirty="0">
                <a:latin typeface="Calibri"/>
                <a:cs typeface="Calibri"/>
              </a:rPr>
              <a:t> the</a:t>
            </a:r>
            <a:r>
              <a:rPr lang="en-GB" sz="2000" spc="-20" dirty="0">
                <a:latin typeface="Calibri"/>
                <a:cs typeface="Calibri"/>
              </a:rPr>
              <a:t> </a:t>
            </a:r>
            <a:r>
              <a:rPr lang="en-GB" sz="2000" spc="-5" dirty="0">
                <a:latin typeface="Calibri"/>
                <a:cs typeface="Calibri"/>
              </a:rPr>
              <a:t>student’s</a:t>
            </a:r>
            <a:r>
              <a:rPr lang="en-GB" sz="2000" spc="-25" dirty="0">
                <a:latin typeface="Calibri"/>
                <a:cs typeface="Calibri"/>
              </a:rPr>
              <a:t> </a:t>
            </a:r>
            <a:r>
              <a:rPr lang="en-GB" sz="2000" dirty="0">
                <a:latin typeface="Calibri"/>
                <a:cs typeface="Calibri"/>
              </a:rPr>
              <a:t>needs</a:t>
            </a:r>
            <a:r>
              <a:rPr lang="en-GB" sz="2000" spc="-30" dirty="0">
                <a:latin typeface="Calibri"/>
                <a:cs typeface="Calibri"/>
              </a:rPr>
              <a:t> </a:t>
            </a:r>
            <a:r>
              <a:rPr lang="en-GB" sz="2000" dirty="0">
                <a:latin typeface="Calibri"/>
                <a:cs typeface="Calibri"/>
              </a:rPr>
              <a:t>/</a:t>
            </a:r>
            <a:r>
              <a:rPr lang="en-GB" sz="2000" spc="15" dirty="0">
                <a:latin typeface="Calibri"/>
                <a:cs typeface="Calibri"/>
              </a:rPr>
              <a:t> </a:t>
            </a:r>
            <a:r>
              <a:rPr lang="en-GB" sz="2000" spc="-5" dirty="0">
                <a:latin typeface="Calibri"/>
                <a:cs typeface="Calibri"/>
              </a:rPr>
              <a:t>experience</a:t>
            </a:r>
            <a:r>
              <a:rPr lang="en-GB" sz="2000" spc="-30" dirty="0">
                <a:latin typeface="Calibri"/>
                <a:cs typeface="Calibri"/>
              </a:rPr>
              <a:t> </a:t>
            </a:r>
            <a:r>
              <a:rPr lang="en-GB" sz="2000" dirty="0">
                <a:latin typeface="Calibri"/>
                <a:cs typeface="Calibri"/>
              </a:rPr>
              <a:t>/</a:t>
            </a:r>
            <a:r>
              <a:rPr lang="en-GB" sz="2000" spc="15" dirty="0">
                <a:latin typeface="Calibri"/>
                <a:cs typeface="Calibri"/>
              </a:rPr>
              <a:t> </a:t>
            </a:r>
            <a:r>
              <a:rPr lang="en-GB" sz="2000" spc="-5" dirty="0">
                <a:latin typeface="Calibri"/>
                <a:cs typeface="Calibri"/>
              </a:rPr>
              <a:t>motivations</a:t>
            </a:r>
            <a:endParaRPr lang="en-GB" sz="2000" dirty="0">
              <a:latin typeface="Calibri"/>
              <a:cs typeface="Calibri"/>
            </a:endParaRPr>
          </a:p>
          <a:p>
            <a:pPr marL="355600" indent="-342900">
              <a:lnSpc>
                <a:spcPct val="100000"/>
              </a:lnSpc>
              <a:spcBef>
                <a:spcPts val="790"/>
              </a:spcBef>
              <a:buAutoNum type="arabicPeriod"/>
              <a:tabLst>
                <a:tab pos="354965" algn="l"/>
                <a:tab pos="355600" algn="l"/>
              </a:tabLst>
            </a:pPr>
            <a:r>
              <a:rPr lang="en-GB" sz="2000" dirty="0">
                <a:latin typeface="Calibri"/>
                <a:cs typeface="Calibri"/>
              </a:rPr>
              <a:t>Induct</a:t>
            </a:r>
            <a:r>
              <a:rPr lang="en-GB" sz="2000" spc="-25" dirty="0">
                <a:latin typeface="Calibri"/>
                <a:cs typeface="Calibri"/>
              </a:rPr>
              <a:t> </a:t>
            </a:r>
            <a:r>
              <a:rPr lang="en-GB" sz="2000" dirty="0">
                <a:latin typeface="Calibri"/>
                <a:cs typeface="Calibri"/>
              </a:rPr>
              <a:t>the</a:t>
            </a:r>
            <a:r>
              <a:rPr lang="en-GB" sz="2000" spc="-15" dirty="0">
                <a:latin typeface="Calibri"/>
                <a:cs typeface="Calibri"/>
              </a:rPr>
              <a:t> </a:t>
            </a:r>
            <a:r>
              <a:rPr lang="en-GB" sz="2000" spc="-5" dirty="0">
                <a:latin typeface="Calibri"/>
                <a:cs typeface="Calibri"/>
              </a:rPr>
              <a:t>student</a:t>
            </a:r>
            <a:r>
              <a:rPr lang="en-GB" sz="2000" spc="-30" dirty="0">
                <a:latin typeface="Calibri"/>
                <a:cs typeface="Calibri"/>
              </a:rPr>
              <a:t> </a:t>
            </a:r>
            <a:r>
              <a:rPr lang="en-GB" sz="2000" spc="-5" dirty="0">
                <a:latin typeface="Calibri"/>
                <a:cs typeface="Calibri"/>
              </a:rPr>
              <a:t>to</a:t>
            </a:r>
            <a:r>
              <a:rPr lang="en-GB" sz="2000" spc="-10" dirty="0">
                <a:latin typeface="Calibri"/>
                <a:cs typeface="Calibri"/>
              </a:rPr>
              <a:t> </a:t>
            </a:r>
            <a:r>
              <a:rPr lang="en-GB" sz="2000" dirty="0">
                <a:latin typeface="Calibri"/>
                <a:cs typeface="Calibri"/>
              </a:rPr>
              <a:t>the</a:t>
            </a:r>
            <a:r>
              <a:rPr lang="en-GB" sz="2000" spc="-10" dirty="0">
                <a:latin typeface="Calibri"/>
                <a:cs typeface="Calibri"/>
              </a:rPr>
              <a:t> </a:t>
            </a:r>
            <a:r>
              <a:rPr lang="en-GB" sz="2000" dirty="0">
                <a:latin typeface="Calibri"/>
                <a:cs typeface="Calibri"/>
              </a:rPr>
              <a:t>placement</a:t>
            </a:r>
            <a:r>
              <a:rPr lang="en-GB" sz="2000" spc="-40" dirty="0">
                <a:latin typeface="Calibri"/>
                <a:cs typeface="Calibri"/>
              </a:rPr>
              <a:t> </a:t>
            </a:r>
            <a:r>
              <a:rPr lang="en-GB" sz="2000" spc="-5" dirty="0">
                <a:latin typeface="Calibri"/>
                <a:cs typeface="Calibri"/>
              </a:rPr>
              <a:t>setting</a:t>
            </a:r>
            <a:endParaRPr lang="en-GB" sz="2000" dirty="0">
              <a:latin typeface="Calibri"/>
              <a:cs typeface="Calibri"/>
            </a:endParaRPr>
          </a:p>
          <a:p>
            <a:pPr marL="355600" indent="-342900">
              <a:lnSpc>
                <a:spcPct val="100000"/>
              </a:lnSpc>
              <a:spcBef>
                <a:spcPts val="805"/>
              </a:spcBef>
              <a:buAutoNum type="arabicPeriod"/>
              <a:tabLst>
                <a:tab pos="354965" algn="l"/>
                <a:tab pos="355600" algn="l"/>
              </a:tabLst>
            </a:pPr>
            <a:r>
              <a:rPr lang="en-GB" sz="2000" spc="-20" dirty="0">
                <a:latin typeface="Calibri"/>
                <a:cs typeface="Calibri"/>
              </a:rPr>
              <a:t>Monitor,</a:t>
            </a:r>
            <a:r>
              <a:rPr lang="en-GB" sz="2000" spc="-35" dirty="0">
                <a:latin typeface="Calibri"/>
                <a:cs typeface="Calibri"/>
              </a:rPr>
              <a:t> </a:t>
            </a:r>
            <a:r>
              <a:rPr lang="en-GB" sz="2000" spc="-10" dirty="0">
                <a:latin typeface="Calibri"/>
                <a:cs typeface="Calibri"/>
              </a:rPr>
              <a:t>facilitate </a:t>
            </a:r>
            <a:r>
              <a:rPr lang="en-GB" sz="2000" dirty="0">
                <a:latin typeface="Calibri"/>
                <a:cs typeface="Calibri"/>
              </a:rPr>
              <a:t>and</a:t>
            </a:r>
            <a:r>
              <a:rPr lang="en-GB" sz="2000" spc="-25" dirty="0">
                <a:latin typeface="Calibri"/>
                <a:cs typeface="Calibri"/>
              </a:rPr>
              <a:t> </a:t>
            </a:r>
            <a:r>
              <a:rPr lang="en-GB" sz="2000" dirty="0">
                <a:latin typeface="Calibri"/>
                <a:cs typeface="Calibri"/>
              </a:rPr>
              <a:t>guide</a:t>
            </a:r>
            <a:r>
              <a:rPr lang="en-GB" sz="2000" spc="-30" dirty="0">
                <a:latin typeface="Calibri"/>
                <a:cs typeface="Calibri"/>
              </a:rPr>
              <a:t> </a:t>
            </a:r>
            <a:r>
              <a:rPr lang="en-GB" sz="2000" dirty="0">
                <a:latin typeface="Calibri"/>
                <a:cs typeface="Calibri"/>
              </a:rPr>
              <a:t>learning</a:t>
            </a:r>
            <a:r>
              <a:rPr lang="en-GB" sz="2000" spc="-35" dirty="0">
                <a:latin typeface="Calibri"/>
                <a:cs typeface="Calibri"/>
              </a:rPr>
              <a:t> </a:t>
            </a:r>
            <a:r>
              <a:rPr lang="en-GB" sz="2000" spc="-5" dirty="0">
                <a:latin typeface="Calibri"/>
                <a:cs typeface="Calibri"/>
              </a:rPr>
              <a:t>opportunities</a:t>
            </a:r>
            <a:endParaRPr lang="en-GB" sz="2000" dirty="0">
              <a:latin typeface="Calibri"/>
              <a:cs typeface="Calibri"/>
            </a:endParaRPr>
          </a:p>
          <a:p>
            <a:pPr marL="355600" indent="-342900">
              <a:lnSpc>
                <a:spcPct val="100000"/>
              </a:lnSpc>
              <a:spcBef>
                <a:spcPts val="795"/>
              </a:spcBef>
              <a:buAutoNum type="arabicPeriod"/>
              <a:tabLst>
                <a:tab pos="354965" algn="l"/>
                <a:tab pos="355600" algn="l"/>
              </a:tabLst>
            </a:pPr>
            <a:r>
              <a:rPr lang="en-GB" sz="2000" spc="-5" dirty="0">
                <a:latin typeface="Calibri"/>
                <a:cs typeface="Calibri"/>
              </a:rPr>
              <a:t>Provide</a:t>
            </a:r>
            <a:r>
              <a:rPr lang="en-GB" sz="2000" spc="-40" dirty="0">
                <a:latin typeface="Calibri"/>
                <a:cs typeface="Calibri"/>
              </a:rPr>
              <a:t> </a:t>
            </a:r>
            <a:r>
              <a:rPr lang="en-GB" sz="2000" spc="-5" dirty="0">
                <a:latin typeface="Calibri"/>
                <a:cs typeface="Calibri"/>
              </a:rPr>
              <a:t>regular</a:t>
            </a:r>
            <a:r>
              <a:rPr lang="en-GB" sz="2000" spc="-10" dirty="0">
                <a:latin typeface="Calibri"/>
                <a:cs typeface="Calibri"/>
              </a:rPr>
              <a:t> </a:t>
            </a:r>
            <a:r>
              <a:rPr lang="en-GB" sz="2000" spc="-5" dirty="0">
                <a:latin typeface="Calibri"/>
                <a:cs typeface="Calibri"/>
              </a:rPr>
              <a:t>weekly</a:t>
            </a:r>
            <a:r>
              <a:rPr lang="en-GB" sz="2000" spc="-35" dirty="0">
                <a:latin typeface="Calibri"/>
                <a:cs typeface="Calibri"/>
              </a:rPr>
              <a:t> </a:t>
            </a:r>
            <a:r>
              <a:rPr lang="en-GB" sz="2000" spc="-5" dirty="0">
                <a:latin typeface="Calibri"/>
                <a:cs typeface="Calibri"/>
              </a:rPr>
              <a:t>supervision</a:t>
            </a:r>
            <a:endParaRPr lang="en-GB" sz="2000" dirty="0">
              <a:latin typeface="Calibri"/>
              <a:cs typeface="Calibri"/>
            </a:endParaRPr>
          </a:p>
          <a:p>
            <a:pPr marL="355600" indent="-342900">
              <a:lnSpc>
                <a:spcPct val="100000"/>
              </a:lnSpc>
              <a:spcBef>
                <a:spcPts val="795"/>
              </a:spcBef>
              <a:buAutoNum type="arabicPeriod"/>
              <a:tabLst>
                <a:tab pos="354965" algn="l"/>
                <a:tab pos="355600" algn="l"/>
              </a:tabLst>
            </a:pPr>
            <a:r>
              <a:rPr lang="en-GB" sz="2000" spc="-5" dirty="0">
                <a:latin typeface="Calibri"/>
                <a:cs typeface="Calibri"/>
              </a:rPr>
              <a:t>Support</a:t>
            </a:r>
            <a:r>
              <a:rPr lang="en-GB" sz="2000" spc="-25" dirty="0">
                <a:latin typeface="Calibri"/>
                <a:cs typeface="Calibri"/>
              </a:rPr>
              <a:t> </a:t>
            </a:r>
            <a:r>
              <a:rPr lang="en-GB" sz="2000" dirty="0">
                <a:latin typeface="Calibri"/>
                <a:cs typeface="Calibri"/>
              </a:rPr>
              <a:t>the student in completing their placement based learning events (PLEs)</a:t>
            </a:r>
          </a:p>
          <a:p>
            <a:pPr marL="355600" indent="-342900">
              <a:lnSpc>
                <a:spcPct val="100000"/>
              </a:lnSpc>
              <a:spcBef>
                <a:spcPts val="800"/>
              </a:spcBef>
              <a:buAutoNum type="arabicPeriod"/>
              <a:tabLst>
                <a:tab pos="354965" algn="l"/>
                <a:tab pos="355600" algn="l"/>
              </a:tabLst>
            </a:pPr>
            <a:r>
              <a:rPr lang="en-GB" sz="2000" spc="-5" dirty="0">
                <a:latin typeface="Calibri"/>
                <a:cs typeface="Calibri"/>
              </a:rPr>
              <a:t>Continually</a:t>
            </a:r>
            <a:r>
              <a:rPr lang="en-GB" sz="2000" spc="-40" dirty="0">
                <a:latin typeface="Calibri"/>
                <a:cs typeface="Calibri"/>
              </a:rPr>
              <a:t> </a:t>
            </a:r>
            <a:r>
              <a:rPr lang="en-GB" sz="2000" dirty="0">
                <a:latin typeface="Calibri"/>
                <a:cs typeface="Calibri"/>
              </a:rPr>
              <a:t>assess</a:t>
            </a:r>
            <a:r>
              <a:rPr lang="en-GB" sz="2000" spc="-10" dirty="0">
                <a:latin typeface="Calibri"/>
                <a:cs typeface="Calibri"/>
              </a:rPr>
              <a:t> </a:t>
            </a:r>
            <a:r>
              <a:rPr lang="en-GB" sz="2000" spc="-5" dirty="0">
                <a:latin typeface="Calibri"/>
                <a:cs typeface="Calibri"/>
              </a:rPr>
              <a:t>and</a:t>
            </a:r>
            <a:r>
              <a:rPr lang="en-GB" sz="2000" spc="-10" dirty="0">
                <a:latin typeface="Calibri"/>
                <a:cs typeface="Calibri"/>
              </a:rPr>
              <a:t> provide</a:t>
            </a:r>
            <a:r>
              <a:rPr lang="en-GB" sz="2000" spc="-35" dirty="0">
                <a:latin typeface="Calibri"/>
                <a:cs typeface="Calibri"/>
              </a:rPr>
              <a:t> </a:t>
            </a:r>
            <a:r>
              <a:rPr lang="en-GB" sz="2000" spc="-5" dirty="0">
                <a:latin typeface="Calibri"/>
                <a:cs typeface="Calibri"/>
              </a:rPr>
              <a:t>feedback</a:t>
            </a:r>
            <a:r>
              <a:rPr lang="en-GB" sz="2000" spc="-10" dirty="0">
                <a:latin typeface="Calibri"/>
                <a:cs typeface="Calibri"/>
              </a:rPr>
              <a:t> </a:t>
            </a:r>
            <a:r>
              <a:rPr lang="en-GB" sz="2000" spc="-5" dirty="0">
                <a:latin typeface="Calibri"/>
                <a:cs typeface="Calibri"/>
              </a:rPr>
              <a:t>to</a:t>
            </a:r>
            <a:r>
              <a:rPr lang="en-GB" sz="2000" spc="20" dirty="0">
                <a:latin typeface="Calibri"/>
                <a:cs typeface="Calibri"/>
              </a:rPr>
              <a:t> </a:t>
            </a:r>
            <a:r>
              <a:rPr lang="en-GB" sz="2000" dirty="0">
                <a:latin typeface="Calibri"/>
                <a:cs typeface="Calibri"/>
              </a:rPr>
              <a:t>the</a:t>
            </a:r>
            <a:r>
              <a:rPr lang="en-GB" sz="2000" spc="-15" dirty="0">
                <a:latin typeface="Calibri"/>
                <a:cs typeface="Calibri"/>
              </a:rPr>
              <a:t> </a:t>
            </a:r>
            <a:r>
              <a:rPr lang="en-GB" sz="2000" spc="-5" dirty="0">
                <a:latin typeface="Calibri"/>
                <a:cs typeface="Calibri"/>
              </a:rPr>
              <a:t>apprentice</a:t>
            </a:r>
            <a:endParaRPr lang="en-GB" sz="2000" dirty="0">
              <a:latin typeface="Calibri"/>
              <a:cs typeface="Calibri"/>
            </a:endParaRPr>
          </a:p>
          <a:p>
            <a:pPr marL="355600" indent="-342900">
              <a:lnSpc>
                <a:spcPct val="100000"/>
              </a:lnSpc>
              <a:spcBef>
                <a:spcPts val="795"/>
              </a:spcBef>
              <a:buAutoNum type="arabicPeriod"/>
              <a:tabLst>
                <a:tab pos="354965" algn="l"/>
                <a:tab pos="355600" algn="l"/>
              </a:tabLst>
            </a:pPr>
            <a:r>
              <a:rPr lang="en-GB" sz="2000" spc="-10" dirty="0">
                <a:latin typeface="Calibri"/>
                <a:cs typeface="Calibri"/>
              </a:rPr>
              <a:t>Participate</a:t>
            </a:r>
            <a:r>
              <a:rPr lang="en-GB" sz="2000" spc="-40" dirty="0">
                <a:latin typeface="Calibri"/>
                <a:cs typeface="Calibri"/>
              </a:rPr>
              <a:t> </a:t>
            </a:r>
            <a:r>
              <a:rPr lang="en-GB" sz="2000" dirty="0">
                <a:latin typeface="Calibri"/>
                <a:cs typeface="Calibri"/>
              </a:rPr>
              <a:t>in</a:t>
            </a:r>
            <a:r>
              <a:rPr lang="en-GB" sz="2000" spc="-5" dirty="0">
                <a:latin typeface="Calibri"/>
                <a:cs typeface="Calibri"/>
              </a:rPr>
              <a:t> </a:t>
            </a:r>
            <a:r>
              <a:rPr lang="en-GB" sz="2000" dirty="0">
                <a:latin typeface="Calibri"/>
                <a:cs typeface="Calibri"/>
              </a:rPr>
              <a:t>a</a:t>
            </a:r>
            <a:r>
              <a:rPr lang="en-GB" sz="2000" spc="-5" dirty="0">
                <a:latin typeface="Calibri"/>
                <a:cs typeface="Calibri"/>
              </a:rPr>
              <a:t>n end of unit/end of placement review</a:t>
            </a:r>
            <a:endParaRPr lang="en-GB" sz="2000" dirty="0">
              <a:latin typeface="Calibri"/>
              <a:cs typeface="Calibri"/>
            </a:endParaRPr>
          </a:p>
          <a:p>
            <a:pPr marL="355600" indent="-342900">
              <a:lnSpc>
                <a:spcPct val="100000"/>
              </a:lnSpc>
              <a:spcBef>
                <a:spcPts val="790"/>
              </a:spcBef>
              <a:buAutoNum type="arabicPeriod"/>
              <a:tabLst>
                <a:tab pos="354965" algn="l"/>
                <a:tab pos="355600" algn="l"/>
              </a:tabLst>
            </a:pPr>
            <a:r>
              <a:rPr lang="en-GB" sz="2000" spc="-5" dirty="0">
                <a:latin typeface="Calibri"/>
                <a:cs typeface="Calibri"/>
              </a:rPr>
              <a:t>Sign</a:t>
            </a:r>
            <a:r>
              <a:rPr lang="en-GB" sz="2000" spc="-30" dirty="0">
                <a:latin typeface="Calibri"/>
                <a:cs typeface="Calibri"/>
              </a:rPr>
              <a:t> </a:t>
            </a:r>
            <a:r>
              <a:rPr lang="en-GB" sz="2000" spc="-10" dirty="0">
                <a:latin typeface="Calibri"/>
                <a:cs typeface="Calibri"/>
              </a:rPr>
              <a:t>off</a:t>
            </a:r>
            <a:r>
              <a:rPr lang="en-GB" sz="2000" dirty="0">
                <a:latin typeface="Calibri"/>
                <a:cs typeface="Calibri"/>
              </a:rPr>
              <a:t> students’ timesheets on ARC</a:t>
            </a:r>
          </a:p>
          <a:p>
            <a:pPr marL="355600" indent="-342900">
              <a:lnSpc>
                <a:spcPct val="100000"/>
              </a:lnSpc>
              <a:spcBef>
                <a:spcPts val="805"/>
              </a:spcBef>
              <a:buAutoNum type="arabicPeriod"/>
              <a:tabLst>
                <a:tab pos="355600" algn="l"/>
              </a:tabLst>
            </a:pPr>
            <a:r>
              <a:rPr lang="en-GB" sz="2000" spc="-15" dirty="0">
                <a:latin typeface="Calibri"/>
                <a:cs typeface="Calibri"/>
              </a:rPr>
              <a:t>Inform the UWE team of any concerns </a:t>
            </a:r>
            <a:r>
              <a:rPr lang="en-GB" sz="2000" u="sng" spc="-15" dirty="0">
                <a:latin typeface="Calibri"/>
                <a:cs typeface="Calibri"/>
              </a:rPr>
              <a:t>as soon as possible </a:t>
            </a:r>
            <a:endParaRPr lang="en-GB" sz="2000" dirty="0">
              <a:latin typeface="Calibri"/>
              <a:cs typeface="Calibri"/>
            </a:endParaRPr>
          </a:p>
        </p:txBody>
      </p:sp>
      <p:sp>
        <p:nvSpPr>
          <p:cNvPr id="5" name="object 5"/>
          <p:cNvSpPr/>
          <p:nvPr/>
        </p:nvSpPr>
        <p:spPr>
          <a:xfrm>
            <a:off x="5081778" y="2116073"/>
            <a:ext cx="6309360" cy="0"/>
          </a:xfrm>
          <a:custGeom>
            <a:avLst/>
            <a:gdLst/>
            <a:ahLst/>
            <a:cxnLst/>
            <a:rect l="l" t="t" r="r" b="b"/>
            <a:pathLst>
              <a:path w="6309359">
                <a:moveTo>
                  <a:pt x="0" y="0"/>
                </a:moveTo>
                <a:lnTo>
                  <a:pt x="6309360" y="0"/>
                </a:lnTo>
              </a:path>
            </a:pathLst>
          </a:custGeom>
          <a:ln w="19812">
            <a:solidFill>
              <a:srgbClr val="A26700"/>
            </a:solidFill>
          </a:ln>
        </p:spPr>
        <p:txBody>
          <a:bodyPr wrap="square" lIns="0" tIns="0" rIns="0" bIns="0" rtlCol="0"/>
          <a:lstStyle/>
          <a:p>
            <a:endParaRPr/>
          </a:p>
        </p:txBody>
      </p:sp>
      <p:pic>
        <p:nvPicPr>
          <p:cNvPr id="8" name="Picture 7">
            <a:extLst>
              <a:ext uri="{FF2B5EF4-FFF2-40B4-BE49-F238E27FC236}">
                <a16:creationId xmlns:a16="http://schemas.microsoft.com/office/drawing/2014/main" id="{6E715241-BAF6-86D9-D77A-00D5BDB4A3A5}"/>
              </a:ext>
            </a:extLst>
          </p:cNvPr>
          <p:cNvPicPr>
            <a:picLocks noChangeAspect="1"/>
          </p:cNvPicPr>
          <p:nvPr/>
        </p:nvPicPr>
        <p:blipFill rotWithShape="1">
          <a:blip r:embed="rId3"/>
          <a:srcRect l="19375" t="22222" r="53750" b="41111"/>
          <a:stretch/>
        </p:blipFill>
        <p:spPr>
          <a:xfrm>
            <a:off x="45295" y="533400"/>
            <a:ext cx="4738251" cy="2590797"/>
          </a:xfrm>
          <a:prstGeom prst="rect">
            <a:avLst/>
          </a:prstGeom>
        </p:spPr>
      </p:pic>
      <p:pic>
        <p:nvPicPr>
          <p:cNvPr id="10" name="Picture 9" descr="A group of people in a room&#10;&#10;Description automatically generated">
            <a:extLst>
              <a:ext uri="{FF2B5EF4-FFF2-40B4-BE49-F238E27FC236}">
                <a16:creationId xmlns:a16="http://schemas.microsoft.com/office/drawing/2014/main" id="{31188800-B92A-1CF6-00C0-A15312679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71" y="3200400"/>
            <a:ext cx="4686300" cy="3124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1383564" y="348865"/>
            <a:ext cx="9718111" cy="1576446"/>
          </a:xfrm>
          <a:prstGeom prst="rect">
            <a:avLst/>
          </a:prstGeom>
        </p:spPr>
        <p:txBody>
          <a:bodyPr vert="horz" lIns="91440" tIns="45720" rIns="91440" bIns="45720" rtlCol="0" anchor="ctr">
            <a:normAutofit/>
          </a:bodyPr>
          <a:lstStyle/>
          <a:p>
            <a:pPr marL="12700" rtl="0">
              <a:spcBef>
                <a:spcPct val="0"/>
              </a:spcBef>
            </a:pPr>
            <a:r>
              <a:rPr lang="en-US" sz="4000" kern="1200" spc="-5">
                <a:solidFill>
                  <a:srgbClr val="FFFFFF"/>
                </a:solidFill>
                <a:latin typeface="+mj-lt"/>
                <a:ea typeface="+mj-ea"/>
                <a:cs typeface="+mj-cs"/>
              </a:rPr>
              <a:t>The</a:t>
            </a:r>
            <a:r>
              <a:rPr lang="en-US" sz="4000" kern="1200" spc="-45">
                <a:solidFill>
                  <a:srgbClr val="FFFFFF"/>
                </a:solidFill>
                <a:latin typeface="+mj-lt"/>
                <a:ea typeface="+mj-ea"/>
                <a:cs typeface="+mj-cs"/>
              </a:rPr>
              <a:t> </a:t>
            </a:r>
            <a:r>
              <a:rPr lang="en-US" sz="4000" kern="1200" spc="-5">
                <a:solidFill>
                  <a:srgbClr val="FFFFFF"/>
                </a:solidFill>
                <a:latin typeface="+mj-lt"/>
                <a:ea typeface="+mj-ea"/>
                <a:cs typeface="+mj-cs"/>
              </a:rPr>
              <a:t>Placement</a:t>
            </a:r>
            <a:r>
              <a:rPr lang="en-US" sz="4000" kern="1200" spc="-40">
                <a:solidFill>
                  <a:srgbClr val="FFFFFF"/>
                </a:solidFill>
                <a:latin typeface="+mj-lt"/>
                <a:ea typeface="+mj-ea"/>
                <a:cs typeface="+mj-cs"/>
              </a:rPr>
              <a:t> </a:t>
            </a:r>
            <a:r>
              <a:rPr lang="en-US" sz="4000" kern="1200" spc="-10">
                <a:solidFill>
                  <a:srgbClr val="FFFFFF"/>
                </a:solidFill>
                <a:latin typeface="+mj-lt"/>
                <a:ea typeface="+mj-ea"/>
                <a:cs typeface="+mj-cs"/>
              </a:rPr>
              <a:t>Competencies</a:t>
            </a:r>
            <a:endParaRPr lang="en-US" sz="4000" kern="1200">
              <a:solidFill>
                <a:srgbClr val="FFFFFF"/>
              </a:solidFill>
              <a:latin typeface="+mj-lt"/>
              <a:ea typeface="+mj-ea"/>
              <a:cs typeface="+mj-cs"/>
            </a:endParaRPr>
          </a:p>
        </p:txBody>
      </p:sp>
      <p:graphicFrame>
        <p:nvGraphicFramePr>
          <p:cNvPr id="20" name="object 18">
            <a:extLst>
              <a:ext uri="{FF2B5EF4-FFF2-40B4-BE49-F238E27FC236}">
                <a16:creationId xmlns:a16="http://schemas.microsoft.com/office/drawing/2014/main" id="{E1A75C10-F68E-5D55-4DEE-D3CD6053045B}"/>
              </a:ext>
            </a:extLst>
          </p:cNvPr>
          <p:cNvGraphicFramePr/>
          <p:nvPr>
            <p:extLst>
              <p:ext uri="{D42A27DB-BD31-4B8C-83A1-F6EECF244321}">
                <p14:modId xmlns:p14="http://schemas.microsoft.com/office/powerpoint/2010/main" val="643956060"/>
              </p:ext>
            </p:extLst>
          </p:nvPr>
        </p:nvGraphicFramePr>
        <p:xfrm>
          <a:off x="11970" y="2170031"/>
          <a:ext cx="12168060" cy="468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FEF68-EAB4-4C44-D123-4997602FE3C1}"/>
              </a:ext>
            </a:extLst>
          </p:cNvPr>
          <p:cNvSpPr>
            <a:spLocks noGrp="1"/>
          </p:cNvSpPr>
          <p:nvPr>
            <p:ph type="title"/>
          </p:nvPr>
        </p:nvSpPr>
        <p:spPr>
          <a:xfrm>
            <a:off x="586478" y="1683756"/>
            <a:ext cx="3115265" cy="2396359"/>
          </a:xfrm>
        </p:spPr>
        <p:txBody>
          <a:bodyPr anchor="b">
            <a:normAutofit/>
          </a:bodyPr>
          <a:lstStyle/>
          <a:p>
            <a:pPr algn="r"/>
            <a:r>
              <a:rPr lang="en-GB" sz="4000" dirty="0">
                <a:solidFill>
                  <a:srgbClr val="FFFFFF"/>
                </a:solidFill>
              </a:rPr>
              <a:t>Access to Placement Plans</a:t>
            </a:r>
          </a:p>
        </p:txBody>
      </p:sp>
      <p:graphicFrame>
        <p:nvGraphicFramePr>
          <p:cNvPr id="36" name="Text Placeholder 2">
            <a:extLst>
              <a:ext uri="{FF2B5EF4-FFF2-40B4-BE49-F238E27FC236}">
                <a16:creationId xmlns:a16="http://schemas.microsoft.com/office/drawing/2014/main" id="{4374441E-4C81-A147-4663-3173A29D9A51}"/>
              </a:ext>
            </a:extLst>
          </p:cNvPr>
          <p:cNvGraphicFramePr/>
          <p:nvPr>
            <p:extLst>
              <p:ext uri="{D42A27DB-BD31-4B8C-83A1-F6EECF244321}">
                <p14:modId xmlns:p14="http://schemas.microsoft.com/office/powerpoint/2010/main" val="30820373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5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4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4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4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4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5" name="Rectangle 5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FEF68-EAB4-4C44-D123-4997602FE3C1}"/>
              </a:ext>
            </a:extLst>
          </p:cNvPr>
          <p:cNvSpPr>
            <a:spLocks noGrp="1"/>
          </p:cNvSpPr>
          <p:nvPr>
            <p:ph type="title"/>
          </p:nvPr>
        </p:nvSpPr>
        <p:spPr>
          <a:xfrm>
            <a:off x="586478" y="1683756"/>
            <a:ext cx="3115265" cy="2396359"/>
          </a:xfrm>
        </p:spPr>
        <p:txBody>
          <a:bodyPr anchor="b">
            <a:normAutofit/>
          </a:bodyPr>
          <a:lstStyle/>
          <a:p>
            <a:pPr algn="r">
              <a:lnSpc>
                <a:spcPct val="90000"/>
              </a:lnSpc>
            </a:pPr>
            <a:r>
              <a:rPr lang="en-GB" sz="4000" spc="-15">
                <a:solidFill>
                  <a:srgbClr val="FFFFFF"/>
                </a:solidFill>
              </a:rPr>
              <a:t>Key Assessments used on Placement</a:t>
            </a:r>
            <a:endParaRPr lang="en-GB" sz="4000">
              <a:solidFill>
                <a:srgbClr val="FFFFFF"/>
              </a:solidFill>
            </a:endParaRPr>
          </a:p>
        </p:txBody>
      </p:sp>
      <p:graphicFrame>
        <p:nvGraphicFramePr>
          <p:cNvPr id="36" name="Text Placeholder 2">
            <a:extLst>
              <a:ext uri="{FF2B5EF4-FFF2-40B4-BE49-F238E27FC236}">
                <a16:creationId xmlns:a16="http://schemas.microsoft.com/office/drawing/2014/main" id="{4374441E-4C81-A147-4663-3173A29D9A51}"/>
              </a:ext>
            </a:extLst>
          </p:cNvPr>
          <p:cNvGraphicFramePr/>
          <p:nvPr>
            <p:extLst>
              <p:ext uri="{D42A27DB-BD31-4B8C-83A1-F6EECF244321}">
                <p14:modId xmlns:p14="http://schemas.microsoft.com/office/powerpoint/2010/main" val="2022621333"/>
              </p:ext>
            </p:extLst>
          </p:nvPr>
        </p:nvGraphicFramePr>
        <p:xfrm>
          <a:off x="4288221" y="10137"/>
          <a:ext cx="7675179" cy="6847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2902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4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4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4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4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5" name="Rectangle 5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FEF68-EAB4-4C44-D123-4997602FE3C1}"/>
              </a:ext>
            </a:extLst>
          </p:cNvPr>
          <p:cNvSpPr>
            <a:spLocks noGrp="1"/>
          </p:cNvSpPr>
          <p:nvPr>
            <p:ph type="title"/>
          </p:nvPr>
        </p:nvSpPr>
        <p:spPr>
          <a:xfrm>
            <a:off x="586478" y="1683756"/>
            <a:ext cx="3115265" cy="2396359"/>
          </a:xfrm>
        </p:spPr>
        <p:txBody>
          <a:bodyPr anchor="b">
            <a:normAutofit/>
          </a:bodyPr>
          <a:lstStyle/>
          <a:p>
            <a:pPr algn="r">
              <a:lnSpc>
                <a:spcPct val="90000"/>
              </a:lnSpc>
            </a:pPr>
            <a:r>
              <a:rPr lang="en-GB" sz="4000" spc="-15">
                <a:solidFill>
                  <a:srgbClr val="FFFFFF"/>
                </a:solidFill>
              </a:rPr>
              <a:t>Key Assessments used on Placement</a:t>
            </a:r>
            <a:endParaRPr lang="en-GB" sz="4000">
              <a:solidFill>
                <a:srgbClr val="FFFFFF"/>
              </a:solidFill>
            </a:endParaRPr>
          </a:p>
        </p:txBody>
      </p:sp>
      <p:graphicFrame>
        <p:nvGraphicFramePr>
          <p:cNvPr id="36" name="Text Placeholder 2">
            <a:extLst>
              <a:ext uri="{FF2B5EF4-FFF2-40B4-BE49-F238E27FC236}">
                <a16:creationId xmlns:a16="http://schemas.microsoft.com/office/drawing/2014/main" id="{4374441E-4C81-A147-4663-3173A29D9A51}"/>
              </a:ext>
            </a:extLst>
          </p:cNvPr>
          <p:cNvGraphicFramePr/>
          <p:nvPr>
            <p:extLst>
              <p:ext uri="{D42A27DB-BD31-4B8C-83A1-F6EECF244321}">
                <p14:modId xmlns:p14="http://schemas.microsoft.com/office/powerpoint/2010/main" val="3701244491"/>
              </p:ext>
            </p:extLst>
          </p:nvPr>
        </p:nvGraphicFramePr>
        <p:xfrm>
          <a:off x="4288221" y="10137"/>
          <a:ext cx="7675179" cy="6847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627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80084" y="1699082"/>
            <a:ext cx="3740150" cy="697230"/>
          </a:xfrm>
          <a:prstGeom prst="rect">
            <a:avLst/>
          </a:prstGeom>
        </p:spPr>
        <p:txBody>
          <a:bodyPr vert="horz" wrap="square" lIns="0" tIns="13335" rIns="0" bIns="0" rtlCol="0">
            <a:spAutoFit/>
          </a:bodyPr>
          <a:lstStyle/>
          <a:p>
            <a:pPr marL="12700">
              <a:lnSpc>
                <a:spcPct val="100000"/>
              </a:lnSpc>
              <a:spcBef>
                <a:spcPts val="105"/>
              </a:spcBef>
            </a:pPr>
            <a:r>
              <a:rPr sz="4400" spc="-10" dirty="0">
                <a:solidFill>
                  <a:srgbClr val="000000"/>
                </a:solidFill>
              </a:rPr>
              <a:t>Considerations…</a:t>
            </a:r>
            <a:endParaRPr sz="4400" dirty="0"/>
          </a:p>
        </p:txBody>
      </p:sp>
      <p:sp>
        <p:nvSpPr>
          <p:cNvPr id="2" name="Rectangle 1">
            <a:extLst>
              <a:ext uri="{FF2B5EF4-FFF2-40B4-BE49-F238E27FC236}">
                <a16:creationId xmlns:a16="http://schemas.microsoft.com/office/drawing/2014/main" id="{3F5E6ED9-548E-7E38-D9FE-C9A8CD26553E}"/>
              </a:ext>
            </a:extLst>
          </p:cNvPr>
          <p:cNvSpPr/>
          <p:nvPr/>
        </p:nvSpPr>
        <p:spPr>
          <a:xfrm>
            <a:off x="5634459" y="61475"/>
            <a:ext cx="5867400" cy="38100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6C8605-1DF8-535D-F756-F4217E8C8629}"/>
              </a:ext>
            </a:extLst>
          </p:cNvPr>
          <p:cNvSpPr/>
          <p:nvPr/>
        </p:nvSpPr>
        <p:spPr>
          <a:xfrm>
            <a:off x="5486400" y="61476"/>
            <a:ext cx="6167859" cy="38100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clothing, person, wall, indoor&#10;&#10;Description automatically generated">
            <a:extLst>
              <a:ext uri="{FF2B5EF4-FFF2-40B4-BE49-F238E27FC236}">
                <a16:creationId xmlns:a16="http://schemas.microsoft.com/office/drawing/2014/main" id="{2E441FE4-BB52-E7AF-7568-1DD9463E1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640" y="176129"/>
            <a:ext cx="5371038" cy="3580692"/>
          </a:xfrm>
          <a:prstGeom prst="rect">
            <a:avLst/>
          </a:prstGeom>
        </p:spPr>
      </p:pic>
      <p:graphicFrame>
        <p:nvGraphicFramePr>
          <p:cNvPr id="20" name="object 16">
            <a:extLst>
              <a:ext uri="{FF2B5EF4-FFF2-40B4-BE49-F238E27FC236}">
                <a16:creationId xmlns:a16="http://schemas.microsoft.com/office/drawing/2014/main" id="{16DBE2AD-0BAE-3C40-F66C-9A2E1A6B33FE}"/>
              </a:ext>
            </a:extLst>
          </p:cNvPr>
          <p:cNvGraphicFramePr/>
          <p:nvPr>
            <p:extLst>
              <p:ext uri="{D42A27DB-BD31-4B8C-83A1-F6EECF244321}">
                <p14:modId xmlns:p14="http://schemas.microsoft.com/office/powerpoint/2010/main" val="3426748062"/>
              </p:ext>
            </p:extLst>
          </p:nvPr>
        </p:nvGraphicFramePr>
        <p:xfrm>
          <a:off x="0" y="2823035"/>
          <a:ext cx="12192000" cy="40349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a:spLocks noGrp="1"/>
          </p:cNvSpPr>
          <p:nvPr>
            <p:ph type="title"/>
          </p:nvPr>
        </p:nvSpPr>
        <p:spPr>
          <a:xfrm>
            <a:off x="466722" y="586855"/>
            <a:ext cx="3201366" cy="3387497"/>
          </a:xfrm>
          <a:prstGeom prst="rect">
            <a:avLst/>
          </a:prstGeom>
        </p:spPr>
        <p:txBody>
          <a:bodyPr vert="horz" lIns="91440" tIns="45720" rIns="91440" bIns="45720" rtlCol="0" anchor="b">
            <a:normAutofit/>
          </a:bodyPr>
          <a:lstStyle/>
          <a:p>
            <a:pPr marL="12700" algn="r" rtl="0">
              <a:lnSpc>
                <a:spcPct val="90000"/>
              </a:lnSpc>
              <a:spcBef>
                <a:spcPct val="0"/>
              </a:spcBef>
            </a:pPr>
            <a:r>
              <a:rPr lang="en-US" sz="4000" kern="1200" spc="-10">
                <a:solidFill>
                  <a:srgbClr val="FFFFFF"/>
                </a:solidFill>
                <a:latin typeface="+mj-lt"/>
                <a:ea typeface="+mj-ea"/>
                <a:cs typeface="+mj-cs"/>
              </a:rPr>
              <a:t>Aims</a:t>
            </a:r>
            <a:r>
              <a:rPr lang="en-US" sz="4000" kern="1200" spc="-20">
                <a:solidFill>
                  <a:srgbClr val="FFFFFF"/>
                </a:solidFill>
                <a:latin typeface="+mj-lt"/>
                <a:ea typeface="+mj-ea"/>
                <a:cs typeface="+mj-cs"/>
              </a:rPr>
              <a:t> </a:t>
            </a:r>
            <a:r>
              <a:rPr lang="en-US" sz="4000" kern="1200" spc="-5">
                <a:solidFill>
                  <a:srgbClr val="FFFFFF"/>
                </a:solidFill>
                <a:latin typeface="+mj-lt"/>
                <a:ea typeface="+mj-ea"/>
                <a:cs typeface="+mj-cs"/>
              </a:rPr>
              <a:t>of the</a:t>
            </a:r>
            <a:r>
              <a:rPr lang="en-US" sz="4000" kern="1200" spc="-15">
                <a:solidFill>
                  <a:srgbClr val="FFFFFF"/>
                </a:solidFill>
                <a:latin typeface="+mj-lt"/>
                <a:ea typeface="+mj-ea"/>
                <a:cs typeface="+mj-cs"/>
              </a:rPr>
              <a:t> </a:t>
            </a:r>
            <a:r>
              <a:rPr lang="en-US" sz="4000" kern="1200" spc="-10">
                <a:solidFill>
                  <a:srgbClr val="FFFFFF"/>
                </a:solidFill>
                <a:latin typeface="+mj-lt"/>
                <a:ea typeface="+mj-ea"/>
                <a:cs typeface="+mj-cs"/>
              </a:rPr>
              <a:t>briefing</a:t>
            </a:r>
            <a:endParaRPr lang="en-US" sz="4000" kern="1200">
              <a:solidFill>
                <a:srgbClr val="FFFFFF"/>
              </a:solidFill>
              <a:latin typeface="+mj-lt"/>
              <a:ea typeface="+mj-ea"/>
              <a:cs typeface="+mj-cs"/>
            </a:endParaRPr>
          </a:p>
        </p:txBody>
      </p:sp>
      <p:sp>
        <p:nvSpPr>
          <p:cNvPr id="6" name="object 6"/>
          <p:cNvSpPr txBox="1"/>
          <p:nvPr/>
        </p:nvSpPr>
        <p:spPr>
          <a:xfrm>
            <a:off x="4810259" y="649480"/>
            <a:ext cx="6555347" cy="5546047"/>
          </a:xfrm>
          <a:prstGeom prst="rect">
            <a:avLst/>
          </a:prstGeom>
        </p:spPr>
        <p:txBody>
          <a:bodyPr vert="horz" lIns="91440" tIns="45720" rIns="91440" bIns="45720" rtlCol="0" anchor="ctr">
            <a:normAutofit lnSpcReduction="10000"/>
          </a:bodyPr>
          <a:lstStyle/>
          <a:p>
            <a:pPr marL="720090" marR="897255" indent="-457200">
              <a:lnSpc>
                <a:spcPct val="90000"/>
              </a:lnSpc>
              <a:spcBef>
                <a:spcPts val="95"/>
              </a:spcBef>
              <a:buFont typeface="+mj-lt"/>
              <a:buAutoNum type="arabicPeriod"/>
              <a:tabLst>
                <a:tab pos="469900" algn="l"/>
              </a:tabLst>
            </a:pPr>
            <a:r>
              <a:rPr lang="en-US" sz="2800" spc="-105" dirty="0"/>
              <a:t>To</a:t>
            </a:r>
            <a:r>
              <a:rPr lang="en-US" sz="2800" spc="-20" dirty="0"/>
              <a:t> </a:t>
            </a:r>
            <a:r>
              <a:rPr lang="en-US" sz="2800" spc="-10" dirty="0"/>
              <a:t>understand</a:t>
            </a:r>
            <a:r>
              <a:rPr lang="en-US" sz="2800" spc="-15" dirty="0"/>
              <a:t> </a:t>
            </a:r>
            <a:r>
              <a:rPr lang="en-US" sz="2800" spc="-5" dirty="0"/>
              <a:t>the</a:t>
            </a:r>
            <a:r>
              <a:rPr lang="en-US" sz="2800" dirty="0"/>
              <a:t> </a:t>
            </a:r>
            <a:r>
              <a:rPr lang="en-US" sz="2800" spc="-5" dirty="0"/>
              <a:t>structure </a:t>
            </a:r>
            <a:r>
              <a:rPr lang="en-US" sz="2800" dirty="0"/>
              <a:t>and</a:t>
            </a:r>
            <a:r>
              <a:rPr lang="en-US" sz="2800" spc="-15" dirty="0"/>
              <a:t> </a:t>
            </a:r>
            <a:r>
              <a:rPr lang="en-US" sz="2800" spc="-10" dirty="0"/>
              <a:t>process</a:t>
            </a:r>
            <a:r>
              <a:rPr lang="en-US" sz="2800" spc="-30" dirty="0"/>
              <a:t> </a:t>
            </a:r>
            <a:r>
              <a:rPr lang="en-US" sz="2800" dirty="0"/>
              <a:t>of </a:t>
            </a:r>
            <a:r>
              <a:rPr lang="en-US" sz="2800" spc="-530" dirty="0"/>
              <a:t> </a:t>
            </a:r>
            <a:r>
              <a:rPr lang="en-US" sz="2800" dirty="0"/>
              <a:t>UWE</a:t>
            </a:r>
            <a:r>
              <a:rPr lang="en-US" sz="2800" spc="-20" dirty="0"/>
              <a:t> </a:t>
            </a:r>
            <a:r>
              <a:rPr lang="en-US" sz="2800" spc="-30" dirty="0"/>
              <a:t>Physician Associate </a:t>
            </a:r>
            <a:r>
              <a:rPr lang="en-US" sz="2800" spc="-5" dirty="0"/>
              <a:t>placements</a:t>
            </a:r>
            <a:endParaRPr lang="en-US" sz="2800" dirty="0"/>
          </a:p>
          <a:p>
            <a:pPr marL="228600" indent="-457200">
              <a:lnSpc>
                <a:spcPct val="90000"/>
              </a:lnSpc>
              <a:spcBef>
                <a:spcPts val="45"/>
              </a:spcBef>
              <a:buFont typeface="+mj-lt"/>
              <a:buAutoNum type="arabicPeriod"/>
            </a:pPr>
            <a:endParaRPr lang="en-US" sz="2800" dirty="0"/>
          </a:p>
          <a:p>
            <a:pPr marL="698500" marR="132715" indent="-457200">
              <a:lnSpc>
                <a:spcPct val="90000"/>
              </a:lnSpc>
              <a:buFont typeface="+mj-lt"/>
              <a:buAutoNum type="arabicPeriod"/>
              <a:tabLst>
                <a:tab pos="469900" algn="l"/>
                <a:tab pos="470534" algn="l"/>
              </a:tabLst>
            </a:pPr>
            <a:r>
              <a:rPr lang="en-US" sz="2800" spc="-105" dirty="0"/>
              <a:t>To</a:t>
            </a:r>
            <a:r>
              <a:rPr lang="en-US" sz="2800" spc="-20" dirty="0"/>
              <a:t> </a:t>
            </a:r>
            <a:r>
              <a:rPr lang="en-US" sz="2800" spc="-10" dirty="0"/>
              <a:t>understand</a:t>
            </a:r>
            <a:r>
              <a:rPr lang="en-US" sz="2800" spc="-20" dirty="0"/>
              <a:t> </a:t>
            </a:r>
            <a:r>
              <a:rPr lang="en-US" sz="2800" spc="-5" dirty="0"/>
              <a:t>the</a:t>
            </a:r>
            <a:r>
              <a:rPr lang="en-US" sz="2800" dirty="0"/>
              <a:t> </a:t>
            </a:r>
            <a:r>
              <a:rPr lang="en-US" sz="2800" spc="-10" dirty="0"/>
              <a:t>role</a:t>
            </a:r>
            <a:r>
              <a:rPr lang="en-US" sz="2800" spc="-35" dirty="0"/>
              <a:t> </a:t>
            </a:r>
            <a:r>
              <a:rPr lang="en-US" sz="2800" dirty="0"/>
              <a:t>and</a:t>
            </a:r>
            <a:r>
              <a:rPr lang="en-US" sz="2800" spc="-5" dirty="0"/>
              <a:t> responsibilities</a:t>
            </a:r>
            <a:r>
              <a:rPr lang="en-US" sz="2800" dirty="0"/>
              <a:t> of</a:t>
            </a:r>
            <a:r>
              <a:rPr lang="en-US" sz="2800" spc="-20" dirty="0"/>
              <a:t> </a:t>
            </a:r>
            <a:r>
              <a:rPr lang="en-US" sz="2800" spc="-5" dirty="0"/>
              <a:t>the </a:t>
            </a:r>
            <a:r>
              <a:rPr lang="en-US" sz="2800" spc="-530" dirty="0"/>
              <a:t> </a:t>
            </a:r>
            <a:r>
              <a:rPr lang="en-US" sz="2800" dirty="0"/>
              <a:t>UWE</a:t>
            </a:r>
            <a:r>
              <a:rPr lang="en-US" sz="2800" spc="-15" dirty="0"/>
              <a:t> </a:t>
            </a:r>
            <a:r>
              <a:rPr lang="en-US" sz="2800" spc="-30" dirty="0"/>
              <a:t>Physician Associate Placement Supervisor (</a:t>
            </a:r>
            <a:r>
              <a:rPr lang="en-US" sz="2800" spc="-10" dirty="0"/>
              <a:t>Practice </a:t>
            </a:r>
            <a:r>
              <a:rPr lang="en-US" sz="2800" spc="-15" dirty="0"/>
              <a:t>Educator)</a:t>
            </a:r>
            <a:endParaRPr lang="en-US" sz="2800" dirty="0"/>
          </a:p>
          <a:p>
            <a:pPr marL="228600" indent="-457200">
              <a:lnSpc>
                <a:spcPct val="90000"/>
              </a:lnSpc>
              <a:spcBef>
                <a:spcPts val="10"/>
              </a:spcBef>
              <a:buFont typeface="+mj-lt"/>
              <a:buAutoNum type="arabicPeriod"/>
            </a:pPr>
            <a:endParaRPr lang="en-US" sz="2800" dirty="0"/>
          </a:p>
          <a:p>
            <a:pPr marL="698500" marR="5080" indent="-457200">
              <a:lnSpc>
                <a:spcPct val="90000"/>
              </a:lnSpc>
              <a:buFont typeface="+mj-lt"/>
              <a:buAutoNum type="arabicPeriod"/>
              <a:tabLst>
                <a:tab pos="469900" algn="l"/>
                <a:tab pos="470534" algn="l"/>
              </a:tabLst>
            </a:pPr>
            <a:r>
              <a:rPr lang="en-US" sz="2800" spc="-105" dirty="0"/>
              <a:t>To</a:t>
            </a:r>
            <a:r>
              <a:rPr lang="en-US" sz="2800" spc="-10" dirty="0"/>
              <a:t> </a:t>
            </a:r>
            <a:r>
              <a:rPr lang="en-US" sz="2800" dirty="0"/>
              <a:t>understand the assessment and feedback methodology used for PA placements</a:t>
            </a:r>
          </a:p>
          <a:p>
            <a:pPr marL="228600" indent="-457200">
              <a:lnSpc>
                <a:spcPct val="90000"/>
              </a:lnSpc>
              <a:spcBef>
                <a:spcPts val="45"/>
              </a:spcBef>
              <a:buFont typeface="+mj-lt"/>
              <a:buAutoNum type="arabicPeriod"/>
            </a:pPr>
            <a:endParaRPr lang="en-US" sz="2800" dirty="0"/>
          </a:p>
          <a:p>
            <a:pPr marL="698500" indent="-457200">
              <a:lnSpc>
                <a:spcPct val="90000"/>
              </a:lnSpc>
              <a:spcBef>
                <a:spcPts val="5"/>
              </a:spcBef>
              <a:buFont typeface="+mj-lt"/>
              <a:buAutoNum type="arabicPeriod"/>
              <a:tabLst>
                <a:tab pos="469900" algn="l"/>
                <a:tab pos="470534" algn="l"/>
              </a:tabLst>
            </a:pPr>
            <a:r>
              <a:rPr lang="en-US" sz="2800" spc="-105" dirty="0"/>
              <a:t>To</a:t>
            </a:r>
            <a:r>
              <a:rPr lang="en-US" sz="2800" spc="-20" dirty="0"/>
              <a:t> </a:t>
            </a:r>
            <a:r>
              <a:rPr lang="en-US" sz="2800" dirty="0"/>
              <a:t>know</a:t>
            </a:r>
            <a:r>
              <a:rPr lang="en-US" sz="2800" spc="-20" dirty="0"/>
              <a:t> </a:t>
            </a:r>
            <a:r>
              <a:rPr lang="en-US" sz="2800" dirty="0"/>
              <a:t>how</a:t>
            </a:r>
            <a:r>
              <a:rPr lang="en-US" sz="2800" spc="-20" dirty="0"/>
              <a:t> </a:t>
            </a:r>
            <a:r>
              <a:rPr lang="en-US" sz="2800" spc="-15" dirty="0"/>
              <a:t>to</a:t>
            </a:r>
            <a:r>
              <a:rPr lang="en-US" sz="2800" spc="-20" dirty="0"/>
              <a:t> </a:t>
            </a:r>
            <a:r>
              <a:rPr lang="en-US" sz="2800" dirty="0"/>
              <a:t>access</a:t>
            </a:r>
            <a:r>
              <a:rPr lang="en-US" sz="2800" spc="-15" dirty="0"/>
              <a:t> </a:t>
            </a:r>
            <a:r>
              <a:rPr lang="en-US" sz="2800" spc="-5" dirty="0"/>
              <a:t>support </a:t>
            </a:r>
            <a:r>
              <a:rPr lang="en-US" sz="2800" dirty="0"/>
              <a:t>and</a:t>
            </a:r>
            <a:r>
              <a:rPr lang="en-US" sz="2800" spc="-20" dirty="0"/>
              <a:t> </a:t>
            </a:r>
            <a:r>
              <a:rPr lang="en-US" sz="2800" spc="-10" dirty="0"/>
              <a:t>training</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3943" y="2923489"/>
            <a:ext cx="3214370" cy="848994"/>
          </a:xfrm>
          <a:prstGeom prst="rect">
            <a:avLst/>
          </a:prstGeom>
        </p:spPr>
        <p:txBody>
          <a:bodyPr vert="horz" wrap="square" lIns="0" tIns="12700" rIns="0" bIns="0" rtlCol="0">
            <a:spAutoFit/>
          </a:bodyPr>
          <a:lstStyle/>
          <a:p>
            <a:pPr marL="12700">
              <a:lnSpc>
                <a:spcPct val="100000"/>
              </a:lnSpc>
              <a:spcBef>
                <a:spcPts val="100"/>
              </a:spcBef>
            </a:pPr>
            <a:r>
              <a:rPr sz="5400" dirty="0">
                <a:latin typeface="Calibri Light"/>
                <a:cs typeface="Calibri Light"/>
              </a:rPr>
              <a:t>Supervision</a:t>
            </a:r>
            <a:endParaRPr sz="5400">
              <a:latin typeface="Calibri Light"/>
              <a:cs typeface="Calibri Light"/>
            </a:endParaRPr>
          </a:p>
        </p:txBody>
      </p:sp>
      <p:sp>
        <p:nvSpPr>
          <p:cNvPr id="3" name="object 3"/>
          <p:cNvSpPr/>
          <p:nvPr/>
        </p:nvSpPr>
        <p:spPr>
          <a:xfrm>
            <a:off x="4318565" y="766826"/>
            <a:ext cx="40640" cy="5411470"/>
          </a:xfrm>
          <a:custGeom>
            <a:avLst/>
            <a:gdLst/>
            <a:ahLst/>
            <a:cxnLst/>
            <a:rect l="l" t="t" r="r" b="b"/>
            <a:pathLst>
              <a:path w="40639" h="5411470">
                <a:moveTo>
                  <a:pt x="20219" y="-20574"/>
                </a:moveTo>
                <a:lnTo>
                  <a:pt x="20219" y="5432018"/>
                </a:lnTo>
              </a:path>
            </a:pathLst>
          </a:custGeom>
          <a:ln w="81586">
            <a:solidFill>
              <a:srgbClr val="EC7C30"/>
            </a:solidFill>
          </a:ln>
        </p:spPr>
        <p:txBody>
          <a:bodyPr wrap="square" lIns="0" tIns="0" rIns="0" bIns="0" rtlCol="0"/>
          <a:lstStyle/>
          <a:p>
            <a:endParaRPr/>
          </a:p>
        </p:txBody>
      </p:sp>
      <p:sp>
        <p:nvSpPr>
          <p:cNvPr id="4" name="object 4"/>
          <p:cNvSpPr/>
          <p:nvPr/>
        </p:nvSpPr>
        <p:spPr>
          <a:xfrm>
            <a:off x="4648200" y="943355"/>
            <a:ext cx="6901180" cy="696595"/>
          </a:xfrm>
          <a:custGeom>
            <a:avLst/>
            <a:gdLst/>
            <a:ahLst/>
            <a:cxnLst/>
            <a:rect l="l" t="t" r="r" b="b"/>
            <a:pathLst>
              <a:path w="6901180" h="696594">
                <a:moveTo>
                  <a:pt x="6784594" y="0"/>
                </a:moveTo>
                <a:lnTo>
                  <a:pt x="116077" y="0"/>
                </a:lnTo>
                <a:lnTo>
                  <a:pt x="70883" y="9118"/>
                </a:lnTo>
                <a:lnTo>
                  <a:pt x="33988" y="33988"/>
                </a:lnTo>
                <a:lnTo>
                  <a:pt x="9118" y="70883"/>
                </a:lnTo>
                <a:lnTo>
                  <a:pt x="0" y="116078"/>
                </a:lnTo>
                <a:lnTo>
                  <a:pt x="0" y="580390"/>
                </a:lnTo>
                <a:lnTo>
                  <a:pt x="9118" y="625584"/>
                </a:lnTo>
                <a:lnTo>
                  <a:pt x="33988" y="662479"/>
                </a:lnTo>
                <a:lnTo>
                  <a:pt x="70883" y="687349"/>
                </a:lnTo>
                <a:lnTo>
                  <a:pt x="116077" y="696468"/>
                </a:lnTo>
                <a:lnTo>
                  <a:pt x="6784594" y="696468"/>
                </a:lnTo>
                <a:lnTo>
                  <a:pt x="6829788" y="687349"/>
                </a:lnTo>
                <a:lnTo>
                  <a:pt x="6866683" y="662479"/>
                </a:lnTo>
                <a:lnTo>
                  <a:pt x="6891553" y="625584"/>
                </a:lnTo>
                <a:lnTo>
                  <a:pt x="6900672" y="580390"/>
                </a:lnTo>
                <a:lnTo>
                  <a:pt x="6900672" y="116078"/>
                </a:lnTo>
                <a:lnTo>
                  <a:pt x="6891553" y="70883"/>
                </a:lnTo>
                <a:lnTo>
                  <a:pt x="6866683" y="33988"/>
                </a:lnTo>
                <a:lnTo>
                  <a:pt x="6829788" y="9118"/>
                </a:lnTo>
                <a:lnTo>
                  <a:pt x="6784594" y="0"/>
                </a:lnTo>
                <a:close/>
              </a:path>
            </a:pathLst>
          </a:custGeom>
          <a:solidFill>
            <a:srgbClr val="5B9BD4"/>
          </a:solidFill>
        </p:spPr>
        <p:txBody>
          <a:bodyPr wrap="square" lIns="0" tIns="0" rIns="0" bIns="0" rtlCol="0"/>
          <a:lstStyle/>
          <a:p>
            <a:endParaRPr/>
          </a:p>
        </p:txBody>
      </p:sp>
      <p:sp>
        <p:nvSpPr>
          <p:cNvPr id="5" name="object 5"/>
          <p:cNvSpPr txBox="1"/>
          <p:nvPr/>
        </p:nvSpPr>
        <p:spPr>
          <a:xfrm>
            <a:off x="4780279" y="1014476"/>
            <a:ext cx="5735955" cy="467995"/>
          </a:xfrm>
          <a:prstGeom prst="rect">
            <a:avLst/>
          </a:prstGeom>
        </p:spPr>
        <p:txBody>
          <a:bodyPr vert="horz" wrap="square" lIns="0" tIns="13335" rIns="0" bIns="0" rtlCol="0">
            <a:spAutoFit/>
          </a:bodyPr>
          <a:lstStyle/>
          <a:p>
            <a:pPr marL="12700">
              <a:lnSpc>
                <a:spcPct val="100000"/>
              </a:lnSpc>
              <a:spcBef>
                <a:spcPts val="105"/>
              </a:spcBef>
            </a:pPr>
            <a:r>
              <a:rPr sz="2900" b="1" spc="-5" dirty="0">
                <a:solidFill>
                  <a:srgbClr val="FFFFFF"/>
                </a:solidFill>
                <a:latin typeface="Calibri"/>
                <a:cs typeface="Calibri"/>
              </a:rPr>
              <a:t>Should</a:t>
            </a:r>
            <a:r>
              <a:rPr sz="2900" b="1" spc="-10" dirty="0">
                <a:solidFill>
                  <a:srgbClr val="FFFFFF"/>
                </a:solidFill>
                <a:latin typeface="Calibri"/>
                <a:cs typeface="Calibri"/>
              </a:rPr>
              <a:t> </a:t>
            </a:r>
            <a:r>
              <a:rPr sz="2900" b="1" dirty="0">
                <a:solidFill>
                  <a:srgbClr val="FFFFFF"/>
                </a:solidFill>
                <a:latin typeface="Calibri"/>
                <a:cs typeface="Calibri"/>
              </a:rPr>
              <a:t>be</a:t>
            </a:r>
            <a:r>
              <a:rPr sz="2900" b="1" spc="-15" dirty="0">
                <a:solidFill>
                  <a:srgbClr val="FFFFFF"/>
                </a:solidFill>
                <a:latin typeface="Calibri"/>
                <a:cs typeface="Calibri"/>
              </a:rPr>
              <a:t> protected</a:t>
            </a:r>
            <a:r>
              <a:rPr sz="2900" b="1" spc="-25" dirty="0">
                <a:solidFill>
                  <a:srgbClr val="FFFFFF"/>
                </a:solidFill>
                <a:latin typeface="Calibri"/>
                <a:cs typeface="Calibri"/>
              </a:rPr>
              <a:t> </a:t>
            </a:r>
            <a:r>
              <a:rPr sz="2900" b="1" dirty="0">
                <a:solidFill>
                  <a:srgbClr val="FFFFFF"/>
                </a:solidFill>
                <a:latin typeface="Calibri"/>
                <a:cs typeface="Calibri"/>
              </a:rPr>
              <a:t>time</a:t>
            </a:r>
            <a:endParaRPr sz="2900" dirty="0">
              <a:latin typeface="Calibri"/>
              <a:cs typeface="Calibri"/>
            </a:endParaRPr>
          </a:p>
        </p:txBody>
      </p:sp>
      <p:sp>
        <p:nvSpPr>
          <p:cNvPr id="6" name="object 6"/>
          <p:cNvSpPr/>
          <p:nvPr/>
        </p:nvSpPr>
        <p:spPr>
          <a:xfrm>
            <a:off x="4648200" y="1722120"/>
            <a:ext cx="6901180" cy="696595"/>
          </a:xfrm>
          <a:custGeom>
            <a:avLst/>
            <a:gdLst/>
            <a:ahLst/>
            <a:cxnLst/>
            <a:rect l="l" t="t" r="r" b="b"/>
            <a:pathLst>
              <a:path w="6901180" h="696594">
                <a:moveTo>
                  <a:pt x="6784594" y="0"/>
                </a:moveTo>
                <a:lnTo>
                  <a:pt x="116077" y="0"/>
                </a:lnTo>
                <a:lnTo>
                  <a:pt x="70883" y="9118"/>
                </a:lnTo>
                <a:lnTo>
                  <a:pt x="33988" y="33988"/>
                </a:lnTo>
                <a:lnTo>
                  <a:pt x="9118" y="70883"/>
                </a:lnTo>
                <a:lnTo>
                  <a:pt x="0" y="116077"/>
                </a:lnTo>
                <a:lnTo>
                  <a:pt x="0" y="580389"/>
                </a:lnTo>
                <a:lnTo>
                  <a:pt x="9118" y="625584"/>
                </a:lnTo>
                <a:lnTo>
                  <a:pt x="33988" y="662479"/>
                </a:lnTo>
                <a:lnTo>
                  <a:pt x="70883" y="687349"/>
                </a:lnTo>
                <a:lnTo>
                  <a:pt x="116077" y="696467"/>
                </a:lnTo>
                <a:lnTo>
                  <a:pt x="6784594" y="696467"/>
                </a:lnTo>
                <a:lnTo>
                  <a:pt x="6829788" y="687349"/>
                </a:lnTo>
                <a:lnTo>
                  <a:pt x="6866683" y="662479"/>
                </a:lnTo>
                <a:lnTo>
                  <a:pt x="6891553" y="625584"/>
                </a:lnTo>
                <a:lnTo>
                  <a:pt x="6900672" y="580389"/>
                </a:lnTo>
                <a:lnTo>
                  <a:pt x="6900672" y="116077"/>
                </a:lnTo>
                <a:lnTo>
                  <a:pt x="6891553" y="70883"/>
                </a:lnTo>
                <a:lnTo>
                  <a:pt x="6866683" y="33988"/>
                </a:lnTo>
                <a:lnTo>
                  <a:pt x="6829788" y="9118"/>
                </a:lnTo>
                <a:lnTo>
                  <a:pt x="6784594" y="0"/>
                </a:lnTo>
                <a:close/>
              </a:path>
            </a:pathLst>
          </a:custGeom>
          <a:solidFill>
            <a:srgbClr val="52C9B8"/>
          </a:solidFill>
        </p:spPr>
        <p:txBody>
          <a:bodyPr wrap="square" lIns="0" tIns="0" rIns="0" bIns="0" rtlCol="0"/>
          <a:lstStyle/>
          <a:p>
            <a:endParaRPr/>
          </a:p>
        </p:txBody>
      </p:sp>
      <p:sp>
        <p:nvSpPr>
          <p:cNvPr id="7" name="object 7"/>
          <p:cNvSpPr txBox="1">
            <a:spLocks noGrp="1"/>
          </p:cNvSpPr>
          <p:nvPr>
            <p:ph type="title"/>
          </p:nvPr>
        </p:nvSpPr>
        <p:spPr>
          <a:xfrm>
            <a:off x="4780279" y="1793189"/>
            <a:ext cx="4594860" cy="468630"/>
          </a:xfrm>
          <a:prstGeom prst="rect">
            <a:avLst/>
          </a:prstGeom>
        </p:spPr>
        <p:txBody>
          <a:bodyPr vert="horz" wrap="square" lIns="0" tIns="13335" rIns="0" bIns="0" rtlCol="0">
            <a:spAutoFit/>
          </a:bodyPr>
          <a:lstStyle/>
          <a:p>
            <a:pPr marL="12700">
              <a:lnSpc>
                <a:spcPct val="100000"/>
              </a:lnSpc>
              <a:spcBef>
                <a:spcPts val="105"/>
              </a:spcBef>
            </a:pPr>
            <a:r>
              <a:rPr sz="2900" b="1" dirty="0">
                <a:latin typeface="Calibri"/>
                <a:cs typeface="Calibri"/>
              </a:rPr>
              <a:t>Find</a:t>
            </a:r>
            <a:r>
              <a:rPr sz="2900" b="1" spc="-25" dirty="0">
                <a:latin typeface="Calibri"/>
                <a:cs typeface="Calibri"/>
              </a:rPr>
              <a:t> </a:t>
            </a:r>
            <a:r>
              <a:rPr sz="2900" b="1" dirty="0">
                <a:latin typeface="Calibri"/>
                <a:cs typeface="Calibri"/>
              </a:rPr>
              <a:t>out</a:t>
            </a:r>
            <a:r>
              <a:rPr sz="2900" b="1" spc="-25" dirty="0">
                <a:latin typeface="Calibri"/>
                <a:cs typeface="Calibri"/>
              </a:rPr>
              <a:t> </a:t>
            </a:r>
            <a:r>
              <a:rPr sz="2900" b="1" dirty="0">
                <a:latin typeface="Calibri"/>
                <a:cs typeface="Calibri"/>
              </a:rPr>
              <a:t>about</a:t>
            </a:r>
            <a:r>
              <a:rPr sz="2900" b="1" spc="-25" dirty="0">
                <a:latin typeface="Calibri"/>
                <a:cs typeface="Calibri"/>
              </a:rPr>
              <a:t> </a:t>
            </a:r>
            <a:r>
              <a:rPr sz="2900" b="1" dirty="0">
                <a:latin typeface="Calibri"/>
                <a:cs typeface="Calibri"/>
              </a:rPr>
              <a:t>the</a:t>
            </a:r>
            <a:r>
              <a:rPr sz="2900" b="1" spc="-10" dirty="0">
                <a:latin typeface="Calibri"/>
                <a:cs typeface="Calibri"/>
              </a:rPr>
              <a:t> </a:t>
            </a:r>
            <a:r>
              <a:rPr lang="en-GB" sz="2900" b="1" spc="-10" dirty="0">
                <a:latin typeface="Calibri"/>
                <a:cs typeface="Calibri"/>
              </a:rPr>
              <a:t>student</a:t>
            </a:r>
            <a:endParaRPr sz="2900" dirty="0">
              <a:latin typeface="Calibri"/>
              <a:cs typeface="Calibri"/>
            </a:endParaRPr>
          </a:p>
        </p:txBody>
      </p:sp>
      <p:sp>
        <p:nvSpPr>
          <p:cNvPr id="8" name="object 8"/>
          <p:cNvSpPr/>
          <p:nvPr/>
        </p:nvSpPr>
        <p:spPr>
          <a:xfrm>
            <a:off x="4648200" y="4399788"/>
            <a:ext cx="6901180" cy="695325"/>
          </a:xfrm>
          <a:custGeom>
            <a:avLst/>
            <a:gdLst/>
            <a:ahLst/>
            <a:cxnLst/>
            <a:rect l="l" t="t" r="r" b="b"/>
            <a:pathLst>
              <a:path w="6901180" h="695325">
                <a:moveTo>
                  <a:pt x="6784848" y="0"/>
                </a:moveTo>
                <a:lnTo>
                  <a:pt x="115824" y="0"/>
                </a:lnTo>
                <a:lnTo>
                  <a:pt x="70723" y="9096"/>
                </a:lnTo>
                <a:lnTo>
                  <a:pt x="33909" y="33908"/>
                </a:lnTo>
                <a:lnTo>
                  <a:pt x="9096" y="70723"/>
                </a:lnTo>
                <a:lnTo>
                  <a:pt x="0" y="115824"/>
                </a:lnTo>
                <a:lnTo>
                  <a:pt x="0" y="579119"/>
                </a:lnTo>
                <a:lnTo>
                  <a:pt x="9096" y="624220"/>
                </a:lnTo>
                <a:lnTo>
                  <a:pt x="33909" y="661035"/>
                </a:lnTo>
                <a:lnTo>
                  <a:pt x="70723" y="685847"/>
                </a:lnTo>
                <a:lnTo>
                  <a:pt x="115824" y="694944"/>
                </a:lnTo>
                <a:lnTo>
                  <a:pt x="6784848" y="694944"/>
                </a:lnTo>
                <a:lnTo>
                  <a:pt x="6829948" y="685847"/>
                </a:lnTo>
                <a:lnTo>
                  <a:pt x="6866762" y="661035"/>
                </a:lnTo>
                <a:lnTo>
                  <a:pt x="6891575" y="624220"/>
                </a:lnTo>
                <a:lnTo>
                  <a:pt x="6900672" y="579119"/>
                </a:lnTo>
                <a:lnTo>
                  <a:pt x="6900672" y="115824"/>
                </a:lnTo>
                <a:lnTo>
                  <a:pt x="6891575" y="70723"/>
                </a:lnTo>
                <a:lnTo>
                  <a:pt x="6866762" y="33909"/>
                </a:lnTo>
                <a:lnTo>
                  <a:pt x="6829948" y="9096"/>
                </a:lnTo>
                <a:lnTo>
                  <a:pt x="6784848" y="0"/>
                </a:lnTo>
                <a:close/>
              </a:path>
            </a:pathLst>
          </a:custGeom>
          <a:solidFill>
            <a:srgbClr val="48BE63"/>
          </a:solidFill>
        </p:spPr>
        <p:txBody>
          <a:bodyPr wrap="square" lIns="0" tIns="0" rIns="0" bIns="0" rtlCol="0"/>
          <a:lstStyle/>
          <a:p>
            <a:endParaRPr/>
          </a:p>
        </p:txBody>
      </p:sp>
      <p:sp>
        <p:nvSpPr>
          <p:cNvPr id="9" name="object 9"/>
          <p:cNvSpPr txBox="1"/>
          <p:nvPr/>
        </p:nvSpPr>
        <p:spPr>
          <a:xfrm>
            <a:off x="4780279" y="2350203"/>
            <a:ext cx="6297295" cy="2588895"/>
          </a:xfrm>
          <a:prstGeom prst="rect">
            <a:avLst/>
          </a:prstGeom>
        </p:spPr>
        <p:txBody>
          <a:bodyPr vert="horz" wrap="square" lIns="0" tIns="55879" rIns="0" bIns="0" rtlCol="0">
            <a:spAutoFit/>
          </a:bodyPr>
          <a:lstStyle/>
          <a:p>
            <a:pPr marL="315595" indent="-229235">
              <a:lnSpc>
                <a:spcPct val="100000"/>
              </a:lnSpc>
              <a:spcBef>
                <a:spcPts val="439"/>
              </a:spcBef>
              <a:buChar char="•"/>
              <a:tabLst>
                <a:tab pos="316230" algn="l"/>
              </a:tabLst>
            </a:pPr>
            <a:r>
              <a:rPr sz="2300" spc="-5" dirty="0">
                <a:latin typeface="Calibri"/>
                <a:cs typeface="Calibri"/>
              </a:rPr>
              <a:t>Experience</a:t>
            </a:r>
            <a:endParaRPr sz="2300">
              <a:latin typeface="Calibri"/>
              <a:cs typeface="Calibri"/>
            </a:endParaRPr>
          </a:p>
          <a:p>
            <a:pPr marL="315595" indent="-229235">
              <a:lnSpc>
                <a:spcPct val="100000"/>
              </a:lnSpc>
              <a:spcBef>
                <a:spcPts val="335"/>
              </a:spcBef>
              <a:buChar char="•"/>
              <a:tabLst>
                <a:tab pos="316230" algn="l"/>
              </a:tabLst>
            </a:pPr>
            <a:r>
              <a:rPr sz="2300" spc="-20" dirty="0">
                <a:latin typeface="Calibri"/>
                <a:cs typeface="Calibri"/>
              </a:rPr>
              <a:t>Preferred</a:t>
            </a:r>
            <a:r>
              <a:rPr sz="2300" spc="-25" dirty="0">
                <a:latin typeface="Calibri"/>
                <a:cs typeface="Calibri"/>
              </a:rPr>
              <a:t> </a:t>
            </a:r>
            <a:r>
              <a:rPr sz="2300" dirty="0">
                <a:latin typeface="Calibri"/>
                <a:cs typeface="Calibri"/>
              </a:rPr>
              <a:t>learning</a:t>
            </a:r>
            <a:r>
              <a:rPr sz="2300" spc="-25" dirty="0">
                <a:latin typeface="Calibri"/>
                <a:cs typeface="Calibri"/>
              </a:rPr>
              <a:t> </a:t>
            </a:r>
            <a:r>
              <a:rPr sz="2300" spc="-5" dirty="0">
                <a:latin typeface="Calibri"/>
                <a:cs typeface="Calibri"/>
              </a:rPr>
              <a:t>styles</a:t>
            </a:r>
            <a:endParaRPr sz="2300">
              <a:latin typeface="Calibri"/>
              <a:cs typeface="Calibri"/>
            </a:endParaRPr>
          </a:p>
          <a:p>
            <a:pPr marL="315595" indent="-229235">
              <a:lnSpc>
                <a:spcPct val="100000"/>
              </a:lnSpc>
              <a:spcBef>
                <a:spcPts val="325"/>
              </a:spcBef>
              <a:buChar char="•"/>
              <a:tabLst>
                <a:tab pos="316230" algn="l"/>
              </a:tabLst>
            </a:pPr>
            <a:r>
              <a:rPr sz="2300" spc="-15" dirty="0">
                <a:latin typeface="Calibri"/>
                <a:cs typeface="Calibri"/>
              </a:rPr>
              <a:t>Personal</a:t>
            </a:r>
            <a:r>
              <a:rPr sz="2300" spc="-45" dirty="0">
                <a:latin typeface="Calibri"/>
                <a:cs typeface="Calibri"/>
              </a:rPr>
              <a:t> </a:t>
            </a:r>
            <a:r>
              <a:rPr sz="2300" spc="-10" dirty="0">
                <a:latin typeface="Calibri"/>
                <a:cs typeface="Calibri"/>
              </a:rPr>
              <a:t>goals</a:t>
            </a:r>
            <a:endParaRPr sz="2300">
              <a:latin typeface="Calibri"/>
              <a:cs typeface="Calibri"/>
            </a:endParaRPr>
          </a:p>
          <a:p>
            <a:pPr marL="315595" indent="-229235">
              <a:lnSpc>
                <a:spcPct val="100000"/>
              </a:lnSpc>
              <a:spcBef>
                <a:spcPts val="325"/>
              </a:spcBef>
              <a:buChar char="•"/>
              <a:tabLst>
                <a:tab pos="316230" algn="l"/>
              </a:tabLst>
            </a:pPr>
            <a:r>
              <a:rPr sz="2300" dirty="0">
                <a:latin typeface="Calibri"/>
                <a:cs typeface="Calibri"/>
              </a:rPr>
              <a:t>Access</a:t>
            </a:r>
            <a:r>
              <a:rPr sz="2300" spc="-45" dirty="0">
                <a:latin typeface="Calibri"/>
                <a:cs typeface="Calibri"/>
              </a:rPr>
              <a:t> </a:t>
            </a:r>
            <a:r>
              <a:rPr sz="2300" dirty="0">
                <a:latin typeface="Calibri"/>
                <a:cs typeface="Calibri"/>
              </a:rPr>
              <a:t>Needs</a:t>
            </a:r>
            <a:endParaRPr sz="2300">
              <a:latin typeface="Calibri"/>
              <a:cs typeface="Calibri"/>
            </a:endParaRPr>
          </a:p>
          <a:p>
            <a:pPr marL="315595" indent="-229235">
              <a:lnSpc>
                <a:spcPct val="100000"/>
              </a:lnSpc>
              <a:spcBef>
                <a:spcPts val="340"/>
              </a:spcBef>
              <a:buChar char="•"/>
              <a:tabLst>
                <a:tab pos="316230" algn="l"/>
              </a:tabLst>
            </a:pPr>
            <a:r>
              <a:rPr sz="2300" spc="-15" dirty="0">
                <a:latin typeface="Calibri"/>
                <a:cs typeface="Calibri"/>
              </a:rPr>
              <a:t>Any</a:t>
            </a:r>
            <a:r>
              <a:rPr sz="2300" spc="-5" dirty="0">
                <a:latin typeface="Calibri"/>
                <a:cs typeface="Calibri"/>
              </a:rPr>
              <a:t> issues</a:t>
            </a:r>
            <a:r>
              <a:rPr sz="2300" spc="-20" dirty="0">
                <a:latin typeface="Calibri"/>
                <a:cs typeface="Calibri"/>
              </a:rPr>
              <a:t> </a:t>
            </a:r>
            <a:r>
              <a:rPr sz="2300" spc="-10" dirty="0">
                <a:latin typeface="Calibri"/>
                <a:cs typeface="Calibri"/>
              </a:rPr>
              <a:t>that</a:t>
            </a:r>
            <a:r>
              <a:rPr sz="2300" dirty="0">
                <a:latin typeface="Calibri"/>
                <a:cs typeface="Calibri"/>
              </a:rPr>
              <a:t> </a:t>
            </a:r>
            <a:r>
              <a:rPr sz="2300" spc="-15" dirty="0">
                <a:latin typeface="Calibri"/>
                <a:cs typeface="Calibri"/>
              </a:rPr>
              <a:t>may</a:t>
            </a:r>
            <a:r>
              <a:rPr sz="2300" spc="-5" dirty="0">
                <a:latin typeface="Calibri"/>
                <a:cs typeface="Calibri"/>
              </a:rPr>
              <a:t> impact</a:t>
            </a:r>
            <a:r>
              <a:rPr sz="2300" spc="-10" dirty="0">
                <a:latin typeface="Calibri"/>
                <a:cs typeface="Calibri"/>
              </a:rPr>
              <a:t> </a:t>
            </a:r>
            <a:r>
              <a:rPr sz="2300" spc="-5" dirty="0">
                <a:latin typeface="Calibri"/>
                <a:cs typeface="Calibri"/>
              </a:rPr>
              <a:t>on </a:t>
            </a:r>
            <a:r>
              <a:rPr sz="2300" dirty="0">
                <a:latin typeface="Calibri"/>
                <a:cs typeface="Calibri"/>
              </a:rPr>
              <a:t>their</a:t>
            </a:r>
            <a:r>
              <a:rPr sz="2300" spc="-15" dirty="0">
                <a:latin typeface="Calibri"/>
                <a:cs typeface="Calibri"/>
              </a:rPr>
              <a:t> </a:t>
            </a:r>
            <a:r>
              <a:rPr sz="2300" spc="-5" dirty="0">
                <a:latin typeface="Calibri"/>
                <a:cs typeface="Calibri"/>
              </a:rPr>
              <a:t>performance?</a:t>
            </a:r>
            <a:endParaRPr sz="2300">
              <a:latin typeface="Calibri"/>
              <a:cs typeface="Calibri"/>
            </a:endParaRPr>
          </a:p>
          <a:p>
            <a:pPr marL="12700">
              <a:lnSpc>
                <a:spcPct val="100000"/>
              </a:lnSpc>
              <a:spcBef>
                <a:spcPts val="1235"/>
              </a:spcBef>
            </a:pPr>
            <a:r>
              <a:rPr sz="2900" b="1" dirty="0">
                <a:solidFill>
                  <a:srgbClr val="FFFFFF"/>
                </a:solidFill>
                <a:latin typeface="Calibri"/>
                <a:cs typeface="Calibri"/>
              </a:rPr>
              <a:t>Ask</a:t>
            </a:r>
            <a:r>
              <a:rPr sz="2900" b="1" spc="-30" dirty="0">
                <a:solidFill>
                  <a:srgbClr val="FFFFFF"/>
                </a:solidFill>
                <a:latin typeface="Calibri"/>
                <a:cs typeface="Calibri"/>
              </a:rPr>
              <a:t> </a:t>
            </a:r>
            <a:r>
              <a:rPr sz="2900" b="1" dirty="0">
                <a:solidFill>
                  <a:srgbClr val="FFFFFF"/>
                </a:solidFill>
                <a:latin typeface="Calibri"/>
                <a:cs typeface="Calibri"/>
              </a:rPr>
              <a:t>them</a:t>
            </a:r>
            <a:r>
              <a:rPr sz="2900" b="1" spc="-5" dirty="0">
                <a:solidFill>
                  <a:srgbClr val="FFFFFF"/>
                </a:solidFill>
                <a:latin typeface="Calibri"/>
                <a:cs typeface="Calibri"/>
              </a:rPr>
              <a:t> </a:t>
            </a:r>
            <a:r>
              <a:rPr sz="2900" b="1" spc="-15" dirty="0">
                <a:solidFill>
                  <a:srgbClr val="FFFFFF"/>
                </a:solidFill>
                <a:latin typeface="Calibri"/>
                <a:cs typeface="Calibri"/>
              </a:rPr>
              <a:t>what</a:t>
            </a:r>
            <a:r>
              <a:rPr sz="2900" b="1" spc="-5" dirty="0">
                <a:solidFill>
                  <a:srgbClr val="FFFFFF"/>
                </a:solidFill>
                <a:latin typeface="Calibri"/>
                <a:cs typeface="Calibri"/>
              </a:rPr>
              <a:t> </a:t>
            </a:r>
            <a:r>
              <a:rPr sz="2900" b="1" spc="-10" dirty="0">
                <a:solidFill>
                  <a:srgbClr val="FFFFFF"/>
                </a:solidFill>
                <a:latin typeface="Calibri"/>
                <a:cs typeface="Calibri"/>
              </a:rPr>
              <a:t>they</a:t>
            </a:r>
            <a:r>
              <a:rPr sz="2900" b="1" spc="-20" dirty="0">
                <a:solidFill>
                  <a:srgbClr val="FFFFFF"/>
                </a:solidFill>
                <a:latin typeface="Calibri"/>
                <a:cs typeface="Calibri"/>
              </a:rPr>
              <a:t> </a:t>
            </a:r>
            <a:r>
              <a:rPr sz="2900" b="1" spc="-10" dirty="0">
                <a:solidFill>
                  <a:srgbClr val="FFFFFF"/>
                </a:solidFill>
                <a:latin typeface="Calibri"/>
                <a:cs typeface="Calibri"/>
              </a:rPr>
              <a:t>expect from</a:t>
            </a:r>
            <a:r>
              <a:rPr sz="2900" b="1" spc="-25" dirty="0">
                <a:solidFill>
                  <a:srgbClr val="FFFFFF"/>
                </a:solidFill>
                <a:latin typeface="Calibri"/>
                <a:cs typeface="Calibri"/>
              </a:rPr>
              <a:t> </a:t>
            </a:r>
            <a:r>
              <a:rPr sz="2900" b="1" spc="-10" dirty="0">
                <a:solidFill>
                  <a:srgbClr val="FFFFFF"/>
                </a:solidFill>
                <a:latin typeface="Calibri"/>
                <a:cs typeface="Calibri"/>
              </a:rPr>
              <a:t>you</a:t>
            </a:r>
            <a:endParaRPr sz="2900">
              <a:latin typeface="Calibri"/>
              <a:cs typeface="Calibri"/>
            </a:endParaRPr>
          </a:p>
        </p:txBody>
      </p:sp>
      <p:sp>
        <p:nvSpPr>
          <p:cNvPr id="10" name="object 10"/>
          <p:cNvSpPr/>
          <p:nvPr/>
        </p:nvSpPr>
        <p:spPr>
          <a:xfrm>
            <a:off x="4648200" y="5178552"/>
            <a:ext cx="6901180" cy="695325"/>
          </a:xfrm>
          <a:custGeom>
            <a:avLst/>
            <a:gdLst/>
            <a:ahLst/>
            <a:cxnLst/>
            <a:rect l="l" t="t" r="r" b="b"/>
            <a:pathLst>
              <a:path w="6901180" h="695325">
                <a:moveTo>
                  <a:pt x="6784848" y="0"/>
                </a:moveTo>
                <a:lnTo>
                  <a:pt x="115824" y="0"/>
                </a:lnTo>
                <a:lnTo>
                  <a:pt x="70723" y="9096"/>
                </a:lnTo>
                <a:lnTo>
                  <a:pt x="33909" y="33909"/>
                </a:lnTo>
                <a:lnTo>
                  <a:pt x="9096" y="70723"/>
                </a:lnTo>
                <a:lnTo>
                  <a:pt x="0" y="115824"/>
                </a:lnTo>
                <a:lnTo>
                  <a:pt x="0" y="579120"/>
                </a:lnTo>
                <a:lnTo>
                  <a:pt x="9096" y="624204"/>
                </a:lnTo>
                <a:lnTo>
                  <a:pt x="33909" y="661020"/>
                </a:lnTo>
                <a:lnTo>
                  <a:pt x="70723" y="685842"/>
                </a:lnTo>
                <a:lnTo>
                  <a:pt x="115824" y="694944"/>
                </a:lnTo>
                <a:lnTo>
                  <a:pt x="6784848" y="694944"/>
                </a:lnTo>
                <a:lnTo>
                  <a:pt x="6829948" y="685842"/>
                </a:lnTo>
                <a:lnTo>
                  <a:pt x="6866762" y="661020"/>
                </a:lnTo>
                <a:lnTo>
                  <a:pt x="6891575" y="624204"/>
                </a:lnTo>
                <a:lnTo>
                  <a:pt x="6900672" y="579120"/>
                </a:lnTo>
                <a:lnTo>
                  <a:pt x="6900672" y="115824"/>
                </a:lnTo>
                <a:lnTo>
                  <a:pt x="6891575" y="70723"/>
                </a:lnTo>
                <a:lnTo>
                  <a:pt x="6866762" y="33909"/>
                </a:lnTo>
                <a:lnTo>
                  <a:pt x="6829948" y="9096"/>
                </a:lnTo>
                <a:lnTo>
                  <a:pt x="6784848" y="0"/>
                </a:lnTo>
                <a:close/>
              </a:path>
            </a:pathLst>
          </a:custGeom>
          <a:solidFill>
            <a:srgbClr val="6FAC46"/>
          </a:solidFill>
        </p:spPr>
        <p:txBody>
          <a:bodyPr wrap="square" lIns="0" tIns="0" rIns="0" bIns="0" rtlCol="0"/>
          <a:lstStyle/>
          <a:p>
            <a:endParaRPr/>
          </a:p>
        </p:txBody>
      </p:sp>
      <p:sp>
        <p:nvSpPr>
          <p:cNvPr id="11" name="object 11"/>
          <p:cNvSpPr txBox="1"/>
          <p:nvPr/>
        </p:nvSpPr>
        <p:spPr>
          <a:xfrm>
            <a:off x="4780279" y="5250281"/>
            <a:ext cx="6555105" cy="467995"/>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FFFFFF"/>
                </a:solidFill>
                <a:latin typeface="Calibri"/>
                <a:cs typeface="Calibri"/>
              </a:rPr>
              <a:t>Be</a:t>
            </a:r>
            <a:r>
              <a:rPr sz="2900" b="1" spc="-5" dirty="0">
                <a:solidFill>
                  <a:srgbClr val="FFFFFF"/>
                </a:solidFill>
                <a:latin typeface="Calibri"/>
                <a:cs typeface="Calibri"/>
              </a:rPr>
              <a:t> clear</a:t>
            </a:r>
            <a:r>
              <a:rPr sz="2900" b="1" spc="-10" dirty="0">
                <a:solidFill>
                  <a:srgbClr val="FFFFFF"/>
                </a:solidFill>
                <a:latin typeface="Calibri"/>
                <a:cs typeface="Calibri"/>
              </a:rPr>
              <a:t> </a:t>
            </a:r>
            <a:r>
              <a:rPr sz="2900" b="1" dirty="0">
                <a:solidFill>
                  <a:srgbClr val="FFFFFF"/>
                </a:solidFill>
                <a:latin typeface="Calibri"/>
                <a:cs typeface="Calibri"/>
              </a:rPr>
              <a:t>about</a:t>
            </a:r>
            <a:r>
              <a:rPr sz="2900" b="1" spc="-20" dirty="0">
                <a:solidFill>
                  <a:srgbClr val="FFFFFF"/>
                </a:solidFill>
                <a:latin typeface="Calibri"/>
                <a:cs typeface="Calibri"/>
              </a:rPr>
              <a:t> </a:t>
            </a:r>
            <a:r>
              <a:rPr sz="2900" b="1" spc="-15" dirty="0">
                <a:solidFill>
                  <a:srgbClr val="FFFFFF"/>
                </a:solidFill>
                <a:latin typeface="Calibri"/>
                <a:cs typeface="Calibri"/>
              </a:rPr>
              <a:t>what</a:t>
            </a:r>
            <a:r>
              <a:rPr sz="2900" b="1" spc="-5" dirty="0">
                <a:solidFill>
                  <a:srgbClr val="FFFFFF"/>
                </a:solidFill>
                <a:latin typeface="Calibri"/>
                <a:cs typeface="Calibri"/>
              </a:rPr>
              <a:t> </a:t>
            </a:r>
            <a:r>
              <a:rPr sz="2900" b="1" spc="-15" dirty="0">
                <a:solidFill>
                  <a:srgbClr val="FFFFFF"/>
                </a:solidFill>
                <a:latin typeface="Calibri"/>
                <a:cs typeface="Calibri"/>
              </a:rPr>
              <a:t>you </a:t>
            </a:r>
            <a:r>
              <a:rPr sz="2900" b="1" spc="-10" dirty="0">
                <a:solidFill>
                  <a:srgbClr val="FFFFFF"/>
                </a:solidFill>
                <a:latin typeface="Calibri"/>
                <a:cs typeface="Calibri"/>
              </a:rPr>
              <a:t>expect from</a:t>
            </a:r>
            <a:r>
              <a:rPr sz="2900" b="1" spc="-25" dirty="0">
                <a:solidFill>
                  <a:srgbClr val="FFFFFF"/>
                </a:solidFill>
                <a:latin typeface="Calibri"/>
                <a:cs typeface="Calibri"/>
              </a:rPr>
              <a:t> </a:t>
            </a:r>
            <a:r>
              <a:rPr sz="2900" b="1" dirty="0">
                <a:solidFill>
                  <a:srgbClr val="FFFFFF"/>
                </a:solidFill>
                <a:latin typeface="Calibri"/>
                <a:cs typeface="Calibri"/>
              </a:rPr>
              <a:t>them</a:t>
            </a:r>
            <a:endParaRPr sz="290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7">
            <a:extLst>
              <a:ext uri="{FF2B5EF4-FFF2-40B4-BE49-F238E27FC236}">
                <a16:creationId xmlns:a16="http://schemas.microsoft.com/office/drawing/2014/main" id="{3C14115F-34C9-F55F-DBC9-DAA53D340338}"/>
              </a:ext>
            </a:extLst>
          </p:cNvPr>
          <p:cNvGraphicFramePr/>
          <p:nvPr>
            <p:extLst>
              <p:ext uri="{D42A27DB-BD31-4B8C-83A1-F6EECF244321}">
                <p14:modId xmlns:p14="http://schemas.microsoft.com/office/powerpoint/2010/main" val="325950806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129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6173470" y="1112265"/>
            <a:ext cx="1823085" cy="696595"/>
          </a:xfrm>
          <a:prstGeom prst="rect">
            <a:avLst/>
          </a:prstGeom>
        </p:spPr>
        <p:txBody>
          <a:bodyPr vert="horz" wrap="square" lIns="0" tIns="13335" rIns="0" bIns="0" rtlCol="0">
            <a:spAutoFit/>
          </a:bodyPr>
          <a:lstStyle/>
          <a:p>
            <a:pPr marL="12700">
              <a:lnSpc>
                <a:spcPct val="100000"/>
              </a:lnSpc>
              <a:spcBef>
                <a:spcPts val="105"/>
              </a:spcBef>
            </a:pPr>
            <a:r>
              <a:rPr sz="4400" spc="-25" dirty="0">
                <a:solidFill>
                  <a:srgbClr val="000000"/>
                </a:solidFill>
              </a:rPr>
              <a:t>Content</a:t>
            </a:r>
            <a:endParaRPr sz="4400"/>
          </a:p>
        </p:txBody>
      </p:sp>
      <p:grpSp>
        <p:nvGrpSpPr>
          <p:cNvPr id="4" name="object 4"/>
          <p:cNvGrpSpPr/>
          <p:nvPr/>
        </p:nvGrpSpPr>
        <p:grpSpPr>
          <a:xfrm>
            <a:off x="0" y="739140"/>
            <a:ext cx="11069320" cy="5401310"/>
            <a:chOff x="0" y="739140"/>
            <a:chExt cx="11069320" cy="5401310"/>
          </a:xfrm>
        </p:grpSpPr>
        <p:sp>
          <p:nvSpPr>
            <p:cNvPr id="5" name="object 5"/>
            <p:cNvSpPr/>
            <p:nvPr/>
          </p:nvSpPr>
          <p:spPr>
            <a:xfrm>
              <a:off x="0" y="739140"/>
              <a:ext cx="5000625" cy="5401310"/>
            </a:xfrm>
            <a:custGeom>
              <a:avLst/>
              <a:gdLst/>
              <a:ahLst/>
              <a:cxnLst/>
              <a:rect l="l" t="t" r="r" b="b"/>
              <a:pathLst>
                <a:path w="5000625" h="5401310">
                  <a:moveTo>
                    <a:pt x="2299843" y="0"/>
                  </a:moveTo>
                  <a:lnTo>
                    <a:pt x="2248177" y="484"/>
                  </a:lnTo>
                  <a:lnTo>
                    <a:pt x="2196746" y="1932"/>
                  </a:lnTo>
                  <a:lnTo>
                    <a:pt x="2145560" y="4334"/>
                  </a:lnTo>
                  <a:lnTo>
                    <a:pt x="2094626" y="7682"/>
                  </a:lnTo>
                  <a:lnTo>
                    <a:pt x="2043953" y="11968"/>
                  </a:lnTo>
                  <a:lnTo>
                    <a:pt x="1993551" y="17182"/>
                  </a:lnTo>
                  <a:lnTo>
                    <a:pt x="1943426" y="23317"/>
                  </a:lnTo>
                  <a:lnTo>
                    <a:pt x="1893589" y="30362"/>
                  </a:lnTo>
                  <a:lnTo>
                    <a:pt x="1844048" y="38311"/>
                  </a:lnTo>
                  <a:lnTo>
                    <a:pt x="1794811" y="47154"/>
                  </a:lnTo>
                  <a:lnTo>
                    <a:pt x="1745888" y="56883"/>
                  </a:lnTo>
                  <a:lnTo>
                    <a:pt x="1697285" y="67488"/>
                  </a:lnTo>
                  <a:lnTo>
                    <a:pt x="1649013" y="78962"/>
                  </a:lnTo>
                  <a:lnTo>
                    <a:pt x="1601080" y="91296"/>
                  </a:lnTo>
                  <a:lnTo>
                    <a:pt x="1553495" y="104481"/>
                  </a:lnTo>
                  <a:lnTo>
                    <a:pt x="1506266" y="118508"/>
                  </a:lnTo>
                  <a:lnTo>
                    <a:pt x="1459401" y="133369"/>
                  </a:lnTo>
                  <a:lnTo>
                    <a:pt x="1412910" y="149055"/>
                  </a:lnTo>
                  <a:lnTo>
                    <a:pt x="1366801" y="165558"/>
                  </a:lnTo>
                  <a:lnTo>
                    <a:pt x="1321082" y="182869"/>
                  </a:lnTo>
                  <a:lnTo>
                    <a:pt x="1275763" y="200979"/>
                  </a:lnTo>
                  <a:lnTo>
                    <a:pt x="1230852" y="219880"/>
                  </a:lnTo>
                  <a:lnTo>
                    <a:pt x="1186357" y="239564"/>
                  </a:lnTo>
                  <a:lnTo>
                    <a:pt x="1142287" y="260020"/>
                  </a:lnTo>
                  <a:lnTo>
                    <a:pt x="1098652" y="281242"/>
                  </a:lnTo>
                  <a:lnTo>
                    <a:pt x="1055458" y="303220"/>
                  </a:lnTo>
                  <a:lnTo>
                    <a:pt x="1012716" y="325945"/>
                  </a:lnTo>
                  <a:lnTo>
                    <a:pt x="970433" y="349409"/>
                  </a:lnTo>
                  <a:lnTo>
                    <a:pt x="928618" y="373604"/>
                  </a:lnTo>
                  <a:lnTo>
                    <a:pt x="887281" y="398521"/>
                  </a:lnTo>
                  <a:lnTo>
                    <a:pt x="846429" y="424150"/>
                  </a:lnTo>
                  <a:lnTo>
                    <a:pt x="806071" y="450485"/>
                  </a:lnTo>
                  <a:lnTo>
                    <a:pt x="766215" y="477515"/>
                  </a:lnTo>
                  <a:lnTo>
                    <a:pt x="726872" y="505232"/>
                  </a:lnTo>
                  <a:lnTo>
                    <a:pt x="688048" y="533628"/>
                  </a:lnTo>
                  <a:lnTo>
                    <a:pt x="649753" y="562694"/>
                  </a:lnTo>
                  <a:lnTo>
                    <a:pt x="611995" y="592422"/>
                  </a:lnTo>
                  <a:lnTo>
                    <a:pt x="574783" y="622802"/>
                  </a:lnTo>
                  <a:lnTo>
                    <a:pt x="538126" y="653826"/>
                  </a:lnTo>
                  <a:lnTo>
                    <a:pt x="502031" y="685486"/>
                  </a:lnTo>
                  <a:lnTo>
                    <a:pt x="466509" y="717773"/>
                  </a:lnTo>
                  <a:lnTo>
                    <a:pt x="431567" y="750678"/>
                  </a:lnTo>
                  <a:lnTo>
                    <a:pt x="397214" y="784192"/>
                  </a:lnTo>
                  <a:lnTo>
                    <a:pt x="363458" y="818308"/>
                  </a:lnTo>
                  <a:lnTo>
                    <a:pt x="330309" y="853016"/>
                  </a:lnTo>
                  <a:lnTo>
                    <a:pt x="297775" y="888308"/>
                  </a:lnTo>
                  <a:lnTo>
                    <a:pt x="265864" y="924175"/>
                  </a:lnTo>
                  <a:lnTo>
                    <a:pt x="234586" y="960609"/>
                  </a:lnTo>
                  <a:lnTo>
                    <a:pt x="203948" y="997600"/>
                  </a:lnTo>
                  <a:lnTo>
                    <a:pt x="173959" y="1035141"/>
                  </a:lnTo>
                  <a:lnTo>
                    <a:pt x="144629" y="1073222"/>
                  </a:lnTo>
                  <a:lnTo>
                    <a:pt x="115965" y="1111836"/>
                  </a:lnTo>
                  <a:lnTo>
                    <a:pt x="87977" y="1150973"/>
                  </a:lnTo>
                  <a:lnTo>
                    <a:pt x="60672" y="1190625"/>
                  </a:lnTo>
                  <a:lnTo>
                    <a:pt x="0" y="1290574"/>
                  </a:lnTo>
                  <a:lnTo>
                    <a:pt x="0" y="4110482"/>
                  </a:lnTo>
                  <a:lnTo>
                    <a:pt x="60672" y="4210431"/>
                  </a:lnTo>
                  <a:lnTo>
                    <a:pt x="87977" y="4250084"/>
                  </a:lnTo>
                  <a:lnTo>
                    <a:pt x="115965" y="4289222"/>
                  </a:lnTo>
                  <a:lnTo>
                    <a:pt x="144629" y="4327836"/>
                  </a:lnTo>
                  <a:lnTo>
                    <a:pt x="173959" y="4365919"/>
                  </a:lnTo>
                  <a:lnTo>
                    <a:pt x="203948" y="4403461"/>
                  </a:lnTo>
                  <a:lnTo>
                    <a:pt x="234586" y="4440453"/>
                  </a:lnTo>
                  <a:lnTo>
                    <a:pt x="265864" y="4476887"/>
                  </a:lnTo>
                  <a:lnTo>
                    <a:pt x="297775" y="4512755"/>
                  </a:lnTo>
                  <a:lnTo>
                    <a:pt x="330309" y="4548048"/>
                  </a:lnTo>
                  <a:lnTo>
                    <a:pt x="363458" y="4582756"/>
                  </a:lnTo>
                  <a:lnTo>
                    <a:pt x="397214" y="4616872"/>
                  </a:lnTo>
                  <a:lnTo>
                    <a:pt x="431567" y="4650388"/>
                  </a:lnTo>
                  <a:lnTo>
                    <a:pt x="466509" y="4683293"/>
                  </a:lnTo>
                  <a:lnTo>
                    <a:pt x="502031" y="4715580"/>
                  </a:lnTo>
                  <a:lnTo>
                    <a:pt x="538126" y="4747240"/>
                  </a:lnTo>
                  <a:lnTo>
                    <a:pt x="574783" y="4778264"/>
                  </a:lnTo>
                  <a:lnTo>
                    <a:pt x="611995" y="4808645"/>
                  </a:lnTo>
                  <a:lnTo>
                    <a:pt x="649753" y="4838372"/>
                  </a:lnTo>
                  <a:lnTo>
                    <a:pt x="688048" y="4867438"/>
                  </a:lnTo>
                  <a:lnTo>
                    <a:pt x="726872" y="4895834"/>
                  </a:lnTo>
                  <a:lnTo>
                    <a:pt x="766215" y="4923551"/>
                  </a:lnTo>
                  <a:lnTo>
                    <a:pt x="806071" y="4950581"/>
                  </a:lnTo>
                  <a:lnTo>
                    <a:pt x="846429" y="4976915"/>
                  </a:lnTo>
                  <a:lnTo>
                    <a:pt x="887281" y="5002545"/>
                  </a:lnTo>
                  <a:lnTo>
                    <a:pt x="928618" y="5027461"/>
                  </a:lnTo>
                  <a:lnTo>
                    <a:pt x="970433" y="5051655"/>
                  </a:lnTo>
                  <a:lnTo>
                    <a:pt x="1012716" y="5075120"/>
                  </a:lnTo>
                  <a:lnTo>
                    <a:pt x="1055458" y="5097845"/>
                  </a:lnTo>
                  <a:lnTo>
                    <a:pt x="1098652" y="5119822"/>
                  </a:lnTo>
                  <a:lnTo>
                    <a:pt x="1142287" y="5141043"/>
                  </a:lnTo>
                  <a:lnTo>
                    <a:pt x="1186357" y="5161499"/>
                  </a:lnTo>
                  <a:lnTo>
                    <a:pt x="1230852" y="5181182"/>
                  </a:lnTo>
                  <a:lnTo>
                    <a:pt x="1275763" y="5200083"/>
                  </a:lnTo>
                  <a:lnTo>
                    <a:pt x="1321082" y="5218193"/>
                  </a:lnTo>
                  <a:lnTo>
                    <a:pt x="1366801" y="5235503"/>
                  </a:lnTo>
                  <a:lnTo>
                    <a:pt x="1412910" y="5252005"/>
                  </a:lnTo>
                  <a:lnTo>
                    <a:pt x="1459401" y="5267691"/>
                  </a:lnTo>
                  <a:lnTo>
                    <a:pt x="1506266" y="5282552"/>
                  </a:lnTo>
                  <a:lnTo>
                    <a:pt x="1553495" y="5296579"/>
                  </a:lnTo>
                  <a:lnTo>
                    <a:pt x="1601080" y="5309763"/>
                  </a:lnTo>
                  <a:lnTo>
                    <a:pt x="1649013" y="5322096"/>
                  </a:lnTo>
                  <a:lnTo>
                    <a:pt x="1697285" y="5333570"/>
                  </a:lnTo>
                  <a:lnTo>
                    <a:pt x="1745888" y="5344175"/>
                  </a:lnTo>
                  <a:lnTo>
                    <a:pt x="1794811" y="5353903"/>
                  </a:lnTo>
                  <a:lnTo>
                    <a:pt x="1844048" y="5362746"/>
                  </a:lnTo>
                  <a:lnTo>
                    <a:pt x="1893589" y="5370694"/>
                  </a:lnTo>
                  <a:lnTo>
                    <a:pt x="1943426" y="5377740"/>
                  </a:lnTo>
                  <a:lnTo>
                    <a:pt x="1993551" y="5383874"/>
                  </a:lnTo>
                  <a:lnTo>
                    <a:pt x="2043953" y="5389088"/>
                  </a:lnTo>
                  <a:lnTo>
                    <a:pt x="2094626" y="5393373"/>
                  </a:lnTo>
                  <a:lnTo>
                    <a:pt x="2145560" y="5396721"/>
                  </a:lnTo>
                  <a:lnTo>
                    <a:pt x="2196746" y="5399123"/>
                  </a:lnTo>
                  <a:lnTo>
                    <a:pt x="2248177" y="5400571"/>
                  </a:lnTo>
                  <a:lnTo>
                    <a:pt x="2299843" y="5401056"/>
                  </a:lnTo>
                  <a:lnTo>
                    <a:pt x="2348373" y="5400628"/>
                  </a:lnTo>
                  <a:lnTo>
                    <a:pt x="2396695" y="5399351"/>
                  </a:lnTo>
                  <a:lnTo>
                    <a:pt x="2444804" y="5397231"/>
                  </a:lnTo>
                  <a:lnTo>
                    <a:pt x="2492691" y="5394275"/>
                  </a:lnTo>
                  <a:lnTo>
                    <a:pt x="2540349" y="5390491"/>
                  </a:lnTo>
                  <a:lnTo>
                    <a:pt x="2587771" y="5385885"/>
                  </a:lnTo>
                  <a:lnTo>
                    <a:pt x="2634950" y="5380465"/>
                  </a:lnTo>
                  <a:lnTo>
                    <a:pt x="2681880" y="5374239"/>
                  </a:lnTo>
                  <a:lnTo>
                    <a:pt x="2728552" y="5367212"/>
                  </a:lnTo>
                  <a:lnTo>
                    <a:pt x="2774959" y="5359392"/>
                  </a:lnTo>
                  <a:lnTo>
                    <a:pt x="2821095" y="5350787"/>
                  </a:lnTo>
                  <a:lnTo>
                    <a:pt x="2866952" y="5341403"/>
                  </a:lnTo>
                  <a:lnTo>
                    <a:pt x="2912524" y="5331247"/>
                  </a:lnTo>
                  <a:lnTo>
                    <a:pt x="2957803" y="5320328"/>
                  </a:lnTo>
                  <a:lnTo>
                    <a:pt x="3002781" y="5308651"/>
                  </a:lnTo>
                  <a:lnTo>
                    <a:pt x="3047452" y="5296225"/>
                  </a:lnTo>
                  <a:lnTo>
                    <a:pt x="3091809" y="5283055"/>
                  </a:lnTo>
                  <a:lnTo>
                    <a:pt x="3135844" y="5269150"/>
                  </a:lnTo>
                  <a:lnTo>
                    <a:pt x="3179551" y="5254516"/>
                  </a:lnTo>
                  <a:lnTo>
                    <a:pt x="3222922" y="5239161"/>
                  </a:lnTo>
                  <a:lnTo>
                    <a:pt x="3265950" y="5223092"/>
                  </a:lnTo>
                  <a:lnTo>
                    <a:pt x="3308628" y="5206315"/>
                  </a:lnTo>
                  <a:lnTo>
                    <a:pt x="3350948" y="5188839"/>
                  </a:lnTo>
                  <a:lnTo>
                    <a:pt x="3392904" y="5170669"/>
                  </a:lnTo>
                  <a:lnTo>
                    <a:pt x="3434489" y="5151814"/>
                  </a:lnTo>
                  <a:lnTo>
                    <a:pt x="3475695" y="5132280"/>
                  </a:lnTo>
                  <a:lnTo>
                    <a:pt x="3516515" y="5112075"/>
                  </a:lnTo>
                  <a:lnTo>
                    <a:pt x="3556943" y="5091206"/>
                  </a:lnTo>
                  <a:lnTo>
                    <a:pt x="3596970" y="5069679"/>
                  </a:lnTo>
                  <a:lnTo>
                    <a:pt x="3636590" y="5047502"/>
                  </a:lnTo>
                  <a:lnTo>
                    <a:pt x="3675796" y="5024683"/>
                  </a:lnTo>
                  <a:lnTo>
                    <a:pt x="3714580" y="5001228"/>
                  </a:lnTo>
                  <a:lnTo>
                    <a:pt x="3752935" y="4977144"/>
                  </a:lnTo>
                  <a:lnTo>
                    <a:pt x="3790855" y="4952438"/>
                  </a:lnTo>
                  <a:lnTo>
                    <a:pt x="3828332" y="4927119"/>
                  </a:lnTo>
                  <a:lnTo>
                    <a:pt x="3865359" y="4901192"/>
                  </a:lnTo>
                  <a:lnTo>
                    <a:pt x="3901929" y="4874665"/>
                  </a:lnTo>
                  <a:lnTo>
                    <a:pt x="3938034" y="4847545"/>
                  </a:lnTo>
                  <a:lnTo>
                    <a:pt x="3973668" y="4819840"/>
                  </a:lnTo>
                  <a:lnTo>
                    <a:pt x="4008823" y="4791556"/>
                  </a:lnTo>
                  <a:lnTo>
                    <a:pt x="4043492" y="4762700"/>
                  </a:lnTo>
                  <a:lnTo>
                    <a:pt x="4077669" y="4733280"/>
                  </a:lnTo>
                  <a:lnTo>
                    <a:pt x="4111345" y="4703303"/>
                  </a:lnTo>
                  <a:lnTo>
                    <a:pt x="4144515" y="4672776"/>
                  </a:lnTo>
                  <a:lnTo>
                    <a:pt x="4177170" y="4641705"/>
                  </a:lnTo>
                  <a:lnTo>
                    <a:pt x="4209303" y="4610100"/>
                  </a:lnTo>
                  <a:lnTo>
                    <a:pt x="4240908" y="4577965"/>
                  </a:lnTo>
                  <a:lnTo>
                    <a:pt x="4271978" y="4545309"/>
                  </a:lnTo>
                  <a:lnTo>
                    <a:pt x="4302504" y="4512138"/>
                  </a:lnTo>
                  <a:lnTo>
                    <a:pt x="4332480" y="4478461"/>
                  </a:lnTo>
                  <a:lnTo>
                    <a:pt x="4361899" y="4444283"/>
                  </a:lnTo>
                  <a:lnTo>
                    <a:pt x="4390754" y="4409612"/>
                  </a:lnTo>
                  <a:lnTo>
                    <a:pt x="4419038" y="4374455"/>
                  </a:lnTo>
                  <a:lnTo>
                    <a:pt x="4446742" y="4338820"/>
                  </a:lnTo>
                  <a:lnTo>
                    <a:pt x="4473861" y="4302713"/>
                  </a:lnTo>
                  <a:lnTo>
                    <a:pt x="4500388" y="4266142"/>
                  </a:lnTo>
                  <a:lnTo>
                    <a:pt x="4526314" y="4229114"/>
                  </a:lnTo>
                  <a:lnTo>
                    <a:pt x="4551633" y="4191635"/>
                  </a:lnTo>
                  <a:lnTo>
                    <a:pt x="4576338" y="4153714"/>
                  </a:lnTo>
                  <a:lnTo>
                    <a:pt x="4600421" y="4115357"/>
                  </a:lnTo>
                  <a:lnTo>
                    <a:pt x="4623876" y="4076571"/>
                  </a:lnTo>
                  <a:lnTo>
                    <a:pt x="4646695" y="4037363"/>
                  </a:lnTo>
                  <a:lnTo>
                    <a:pt x="4668871" y="3997741"/>
                  </a:lnTo>
                  <a:lnTo>
                    <a:pt x="4690397" y="3957712"/>
                  </a:lnTo>
                  <a:lnTo>
                    <a:pt x="4711266" y="3917283"/>
                  </a:lnTo>
                  <a:lnTo>
                    <a:pt x="4731471" y="3876460"/>
                  </a:lnTo>
                  <a:lnTo>
                    <a:pt x="4751005" y="3835252"/>
                  </a:lnTo>
                  <a:lnTo>
                    <a:pt x="4769859" y="3793665"/>
                  </a:lnTo>
                  <a:lnTo>
                    <a:pt x="4788028" y="3751707"/>
                  </a:lnTo>
                  <a:lnTo>
                    <a:pt x="4805505" y="3709384"/>
                  </a:lnTo>
                  <a:lnTo>
                    <a:pt x="4822281" y="3666703"/>
                  </a:lnTo>
                  <a:lnTo>
                    <a:pt x="4838350" y="3623673"/>
                  </a:lnTo>
                  <a:lnTo>
                    <a:pt x="4853705" y="3580300"/>
                  </a:lnTo>
                  <a:lnTo>
                    <a:pt x="4868339" y="3536590"/>
                  </a:lnTo>
                  <a:lnTo>
                    <a:pt x="4882244" y="3492552"/>
                  </a:lnTo>
                  <a:lnTo>
                    <a:pt x="4895413" y="3448193"/>
                  </a:lnTo>
                  <a:lnTo>
                    <a:pt x="4907840" y="3403519"/>
                  </a:lnTo>
                  <a:lnTo>
                    <a:pt x="4919516" y="3358537"/>
                  </a:lnTo>
                  <a:lnTo>
                    <a:pt x="4930436" y="3313256"/>
                  </a:lnTo>
                  <a:lnTo>
                    <a:pt x="4940591" y="3267681"/>
                  </a:lnTo>
                  <a:lnTo>
                    <a:pt x="4949975" y="3221820"/>
                  </a:lnTo>
                  <a:lnTo>
                    <a:pt x="4958580" y="3175681"/>
                  </a:lnTo>
                  <a:lnTo>
                    <a:pt x="4966400" y="3129270"/>
                  </a:lnTo>
                  <a:lnTo>
                    <a:pt x="4973427" y="3082595"/>
                  </a:lnTo>
                  <a:lnTo>
                    <a:pt x="4979653" y="3035662"/>
                  </a:lnTo>
                  <a:lnTo>
                    <a:pt x="4985073" y="2988479"/>
                  </a:lnTo>
                  <a:lnTo>
                    <a:pt x="4989679" y="2941053"/>
                  </a:lnTo>
                  <a:lnTo>
                    <a:pt x="4993463" y="2893391"/>
                  </a:lnTo>
                  <a:lnTo>
                    <a:pt x="4996419" y="2845501"/>
                  </a:lnTo>
                  <a:lnTo>
                    <a:pt x="4998539" y="2797388"/>
                  </a:lnTo>
                  <a:lnTo>
                    <a:pt x="4999816" y="2749062"/>
                  </a:lnTo>
                  <a:lnTo>
                    <a:pt x="5000244" y="2700528"/>
                  </a:lnTo>
                  <a:lnTo>
                    <a:pt x="4999816" y="2651993"/>
                  </a:lnTo>
                  <a:lnTo>
                    <a:pt x="4998539" y="2603667"/>
                  </a:lnTo>
                  <a:lnTo>
                    <a:pt x="4996419" y="2555554"/>
                  </a:lnTo>
                  <a:lnTo>
                    <a:pt x="4993463" y="2507664"/>
                  </a:lnTo>
                  <a:lnTo>
                    <a:pt x="4989679" y="2460002"/>
                  </a:lnTo>
                  <a:lnTo>
                    <a:pt x="4985073" y="2412576"/>
                  </a:lnTo>
                  <a:lnTo>
                    <a:pt x="4979653" y="2365393"/>
                  </a:lnTo>
                  <a:lnTo>
                    <a:pt x="4973427" y="2318460"/>
                  </a:lnTo>
                  <a:lnTo>
                    <a:pt x="4966400" y="2271785"/>
                  </a:lnTo>
                  <a:lnTo>
                    <a:pt x="4958580" y="2225374"/>
                  </a:lnTo>
                  <a:lnTo>
                    <a:pt x="4949975" y="2179235"/>
                  </a:lnTo>
                  <a:lnTo>
                    <a:pt x="4940591" y="2133374"/>
                  </a:lnTo>
                  <a:lnTo>
                    <a:pt x="4930436" y="2087799"/>
                  </a:lnTo>
                  <a:lnTo>
                    <a:pt x="4919516" y="2042518"/>
                  </a:lnTo>
                  <a:lnTo>
                    <a:pt x="4907840" y="1997536"/>
                  </a:lnTo>
                  <a:lnTo>
                    <a:pt x="4895413" y="1952862"/>
                  </a:lnTo>
                  <a:lnTo>
                    <a:pt x="4882244" y="1908503"/>
                  </a:lnTo>
                  <a:lnTo>
                    <a:pt x="4868339" y="1864465"/>
                  </a:lnTo>
                  <a:lnTo>
                    <a:pt x="4853705" y="1820755"/>
                  </a:lnTo>
                  <a:lnTo>
                    <a:pt x="4838350" y="1777382"/>
                  </a:lnTo>
                  <a:lnTo>
                    <a:pt x="4822281" y="1734352"/>
                  </a:lnTo>
                  <a:lnTo>
                    <a:pt x="4805505" y="1691671"/>
                  </a:lnTo>
                  <a:lnTo>
                    <a:pt x="4788028" y="1649348"/>
                  </a:lnTo>
                  <a:lnTo>
                    <a:pt x="4769859" y="1607390"/>
                  </a:lnTo>
                  <a:lnTo>
                    <a:pt x="4751005" y="1565803"/>
                  </a:lnTo>
                  <a:lnTo>
                    <a:pt x="4731471" y="1524595"/>
                  </a:lnTo>
                  <a:lnTo>
                    <a:pt x="4711266" y="1483772"/>
                  </a:lnTo>
                  <a:lnTo>
                    <a:pt x="4690397" y="1443343"/>
                  </a:lnTo>
                  <a:lnTo>
                    <a:pt x="4668871" y="1403314"/>
                  </a:lnTo>
                  <a:lnTo>
                    <a:pt x="4646695" y="1363692"/>
                  </a:lnTo>
                  <a:lnTo>
                    <a:pt x="4623876" y="1324484"/>
                  </a:lnTo>
                  <a:lnTo>
                    <a:pt x="4600421" y="1285698"/>
                  </a:lnTo>
                  <a:lnTo>
                    <a:pt x="4576338" y="1247341"/>
                  </a:lnTo>
                  <a:lnTo>
                    <a:pt x="4551633" y="1209420"/>
                  </a:lnTo>
                  <a:lnTo>
                    <a:pt x="4526314" y="1171941"/>
                  </a:lnTo>
                  <a:lnTo>
                    <a:pt x="4500388" y="1134913"/>
                  </a:lnTo>
                  <a:lnTo>
                    <a:pt x="4473861" y="1098342"/>
                  </a:lnTo>
                  <a:lnTo>
                    <a:pt x="4446742" y="1062235"/>
                  </a:lnTo>
                  <a:lnTo>
                    <a:pt x="4419038" y="1026600"/>
                  </a:lnTo>
                  <a:lnTo>
                    <a:pt x="4390754" y="991443"/>
                  </a:lnTo>
                  <a:lnTo>
                    <a:pt x="4361899" y="956772"/>
                  </a:lnTo>
                  <a:lnTo>
                    <a:pt x="4332480" y="922594"/>
                  </a:lnTo>
                  <a:lnTo>
                    <a:pt x="4302504" y="888917"/>
                  </a:lnTo>
                  <a:lnTo>
                    <a:pt x="4271978" y="855746"/>
                  </a:lnTo>
                  <a:lnTo>
                    <a:pt x="4240908" y="823090"/>
                  </a:lnTo>
                  <a:lnTo>
                    <a:pt x="4209303" y="790956"/>
                  </a:lnTo>
                  <a:lnTo>
                    <a:pt x="4177170" y="759350"/>
                  </a:lnTo>
                  <a:lnTo>
                    <a:pt x="4144515" y="728279"/>
                  </a:lnTo>
                  <a:lnTo>
                    <a:pt x="4111345" y="697752"/>
                  </a:lnTo>
                  <a:lnTo>
                    <a:pt x="4077669" y="667775"/>
                  </a:lnTo>
                  <a:lnTo>
                    <a:pt x="4043492" y="638355"/>
                  </a:lnTo>
                  <a:lnTo>
                    <a:pt x="4008823" y="609499"/>
                  </a:lnTo>
                  <a:lnTo>
                    <a:pt x="3973668" y="581215"/>
                  </a:lnTo>
                  <a:lnTo>
                    <a:pt x="3938034" y="553510"/>
                  </a:lnTo>
                  <a:lnTo>
                    <a:pt x="3901929" y="526390"/>
                  </a:lnTo>
                  <a:lnTo>
                    <a:pt x="3865359" y="499863"/>
                  </a:lnTo>
                  <a:lnTo>
                    <a:pt x="3828332" y="473936"/>
                  </a:lnTo>
                  <a:lnTo>
                    <a:pt x="3790855" y="448617"/>
                  </a:lnTo>
                  <a:lnTo>
                    <a:pt x="3752935" y="423911"/>
                  </a:lnTo>
                  <a:lnTo>
                    <a:pt x="3714580" y="399827"/>
                  </a:lnTo>
                  <a:lnTo>
                    <a:pt x="3675796" y="376372"/>
                  </a:lnTo>
                  <a:lnTo>
                    <a:pt x="3636590" y="353553"/>
                  </a:lnTo>
                  <a:lnTo>
                    <a:pt x="3596970" y="331376"/>
                  </a:lnTo>
                  <a:lnTo>
                    <a:pt x="3556943" y="309849"/>
                  </a:lnTo>
                  <a:lnTo>
                    <a:pt x="3516515" y="288980"/>
                  </a:lnTo>
                  <a:lnTo>
                    <a:pt x="3475695" y="268775"/>
                  </a:lnTo>
                  <a:lnTo>
                    <a:pt x="3434489" y="249241"/>
                  </a:lnTo>
                  <a:lnTo>
                    <a:pt x="3392904" y="230386"/>
                  </a:lnTo>
                  <a:lnTo>
                    <a:pt x="3350948" y="212217"/>
                  </a:lnTo>
                  <a:lnTo>
                    <a:pt x="3308628" y="194740"/>
                  </a:lnTo>
                  <a:lnTo>
                    <a:pt x="3265950" y="177963"/>
                  </a:lnTo>
                  <a:lnTo>
                    <a:pt x="3222922" y="161894"/>
                  </a:lnTo>
                  <a:lnTo>
                    <a:pt x="3179551" y="146539"/>
                  </a:lnTo>
                  <a:lnTo>
                    <a:pt x="3135844" y="131905"/>
                  </a:lnTo>
                  <a:lnTo>
                    <a:pt x="3091809" y="118000"/>
                  </a:lnTo>
                  <a:lnTo>
                    <a:pt x="3047452" y="104830"/>
                  </a:lnTo>
                  <a:lnTo>
                    <a:pt x="3002781" y="92404"/>
                  </a:lnTo>
                  <a:lnTo>
                    <a:pt x="2957803" y="80727"/>
                  </a:lnTo>
                  <a:lnTo>
                    <a:pt x="2912524" y="69808"/>
                  </a:lnTo>
                  <a:lnTo>
                    <a:pt x="2866952" y="59652"/>
                  </a:lnTo>
                  <a:lnTo>
                    <a:pt x="2821095" y="50268"/>
                  </a:lnTo>
                  <a:lnTo>
                    <a:pt x="2774959" y="41663"/>
                  </a:lnTo>
                  <a:lnTo>
                    <a:pt x="2728552" y="33843"/>
                  </a:lnTo>
                  <a:lnTo>
                    <a:pt x="2681880" y="26816"/>
                  </a:lnTo>
                  <a:lnTo>
                    <a:pt x="2634950" y="20590"/>
                  </a:lnTo>
                  <a:lnTo>
                    <a:pt x="2587771" y="15170"/>
                  </a:lnTo>
                  <a:lnTo>
                    <a:pt x="2540349" y="10564"/>
                  </a:lnTo>
                  <a:lnTo>
                    <a:pt x="2492691" y="6780"/>
                  </a:lnTo>
                  <a:lnTo>
                    <a:pt x="2444804" y="3824"/>
                  </a:lnTo>
                  <a:lnTo>
                    <a:pt x="2396695" y="1704"/>
                  </a:lnTo>
                  <a:lnTo>
                    <a:pt x="2348373" y="427"/>
                  </a:lnTo>
                  <a:lnTo>
                    <a:pt x="2299843" y="0"/>
                  </a:lnTo>
                  <a:close/>
                </a:path>
              </a:pathLst>
            </a:custGeom>
            <a:solidFill>
              <a:srgbClr val="FFFFFF"/>
            </a:solidFill>
          </p:spPr>
          <p:txBody>
            <a:bodyPr wrap="square" lIns="0" tIns="0" rIns="0" bIns="0" rtlCol="0"/>
            <a:lstStyle/>
            <a:p>
              <a:endParaRPr/>
            </a:p>
          </p:txBody>
        </p:sp>
        <p:pic>
          <p:nvPicPr>
            <p:cNvPr id="6" name="object 6"/>
            <p:cNvPicPr/>
            <p:nvPr/>
          </p:nvPicPr>
          <p:blipFill>
            <a:blip r:embed="rId4" cstate="print"/>
            <a:stretch>
              <a:fillRect/>
            </a:stretch>
          </p:blipFill>
          <p:spPr>
            <a:xfrm>
              <a:off x="0" y="905256"/>
              <a:ext cx="4837938" cy="5065014"/>
            </a:xfrm>
            <a:prstGeom prst="rect">
              <a:avLst/>
            </a:prstGeom>
          </p:spPr>
        </p:pic>
        <p:sp>
          <p:nvSpPr>
            <p:cNvPr id="7" name="object 7"/>
            <p:cNvSpPr/>
            <p:nvPr/>
          </p:nvSpPr>
          <p:spPr>
            <a:xfrm>
              <a:off x="6089903" y="2423160"/>
              <a:ext cx="4979035" cy="3030220"/>
            </a:xfrm>
            <a:custGeom>
              <a:avLst/>
              <a:gdLst/>
              <a:ahLst/>
              <a:cxnLst/>
              <a:rect l="l" t="t" r="r" b="b"/>
              <a:pathLst>
                <a:path w="4979034" h="3030220">
                  <a:moveTo>
                    <a:pt x="0" y="0"/>
                  </a:moveTo>
                  <a:lnTo>
                    <a:pt x="4978908" y="0"/>
                  </a:lnTo>
                </a:path>
                <a:path w="4979034" h="3030220">
                  <a:moveTo>
                    <a:pt x="0" y="606551"/>
                  </a:moveTo>
                  <a:lnTo>
                    <a:pt x="4978908" y="606551"/>
                  </a:lnTo>
                </a:path>
                <a:path w="4979034" h="3030220">
                  <a:moveTo>
                    <a:pt x="0" y="1211579"/>
                  </a:moveTo>
                  <a:lnTo>
                    <a:pt x="4978908" y="1211579"/>
                  </a:lnTo>
                </a:path>
                <a:path w="4979034" h="3030220">
                  <a:moveTo>
                    <a:pt x="0" y="1818132"/>
                  </a:moveTo>
                  <a:lnTo>
                    <a:pt x="4978908" y="1818132"/>
                  </a:lnTo>
                </a:path>
                <a:path w="4979034" h="3030220">
                  <a:moveTo>
                    <a:pt x="0" y="2424684"/>
                  </a:moveTo>
                  <a:lnTo>
                    <a:pt x="4978908" y="2424684"/>
                  </a:lnTo>
                </a:path>
                <a:path w="4979034" h="3030220">
                  <a:moveTo>
                    <a:pt x="0" y="3029712"/>
                  </a:moveTo>
                  <a:lnTo>
                    <a:pt x="4978908" y="3029712"/>
                  </a:lnTo>
                </a:path>
              </a:pathLst>
            </a:custGeom>
            <a:ln w="12192">
              <a:solidFill>
                <a:srgbClr val="4471C4"/>
              </a:solidFill>
            </a:ln>
          </p:spPr>
          <p:txBody>
            <a:bodyPr wrap="square" lIns="0" tIns="0" rIns="0" bIns="0" rtlCol="0"/>
            <a:lstStyle/>
            <a:p>
              <a:endParaRPr/>
            </a:p>
          </p:txBody>
        </p:sp>
      </p:grpSp>
      <p:sp>
        <p:nvSpPr>
          <p:cNvPr id="8" name="object 8"/>
          <p:cNvSpPr txBox="1"/>
          <p:nvPr/>
        </p:nvSpPr>
        <p:spPr>
          <a:xfrm>
            <a:off x="6185408" y="2278006"/>
            <a:ext cx="1750695" cy="3663315"/>
          </a:xfrm>
          <a:prstGeom prst="rect">
            <a:avLst/>
          </a:prstGeom>
        </p:spPr>
        <p:txBody>
          <a:bodyPr vert="horz" wrap="square" lIns="0" tIns="13335" rIns="0" bIns="0" rtlCol="0">
            <a:spAutoFit/>
          </a:bodyPr>
          <a:lstStyle/>
          <a:p>
            <a:pPr marL="12700" marR="5080">
              <a:lnSpc>
                <a:spcPct val="142000"/>
              </a:lnSpc>
              <a:spcBef>
                <a:spcPts val="105"/>
              </a:spcBef>
            </a:pPr>
            <a:r>
              <a:rPr sz="2800" spc="-10" dirty="0">
                <a:latin typeface="Calibri"/>
                <a:cs typeface="Calibri"/>
              </a:rPr>
              <a:t>Reflection </a:t>
            </a:r>
            <a:r>
              <a:rPr sz="2800" spc="-5" dirty="0">
                <a:latin typeface="Calibri"/>
                <a:cs typeface="Calibri"/>
              </a:rPr>
              <a:t> </a:t>
            </a:r>
            <a:r>
              <a:rPr sz="2800" spc="-40" dirty="0">
                <a:latin typeface="Calibri"/>
                <a:cs typeface="Calibri"/>
              </a:rPr>
              <a:t>Teaching </a:t>
            </a:r>
            <a:r>
              <a:rPr sz="2800" spc="-35" dirty="0">
                <a:latin typeface="Calibri"/>
                <a:cs typeface="Calibri"/>
              </a:rPr>
              <a:t> </a:t>
            </a:r>
            <a:r>
              <a:rPr sz="2800" spc="-10" dirty="0">
                <a:latin typeface="Calibri"/>
                <a:cs typeface="Calibri"/>
              </a:rPr>
              <a:t>Support </a:t>
            </a:r>
            <a:r>
              <a:rPr sz="2800" spc="-5" dirty="0">
                <a:latin typeface="Calibri"/>
                <a:cs typeface="Calibri"/>
              </a:rPr>
              <a:t> Goal</a:t>
            </a:r>
            <a:r>
              <a:rPr sz="2800" spc="-70" dirty="0">
                <a:latin typeface="Calibri"/>
                <a:cs typeface="Calibri"/>
              </a:rPr>
              <a:t> </a:t>
            </a:r>
            <a:r>
              <a:rPr sz="2800" spc="-15" dirty="0">
                <a:latin typeface="Calibri"/>
                <a:cs typeface="Calibri"/>
              </a:rPr>
              <a:t>setting </a:t>
            </a:r>
            <a:r>
              <a:rPr sz="2800" spc="-615" dirty="0">
                <a:latin typeface="Calibri"/>
                <a:cs typeface="Calibri"/>
              </a:rPr>
              <a:t> </a:t>
            </a:r>
            <a:r>
              <a:rPr sz="2800" spc="-10" dirty="0">
                <a:latin typeface="Calibri"/>
                <a:cs typeface="Calibri"/>
              </a:rPr>
              <a:t>Feedback </a:t>
            </a:r>
            <a:r>
              <a:rPr sz="2800" spc="-5" dirty="0">
                <a:latin typeface="Calibri"/>
                <a:cs typeface="Calibri"/>
              </a:rPr>
              <a:t> </a:t>
            </a:r>
            <a:r>
              <a:rPr sz="2800" spc="-10" dirty="0">
                <a:latin typeface="Calibri"/>
                <a:cs typeface="Calibri"/>
              </a:rPr>
              <a:t>Assessment</a:t>
            </a:r>
            <a:endParaRPr sz="28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9988" y="218643"/>
            <a:ext cx="455231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000000"/>
                </a:solidFill>
              </a:rPr>
              <a:t>Models</a:t>
            </a:r>
            <a:r>
              <a:rPr sz="4000" spc="-25" dirty="0">
                <a:solidFill>
                  <a:srgbClr val="000000"/>
                </a:solidFill>
              </a:rPr>
              <a:t> </a:t>
            </a:r>
            <a:r>
              <a:rPr sz="4000" spc="-5" dirty="0">
                <a:solidFill>
                  <a:srgbClr val="000000"/>
                </a:solidFill>
              </a:rPr>
              <a:t>of</a:t>
            </a:r>
            <a:r>
              <a:rPr sz="4000" spc="-20" dirty="0">
                <a:solidFill>
                  <a:srgbClr val="000000"/>
                </a:solidFill>
              </a:rPr>
              <a:t> </a:t>
            </a:r>
            <a:r>
              <a:rPr sz="4000" dirty="0">
                <a:solidFill>
                  <a:srgbClr val="000000"/>
                </a:solidFill>
              </a:rPr>
              <a:t>Supervision</a:t>
            </a:r>
            <a:endParaRPr sz="4000"/>
          </a:p>
        </p:txBody>
      </p:sp>
      <p:sp>
        <p:nvSpPr>
          <p:cNvPr id="3" name="object 3"/>
          <p:cNvSpPr/>
          <p:nvPr/>
        </p:nvSpPr>
        <p:spPr>
          <a:xfrm>
            <a:off x="842772" y="0"/>
            <a:ext cx="10506710" cy="192405"/>
          </a:xfrm>
          <a:custGeom>
            <a:avLst/>
            <a:gdLst/>
            <a:ahLst/>
            <a:cxnLst/>
            <a:rect l="l" t="t" r="r" b="b"/>
            <a:pathLst>
              <a:path w="10506710" h="192405">
                <a:moveTo>
                  <a:pt x="10506456" y="0"/>
                </a:moveTo>
                <a:lnTo>
                  <a:pt x="0" y="0"/>
                </a:lnTo>
                <a:lnTo>
                  <a:pt x="0" y="192024"/>
                </a:lnTo>
                <a:lnTo>
                  <a:pt x="10506456" y="192024"/>
                </a:lnTo>
                <a:lnTo>
                  <a:pt x="10506456" y="0"/>
                </a:lnTo>
                <a:close/>
              </a:path>
            </a:pathLst>
          </a:custGeom>
          <a:solidFill>
            <a:srgbClr val="EC7C30"/>
          </a:solidFill>
        </p:spPr>
        <p:txBody>
          <a:bodyPr wrap="square" lIns="0" tIns="0" rIns="0" bIns="0" rtlCol="0"/>
          <a:lstStyle/>
          <a:p>
            <a:endParaRPr/>
          </a:p>
        </p:txBody>
      </p:sp>
      <p:sp>
        <p:nvSpPr>
          <p:cNvPr id="4" name="object 4"/>
          <p:cNvSpPr/>
          <p:nvPr/>
        </p:nvSpPr>
        <p:spPr>
          <a:xfrm>
            <a:off x="841247" y="1513332"/>
            <a:ext cx="10506710" cy="18415"/>
          </a:xfrm>
          <a:custGeom>
            <a:avLst/>
            <a:gdLst/>
            <a:ahLst/>
            <a:cxnLst/>
            <a:rect l="l" t="t" r="r" b="b"/>
            <a:pathLst>
              <a:path w="10506710" h="18415">
                <a:moveTo>
                  <a:pt x="10506456" y="0"/>
                </a:moveTo>
                <a:lnTo>
                  <a:pt x="0" y="0"/>
                </a:lnTo>
                <a:lnTo>
                  <a:pt x="0" y="18287"/>
                </a:lnTo>
                <a:lnTo>
                  <a:pt x="10506456" y="18287"/>
                </a:lnTo>
                <a:lnTo>
                  <a:pt x="10506456" y="0"/>
                </a:lnTo>
                <a:close/>
              </a:path>
            </a:pathLst>
          </a:custGeom>
          <a:solidFill>
            <a:srgbClr val="D4D4D4"/>
          </a:solidFill>
        </p:spPr>
        <p:txBody>
          <a:bodyPr wrap="square" lIns="0" tIns="0" rIns="0" bIns="0" rtlCol="0"/>
          <a:lstStyle/>
          <a:p>
            <a:endParaRPr/>
          </a:p>
        </p:txBody>
      </p:sp>
      <p:pic>
        <p:nvPicPr>
          <p:cNvPr id="5" name="object 5"/>
          <p:cNvPicPr/>
          <p:nvPr/>
        </p:nvPicPr>
        <p:blipFill>
          <a:blip r:embed="rId3" cstate="print"/>
          <a:stretch>
            <a:fillRect/>
          </a:stretch>
        </p:blipFill>
        <p:spPr>
          <a:xfrm>
            <a:off x="1950720" y="3063239"/>
            <a:ext cx="914400" cy="640080"/>
          </a:xfrm>
          <a:prstGeom prst="rect">
            <a:avLst/>
          </a:prstGeom>
        </p:spPr>
      </p:pic>
      <p:sp>
        <p:nvSpPr>
          <p:cNvPr id="6" name="object 6"/>
          <p:cNvSpPr txBox="1"/>
          <p:nvPr/>
        </p:nvSpPr>
        <p:spPr>
          <a:xfrm>
            <a:off x="1471675" y="3883647"/>
            <a:ext cx="1786255" cy="1283335"/>
          </a:xfrm>
          <a:prstGeom prst="rect">
            <a:avLst/>
          </a:prstGeom>
        </p:spPr>
        <p:txBody>
          <a:bodyPr vert="horz" wrap="square" lIns="0" tIns="130810" rIns="0" bIns="0" rtlCol="0">
            <a:spAutoFit/>
          </a:bodyPr>
          <a:lstStyle/>
          <a:p>
            <a:pPr marL="12700">
              <a:lnSpc>
                <a:spcPct val="100000"/>
              </a:lnSpc>
              <a:spcBef>
                <a:spcPts val="1030"/>
              </a:spcBef>
            </a:pPr>
            <a:r>
              <a:rPr sz="3000" b="1" spc="-15" dirty="0">
                <a:latin typeface="Calibri"/>
                <a:cs typeface="Calibri"/>
              </a:rPr>
              <a:t>Consistent:</a:t>
            </a:r>
            <a:endParaRPr sz="3000">
              <a:latin typeface="Calibri"/>
              <a:cs typeface="Calibri"/>
            </a:endParaRPr>
          </a:p>
          <a:p>
            <a:pPr marL="87630" algn="ctr">
              <a:lnSpc>
                <a:spcPct val="100000"/>
              </a:lnSpc>
              <a:spcBef>
                <a:spcPts val="535"/>
              </a:spcBef>
            </a:pPr>
            <a:r>
              <a:rPr sz="1700" spc="-5" dirty="0">
                <a:latin typeface="Calibri"/>
                <a:cs typeface="Calibri"/>
              </a:rPr>
              <a:t>Communication</a:t>
            </a:r>
            <a:endParaRPr sz="1700">
              <a:latin typeface="Calibri"/>
              <a:cs typeface="Calibri"/>
            </a:endParaRPr>
          </a:p>
          <a:p>
            <a:pPr marL="87630" algn="ctr">
              <a:lnSpc>
                <a:spcPct val="100000"/>
              </a:lnSpc>
              <a:spcBef>
                <a:spcPts val="755"/>
              </a:spcBef>
            </a:pPr>
            <a:r>
              <a:rPr sz="1700" spc="-5" dirty="0">
                <a:latin typeface="Calibri"/>
                <a:cs typeface="Calibri"/>
              </a:rPr>
              <a:t>Expectations</a:t>
            </a:r>
            <a:endParaRPr sz="1700">
              <a:latin typeface="Calibri"/>
              <a:cs typeface="Calibri"/>
            </a:endParaRPr>
          </a:p>
        </p:txBody>
      </p:sp>
      <p:pic>
        <p:nvPicPr>
          <p:cNvPr id="7" name="object 7"/>
          <p:cNvPicPr/>
          <p:nvPr/>
        </p:nvPicPr>
        <p:blipFill>
          <a:blip r:embed="rId4" cstate="print"/>
          <a:stretch>
            <a:fillRect/>
          </a:stretch>
        </p:blipFill>
        <p:spPr>
          <a:xfrm>
            <a:off x="5561152" y="3013694"/>
            <a:ext cx="1060550" cy="748354"/>
          </a:xfrm>
          <a:prstGeom prst="rect">
            <a:avLst/>
          </a:prstGeom>
        </p:spPr>
      </p:pic>
      <p:sp>
        <p:nvSpPr>
          <p:cNvPr id="8" name="object 8"/>
          <p:cNvSpPr txBox="1"/>
          <p:nvPr/>
        </p:nvSpPr>
        <p:spPr>
          <a:xfrm>
            <a:off x="5434076" y="4002151"/>
            <a:ext cx="1227455" cy="482600"/>
          </a:xfrm>
          <a:prstGeom prst="rect">
            <a:avLst/>
          </a:prstGeom>
        </p:spPr>
        <p:txBody>
          <a:bodyPr vert="horz" wrap="square" lIns="0" tIns="12700" rIns="0" bIns="0" rtlCol="0">
            <a:spAutoFit/>
          </a:bodyPr>
          <a:lstStyle/>
          <a:p>
            <a:pPr marL="12700">
              <a:lnSpc>
                <a:spcPct val="100000"/>
              </a:lnSpc>
              <a:spcBef>
                <a:spcPts val="100"/>
              </a:spcBef>
            </a:pPr>
            <a:r>
              <a:rPr sz="3000" b="1" spc="-45" dirty="0">
                <a:latin typeface="Calibri"/>
                <a:cs typeface="Calibri"/>
              </a:rPr>
              <a:t>R</a:t>
            </a:r>
            <a:r>
              <a:rPr sz="3000" b="1" spc="-5" dirty="0">
                <a:latin typeface="Calibri"/>
                <a:cs typeface="Calibri"/>
              </a:rPr>
              <a:t>e</a:t>
            </a:r>
            <a:r>
              <a:rPr sz="3000" b="1" dirty="0">
                <a:latin typeface="Calibri"/>
                <a:cs typeface="Calibri"/>
              </a:rPr>
              <a:t>gul</a:t>
            </a:r>
            <a:r>
              <a:rPr sz="3000" b="1" spc="-15" dirty="0">
                <a:latin typeface="Calibri"/>
                <a:cs typeface="Calibri"/>
              </a:rPr>
              <a:t>a</a:t>
            </a:r>
            <a:r>
              <a:rPr sz="3000" b="1" dirty="0">
                <a:latin typeface="Calibri"/>
                <a:cs typeface="Calibri"/>
              </a:rPr>
              <a:t>r</a:t>
            </a:r>
            <a:endParaRPr sz="3000">
              <a:latin typeface="Calibri"/>
              <a:cs typeface="Calibri"/>
            </a:endParaRPr>
          </a:p>
        </p:txBody>
      </p:sp>
      <p:pic>
        <p:nvPicPr>
          <p:cNvPr id="9" name="object 9"/>
          <p:cNvPicPr/>
          <p:nvPr/>
        </p:nvPicPr>
        <p:blipFill>
          <a:blip r:embed="rId5" cstate="print"/>
          <a:stretch>
            <a:fillRect/>
          </a:stretch>
        </p:blipFill>
        <p:spPr>
          <a:xfrm>
            <a:off x="9417488" y="2926079"/>
            <a:ext cx="714894" cy="914400"/>
          </a:xfrm>
          <a:prstGeom prst="rect">
            <a:avLst/>
          </a:prstGeom>
        </p:spPr>
      </p:pic>
      <p:sp>
        <p:nvSpPr>
          <p:cNvPr id="10" name="object 10"/>
          <p:cNvSpPr txBox="1"/>
          <p:nvPr/>
        </p:nvSpPr>
        <p:spPr>
          <a:xfrm>
            <a:off x="9082531" y="3883647"/>
            <a:ext cx="1385570" cy="1257935"/>
          </a:xfrm>
          <a:prstGeom prst="rect">
            <a:avLst/>
          </a:prstGeom>
        </p:spPr>
        <p:txBody>
          <a:bodyPr vert="horz" wrap="square" lIns="0" tIns="130810" rIns="0" bIns="0" rtlCol="0">
            <a:spAutoFit/>
          </a:bodyPr>
          <a:lstStyle/>
          <a:p>
            <a:pPr algn="ctr">
              <a:lnSpc>
                <a:spcPct val="100000"/>
              </a:lnSpc>
              <a:spcBef>
                <a:spcPts val="1030"/>
              </a:spcBef>
            </a:pPr>
            <a:r>
              <a:rPr sz="3000" b="1" spc="-10" dirty="0">
                <a:latin typeface="Calibri"/>
                <a:cs typeface="Calibri"/>
              </a:rPr>
              <a:t>Clear:</a:t>
            </a:r>
            <a:endParaRPr sz="3000">
              <a:latin typeface="Calibri"/>
              <a:cs typeface="Calibri"/>
            </a:endParaRPr>
          </a:p>
          <a:p>
            <a:pPr algn="ctr">
              <a:lnSpc>
                <a:spcPct val="100000"/>
              </a:lnSpc>
              <a:spcBef>
                <a:spcPts val="535"/>
              </a:spcBef>
            </a:pPr>
            <a:r>
              <a:rPr sz="1700" spc="-5" dirty="0">
                <a:latin typeface="Calibri"/>
                <a:cs typeface="Calibri"/>
              </a:rPr>
              <a:t>Responsibilities</a:t>
            </a:r>
            <a:endParaRPr sz="1700">
              <a:latin typeface="Calibri"/>
              <a:cs typeface="Calibri"/>
            </a:endParaRPr>
          </a:p>
          <a:p>
            <a:pPr marL="1270" algn="ctr">
              <a:lnSpc>
                <a:spcPct val="100000"/>
              </a:lnSpc>
              <a:spcBef>
                <a:spcPts val="555"/>
              </a:spcBef>
            </a:pPr>
            <a:r>
              <a:rPr sz="1700" spc="-10" dirty="0">
                <a:latin typeface="Calibri Light"/>
                <a:cs typeface="Calibri Light"/>
              </a:rPr>
              <a:t>Roles</a:t>
            </a:r>
            <a:endParaRPr sz="1700">
              <a:latin typeface="Calibri Light"/>
              <a:cs typeface="Calibri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9988" y="492963"/>
            <a:ext cx="5266055" cy="635000"/>
          </a:xfrm>
          <a:prstGeom prst="rect">
            <a:avLst/>
          </a:prstGeom>
        </p:spPr>
        <p:txBody>
          <a:bodyPr vert="horz" wrap="square" lIns="0" tIns="12065" rIns="0" bIns="0" rtlCol="0">
            <a:spAutoFit/>
          </a:bodyPr>
          <a:lstStyle/>
          <a:p>
            <a:pPr marL="12700">
              <a:lnSpc>
                <a:spcPct val="100000"/>
              </a:lnSpc>
              <a:spcBef>
                <a:spcPts val="95"/>
              </a:spcBef>
            </a:pPr>
            <a:r>
              <a:rPr sz="4000" spc="-10" dirty="0">
                <a:solidFill>
                  <a:srgbClr val="000000"/>
                </a:solidFill>
              </a:rPr>
              <a:t>Assessment</a:t>
            </a:r>
            <a:r>
              <a:rPr sz="4000" spc="-15" dirty="0">
                <a:solidFill>
                  <a:srgbClr val="000000"/>
                </a:solidFill>
              </a:rPr>
              <a:t> </a:t>
            </a:r>
            <a:r>
              <a:rPr sz="4000" spc="-10" dirty="0">
                <a:solidFill>
                  <a:srgbClr val="000000"/>
                </a:solidFill>
              </a:rPr>
              <a:t>and</a:t>
            </a:r>
            <a:r>
              <a:rPr sz="4000" spc="-15" dirty="0">
                <a:solidFill>
                  <a:srgbClr val="000000"/>
                </a:solidFill>
              </a:rPr>
              <a:t> </a:t>
            </a:r>
            <a:r>
              <a:rPr sz="4000" spc="-25" dirty="0">
                <a:solidFill>
                  <a:srgbClr val="000000"/>
                </a:solidFill>
              </a:rPr>
              <a:t>feedback</a:t>
            </a:r>
            <a:endParaRPr sz="4000"/>
          </a:p>
        </p:txBody>
      </p:sp>
      <p:sp>
        <p:nvSpPr>
          <p:cNvPr id="3" name="object 3"/>
          <p:cNvSpPr/>
          <p:nvPr/>
        </p:nvSpPr>
        <p:spPr>
          <a:xfrm>
            <a:off x="842772" y="0"/>
            <a:ext cx="10506710" cy="192405"/>
          </a:xfrm>
          <a:custGeom>
            <a:avLst/>
            <a:gdLst/>
            <a:ahLst/>
            <a:cxnLst/>
            <a:rect l="l" t="t" r="r" b="b"/>
            <a:pathLst>
              <a:path w="10506710" h="192405">
                <a:moveTo>
                  <a:pt x="10506456" y="0"/>
                </a:moveTo>
                <a:lnTo>
                  <a:pt x="0" y="0"/>
                </a:lnTo>
                <a:lnTo>
                  <a:pt x="0" y="192024"/>
                </a:lnTo>
                <a:lnTo>
                  <a:pt x="10506456" y="192024"/>
                </a:lnTo>
                <a:lnTo>
                  <a:pt x="10506456" y="0"/>
                </a:lnTo>
                <a:close/>
              </a:path>
            </a:pathLst>
          </a:custGeom>
          <a:solidFill>
            <a:srgbClr val="EC7C30"/>
          </a:solidFill>
        </p:spPr>
        <p:txBody>
          <a:bodyPr wrap="square" lIns="0" tIns="0" rIns="0" bIns="0" rtlCol="0"/>
          <a:lstStyle/>
          <a:p>
            <a:endParaRPr/>
          </a:p>
        </p:txBody>
      </p:sp>
      <p:sp>
        <p:nvSpPr>
          <p:cNvPr id="4" name="object 4"/>
          <p:cNvSpPr/>
          <p:nvPr/>
        </p:nvSpPr>
        <p:spPr>
          <a:xfrm>
            <a:off x="841247" y="1513332"/>
            <a:ext cx="10506710" cy="18415"/>
          </a:xfrm>
          <a:custGeom>
            <a:avLst/>
            <a:gdLst/>
            <a:ahLst/>
            <a:cxnLst/>
            <a:rect l="l" t="t" r="r" b="b"/>
            <a:pathLst>
              <a:path w="10506710" h="18415">
                <a:moveTo>
                  <a:pt x="10506456" y="0"/>
                </a:moveTo>
                <a:lnTo>
                  <a:pt x="0" y="0"/>
                </a:lnTo>
                <a:lnTo>
                  <a:pt x="0" y="18287"/>
                </a:lnTo>
                <a:lnTo>
                  <a:pt x="10506456" y="18287"/>
                </a:lnTo>
                <a:lnTo>
                  <a:pt x="10506456" y="0"/>
                </a:lnTo>
                <a:close/>
              </a:path>
            </a:pathLst>
          </a:custGeom>
          <a:solidFill>
            <a:srgbClr val="D4D4D4"/>
          </a:solidFill>
        </p:spPr>
        <p:txBody>
          <a:bodyPr wrap="square" lIns="0" tIns="0" rIns="0" bIns="0" rtlCol="0"/>
          <a:lstStyle/>
          <a:p>
            <a:endParaRPr/>
          </a:p>
        </p:txBody>
      </p:sp>
      <p:grpSp>
        <p:nvGrpSpPr>
          <p:cNvPr id="5" name="object 5"/>
          <p:cNvGrpSpPr/>
          <p:nvPr/>
        </p:nvGrpSpPr>
        <p:grpSpPr>
          <a:xfrm>
            <a:off x="917447" y="1888235"/>
            <a:ext cx="897890" cy="897890"/>
            <a:chOff x="917447" y="1888235"/>
            <a:chExt cx="897890" cy="897890"/>
          </a:xfrm>
        </p:grpSpPr>
        <p:sp>
          <p:nvSpPr>
            <p:cNvPr id="6" name="object 6"/>
            <p:cNvSpPr/>
            <p:nvPr/>
          </p:nvSpPr>
          <p:spPr>
            <a:xfrm>
              <a:off x="917447" y="1888235"/>
              <a:ext cx="897890" cy="897890"/>
            </a:xfrm>
            <a:custGeom>
              <a:avLst/>
              <a:gdLst/>
              <a:ahLst/>
              <a:cxnLst/>
              <a:rect l="l" t="t" r="r" b="b"/>
              <a:pathLst>
                <a:path w="897889" h="897889">
                  <a:moveTo>
                    <a:pt x="448818" y="0"/>
                  </a:moveTo>
                  <a:lnTo>
                    <a:pt x="399913" y="2633"/>
                  </a:lnTo>
                  <a:lnTo>
                    <a:pt x="352535" y="10350"/>
                  </a:lnTo>
                  <a:lnTo>
                    <a:pt x="306955" y="22878"/>
                  </a:lnTo>
                  <a:lnTo>
                    <a:pt x="263449" y="39942"/>
                  </a:lnTo>
                  <a:lnTo>
                    <a:pt x="222289" y="61270"/>
                  </a:lnTo>
                  <a:lnTo>
                    <a:pt x="183750" y="86587"/>
                  </a:lnTo>
                  <a:lnTo>
                    <a:pt x="148105" y="115620"/>
                  </a:lnTo>
                  <a:lnTo>
                    <a:pt x="115629" y="148095"/>
                  </a:lnTo>
                  <a:lnTo>
                    <a:pt x="86594" y="183739"/>
                  </a:lnTo>
                  <a:lnTo>
                    <a:pt x="61276" y="222278"/>
                  </a:lnTo>
                  <a:lnTo>
                    <a:pt x="39946" y="263438"/>
                  </a:lnTo>
                  <a:lnTo>
                    <a:pt x="22880" y="306945"/>
                  </a:lnTo>
                  <a:lnTo>
                    <a:pt x="10351" y="352527"/>
                  </a:lnTo>
                  <a:lnTo>
                    <a:pt x="2633" y="399909"/>
                  </a:lnTo>
                  <a:lnTo>
                    <a:pt x="0" y="448817"/>
                  </a:lnTo>
                  <a:lnTo>
                    <a:pt x="2633" y="497726"/>
                  </a:lnTo>
                  <a:lnTo>
                    <a:pt x="10351" y="545108"/>
                  </a:lnTo>
                  <a:lnTo>
                    <a:pt x="22880" y="590690"/>
                  </a:lnTo>
                  <a:lnTo>
                    <a:pt x="39946" y="634197"/>
                  </a:lnTo>
                  <a:lnTo>
                    <a:pt x="61276" y="675357"/>
                  </a:lnTo>
                  <a:lnTo>
                    <a:pt x="86594" y="713896"/>
                  </a:lnTo>
                  <a:lnTo>
                    <a:pt x="115629" y="749540"/>
                  </a:lnTo>
                  <a:lnTo>
                    <a:pt x="148105" y="782015"/>
                  </a:lnTo>
                  <a:lnTo>
                    <a:pt x="183750" y="811048"/>
                  </a:lnTo>
                  <a:lnTo>
                    <a:pt x="222289" y="836365"/>
                  </a:lnTo>
                  <a:lnTo>
                    <a:pt x="263449" y="857693"/>
                  </a:lnTo>
                  <a:lnTo>
                    <a:pt x="306955" y="874757"/>
                  </a:lnTo>
                  <a:lnTo>
                    <a:pt x="352535" y="887285"/>
                  </a:lnTo>
                  <a:lnTo>
                    <a:pt x="399913" y="895002"/>
                  </a:lnTo>
                  <a:lnTo>
                    <a:pt x="448818" y="897636"/>
                  </a:lnTo>
                  <a:lnTo>
                    <a:pt x="497726" y="895002"/>
                  </a:lnTo>
                  <a:lnTo>
                    <a:pt x="545108" y="887285"/>
                  </a:lnTo>
                  <a:lnTo>
                    <a:pt x="590690" y="874757"/>
                  </a:lnTo>
                  <a:lnTo>
                    <a:pt x="634197" y="857693"/>
                  </a:lnTo>
                  <a:lnTo>
                    <a:pt x="675357" y="836365"/>
                  </a:lnTo>
                  <a:lnTo>
                    <a:pt x="713896" y="811048"/>
                  </a:lnTo>
                  <a:lnTo>
                    <a:pt x="749540" y="782015"/>
                  </a:lnTo>
                  <a:lnTo>
                    <a:pt x="782015" y="749540"/>
                  </a:lnTo>
                  <a:lnTo>
                    <a:pt x="811048" y="713896"/>
                  </a:lnTo>
                  <a:lnTo>
                    <a:pt x="836365" y="675357"/>
                  </a:lnTo>
                  <a:lnTo>
                    <a:pt x="857693" y="634197"/>
                  </a:lnTo>
                  <a:lnTo>
                    <a:pt x="874757" y="590690"/>
                  </a:lnTo>
                  <a:lnTo>
                    <a:pt x="887285" y="545108"/>
                  </a:lnTo>
                  <a:lnTo>
                    <a:pt x="895002" y="497726"/>
                  </a:lnTo>
                  <a:lnTo>
                    <a:pt x="897635" y="448817"/>
                  </a:lnTo>
                  <a:lnTo>
                    <a:pt x="895002" y="399909"/>
                  </a:lnTo>
                  <a:lnTo>
                    <a:pt x="887285" y="352527"/>
                  </a:lnTo>
                  <a:lnTo>
                    <a:pt x="874757" y="306945"/>
                  </a:lnTo>
                  <a:lnTo>
                    <a:pt x="857693" y="263438"/>
                  </a:lnTo>
                  <a:lnTo>
                    <a:pt x="836365" y="222278"/>
                  </a:lnTo>
                  <a:lnTo>
                    <a:pt x="811048" y="183739"/>
                  </a:lnTo>
                  <a:lnTo>
                    <a:pt x="782015" y="148095"/>
                  </a:lnTo>
                  <a:lnTo>
                    <a:pt x="749540" y="115620"/>
                  </a:lnTo>
                  <a:lnTo>
                    <a:pt x="713896" y="86587"/>
                  </a:lnTo>
                  <a:lnTo>
                    <a:pt x="675357" y="61270"/>
                  </a:lnTo>
                  <a:lnTo>
                    <a:pt x="634197" y="39942"/>
                  </a:lnTo>
                  <a:lnTo>
                    <a:pt x="590690" y="22878"/>
                  </a:lnTo>
                  <a:lnTo>
                    <a:pt x="545108" y="10350"/>
                  </a:lnTo>
                  <a:lnTo>
                    <a:pt x="497726" y="2633"/>
                  </a:lnTo>
                  <a:lnTo>
                    <a:pt x="448818" y="0"/>
                  </a:lnTo>
                  <a:close/>
                </a:path>
              </a:pathLst>
            </a:custGeom>
            <a:solidFill>
              <a:srgbClr val="EC7C30"/>
            </a:solidFill>
          </p:spPr>
          <p:txBody>
            <a:bodyPr wrap="square" lIns="0" tIns="0" rIns="0" bIns="0" rtlCol="0"/>
            <a:lstStyle/>
            <a:p>
              <a:endParaRPr/>
            </a:p>
          </p:txBody>
        </p:sp>
        <p:pic>
          <p:nvPicPr>
            <p:cNvPr id="7" name="object 7"/>
            <p:cNvPicPr/>
            <p:nvPr/>
          </p:nvPicPr>
          <p:blipFill>
            <a:blip r:embed="rId3" cstate="print"/>
            <a:stretch>
              <a:fillRect/>
            </a:stretch>
          </p:blipFill>
          <p:spPr>
            <a:xfrm>
              <a:off x="1106423" y="2077211"/>
              <a:ext cx="519684" cy="519684"/>
            </a:xfrm>
            <a:prstGeom prst="rect">
              <a:avLst/>
            </a:prstGeom>
          </p:spPr>
        </p:pic>
      </p:grpSp>
      <p:sp>
        <p:nvSpPr>
          <p:cNvPr id="8" name="object 8"/>
          <p:cNvSpPr txBox="1"/>
          <p:nvPr/>
        </p:nvSpPr>
        <p:spPr>
          <a:xfrm>
            <a:off x="1994661" y="1932558"/>
            <a:ext cx="2094230" cy="759460"/>
          </a:xfrm>
          <a:prstGeom prst="rect">
            <a:avLst/>
          </a:prstGeom>
        </p:spPr>
        <p:txBody>
          <a:bodyPr vert="horz" wrap="square" lIns="0" tIns="34925" rIns="0" bIns="0" rtlCol="0">
            <a:spAutoFit/>
          </a:bodyPr>
          <a:lstStyle/>
          <a:p>
            <a:pPr marL="12700" marR="5080">
              <a:lnSpc>
                <a:spcPct val="91500"/>
              </a:lnSpc>
              <a:spcBef>
                <a:spcPts val="275"/>
              </a:spcBef>
            </a:pPr>
            <a:r>
              <a:rPr sz="1700" dirty="0">
                <a:latin typeface="Calibri"/>
                <a:cs typeface="Calibri"/>
              </a:rPr>
              <a:t>Use </a:t>
            </a:r>
            <a:r>
              <a:rPr sz="1700" spc="-10" dirty="0">
                <a:latin typeface="Calibri"/>
                <a:cs typeface="Calibri"/>
              </a:rPr>
              <a:t>your </a:t>
            </a:r>
            <a:r>
              <a:rPr sz="1700" spc="-5" dirty="0">
                <a:latin typeface="Calibri"/>
                <a:cs typeface="Calibri"/>
              </a:rPr>
              <a:t>professional </a:t>
            </a:r>
            <a:r>
              <a:rPr sz="1700" dirty="0">
                <a:latin typeface="Calibri"/>
                <a:cs typeface="Calibri"/>
              </a:rPr>
              <a:t> judgment</a:t>
            </a:r>
            <a:r>
              <a:rPr sz="1700" spc="-60" dirty="0">
                <a:latin typeface="Calibri"/>
                <a:cs typeface="Calibri"/>
              </a:rPr>
              <a:t> </a:t>
            </a:r>
            <a:r>
              <a:rPr sz="1700" dirty="0">
                <a:latin typeface="Calibri"/>
                <a:cs typeface="Calibri"/>
              </a:rPr>
              <a:t>and</a:t>
            </a:r>
            <a:r>
              <a:rPr sz="1700" spc="-45" dirty="0">
                <a:latin typeface="Calibri"/>
                <a:cs typeface="Calibri"/>
              </a:rPr>
              <a:t> </a:t>
            </a:r>
            <a:r>
              <a:rPr sz="1700" spc="-10" dirty="0">
                <a:latin typeface="Calibri"/>
                <a:cs typeface="Calibri"/>
              </a:rPr>
              <a:t>feedback </a:t>
            </a:r>
            <a:r>
              <a:rPr sz="1700" spc="-370" dirty="0">
                <a:latin typeface="Calibri"/>
                <a:cs typeface="Calibri"/>
              </a:rPr>
              <a:t> </a:t>
            </a:r>
            <a:r>
              <a:rPr sz="1700" spc="-10" dirty="0">
                <a:latin typeface="Calibri"/>
                <a:cs typeface="Calibri"/>
              </a:rPr>
              <a:t>from</a:t>
            </a:r>
            <a:r>
              <a:rPr sz="1700" spc="-30" dirty="0">
                <a:latin typeface="Calibri"/>
                <a:cs typeface="Calibri"/>
              </a:rPr>
              <a:t> </a:t>
            </a:r>
            <a:r>
              <a:rPr sz="1700" dirty="0">
                <a:latin typeface="Calibri"/>
                <a:cs typeface="Calibri"/>
              </a:rPr>
              <a:t>colleagues</a:t>
            </a:r>
            <a:endParaRPr sz="1700">
              <a:latin typeface="Calibri"/>
              <a:cs typeface="Calibri"/>
            </a:endParaRPr>
          </a:p>
        </p:txBody>
      </p:sp>
      <p:grpSp>
        <p:nvGrpSpPr>
          <p:cNvPr id="9" name="object 9"/>
          <p:cNvGrpSpPr/>
          <p:nvPr/>
        </p:nvGrpSpPr>
        <p:grpSpPr>
          <a:xfrm>
            <a:off x="4489703" y="1888235"/>
            <a:ext cx="897890" cy="897890"/>
            <a:chOff x="4489703" y="1888235"/>
            <a:chExt cx="897890" cy="897890"/>
          </a:xfrm>
        </p:grpSpPr>
        <p:sp>
          <p:nvSpPr>
            <p:cNvPr id="10" name="object 10"/>
            <p:cNvSpPr/>
            <p:nvPr/>
          </p:nvSpPr>
          <p:spPr>
            <a:xfrm>
              <a:off x="4489703" y="1888235"/>
              <a:ext cx="897890" cy="897890"/>
            </a:xfrm>
            <a:custGeom>
              <a:avLst/>
              <a:gdLst/>
              <a:ahLst/>
              <a:cxnLst/>
              <a:rect l="l" t="t" r="r" b="b"/>
              <a:pathLst>
                <a:path w="897889" h="897889">
                  <a:moveTo>
                    <a:pt x="448818" y="0"/>
                  </a:moveTo>
                  <a:lnTo>
                    <a:pt x="399909" y="2633"/>
                  </a:lnTo>
                  <a:lnTo>
                    <a:pt x="352527" y="10350"/>
                  </a:lnTo>
                  <a:lnTo>
                    <a:pt x="306945" y="22878"/>
                  </a:lnTo>
                  <a:lnTo>
                    <a:pt x="263438" y="39942"/>
                  </a:lnTo>
                  <a:lnTo>
                    <a:pt x="222278" y="61270"/>
                  </a:lnTo>
                  <a:lnTo>
                    <a:pt x="183739" y="86587"/>
                  </a:lnTo>
                  <a:lnTo>
                    <a:pt x="148095" y="115620"/>
                  </a:lnTo>
                  <a:lnTo>
                    <a:pt x="115620" y="148095"/>
                  </a:lnTo>
                  <a:lnTo>
                    <a:pt x="86587" y="183739"/>
                  </a:lnTo>
                  <a:lnTo>
                    <a:pt x="61270" y="222278"/>
                  </a:lnTo>
                  <a:lnTo>
                    <a:pt x="39942" y="263438"/>
                  </a:lnTo>
                  <a:lnTo>
                    <a:pt x="22878" y="306945"/>
                  </a:lnTo>
                  <a:lnTo>
                    <a:pt x="10350" y="352527"/>
                  </a:lnTo>
                  <a:lnTo>
                    <a:pt x="2633" y="399909"/>
                  </a:lnTo>
                  <a:lnTo>
                    <a:pt x="0" y="448817"/>
                  </a:lnTo>
                  <a:lnTo>
                    <a:pt x="2633" y="497726"/>
                  </a:lnTo>
                  <a:lnTo>
                    <a:pt x="10350" y="545108"/>
                  </a:lnTo>
                  <a:lnTo>
                    <a:pt x="22878" y="590690"/>
                  </a:lnTo>
                  <a:lnTo>
                    <a:pt x="39942" y="634197"/>
                  </a:lnTo>
                  <a:lnTo>
                    <a:pt x="61270" y="675357"/>
                  </a:lnTo>
                  <a:lnTo>
                    <a:pt x="86587" y="713896"/>
                  </a:lnTo>
                  <a:lnTo>
                    <a:pt x="115620" y="749540"/>
                  </a:lnTo>
                  <a:lnTo>
                    <a:pt x="148095" y="782015"/>
                  </a:lnTo>
                  <a:lnTo>
                    <a:pt x="183739" y="811048"/>
                  </a:lnTo>
                  <a:lnTo>
                    <a:pt x="222278" y="836365"/>
                  </a:lnTo>
                  <a:lnTo>
                    <a:pt x="263438" y="857693"/>
                  </a:lnTo>
                  <a:lnTo>
                    <a:pt x="306945" y="874757"/>
                  </a:lnTo>
                  <a:lnTo>
                    <a:pt x="352527" y="887285"/>
                  </a:lnTo>
                  <a:lnTo>
                    <a:pt x="399909" y="895002"/>
                  </a:lnTo>
                  <a:lnTo>
                    <a:pt x="448818" y="897636"/>
                  </a:lnTo>
                  <a:lnTo>
                    <a:pt x="497726" y="895002"/>
                  </a:lnTo>
                  <a:lnTo>
                    <a:pt x="545108" y="887285"/>
                  </a:lnTo>
                  <a:lnTo>
                    <a:pt x="590690" y="874757"/>
                  </a:lnTo>
                  <a:lnTo>
                    <a:pt x="634197" y="857693"/>
                  </a:lnTo>
                  <a:lnTo>
                    <a:pt x="675357" y="836365"/>
                  </a:lnTo>
                  <a:lnTo>
                    <a:pt x="713896" y="811048"/>
                  </a:lnTo>
                  <a:lnTo>
                    <a:pt x="749540" y="782015"/>
                  </a:lnTo>
                  <a:lnTo>
                    <a:pt x="782015" y="749540"/>
                  </a:lnTo>
                  <a:lnTo>
                    <a:pt x="811048" y="713896"/>
                  </a:lnTo>
                  <a:lnTo>
                    <a:pt x="836365" y="675357"/>
                  </a:lnTo>
                  <a:lnTo>
                    <a:pt x="857693" y="634197"/>
                  </a:lnTo>
                  <a:lnTo>
                    <a:pt x="874757" y="590690"/>
                  </a:lnTo>
                  <a:lnTo>
                    <a:pt x="887285" y="545108"/>
                  </a:lnTo>
                  <a:lnTo>
                    <a:pt x="895002" y="497726"/>
                  </a:lnTo>
                  <a:lnTo>
                    <a:pt x="897636" y="448817"/>
                  </a:lnTo>
                  <a:lnTo>
                    <a:pt x="895002" y="399909"/>
                  </a:lnTo>
                  <a:lnTo>
                    <a:pt x="887285" y="352527"/>
                  </a:lnTo>
                  <a:lnTo>
                    <a:pt x="874757" y="306945"/>
                  </a:lnTo>
                  <a:lnTo>
                    <a:pt x="857693" y="263438"/>
                  </a:lnTo>
                  <a:lnTo>
                    <a:pt x="836365" y="222278"/>
                  </a:lnTo>
                  <a:lnTo>
                    <a:pt x="811048" y="183739"/>
                  </a:lnTo>
                  <a:lnTo>
                    <a:pt x="782015" y="148095"/>
                  </a:lnTo>
                  <a:lnTo>
                    <a:pt x="749540" y="115620"/>
                  </a:lnTo>
                  <a:lnTo>
                    <a:pt x="713896" y="86587"/>
                  </a:lnTo>
                  <a:lnTo>
                    <a:pt x="675357" y="61270"/>
                  </a:lnTo>
                  <a:lnTo>
                    <a:pt x="634197" y="39942"/>
                  </a:lnTo>
                  <a:lnTo>
                    <a:pt x="590690" y="22878"/>
                  </a:lnTo>
                  <a:lnTo>
                    <a:pt x="545108" y="10350"/>
                  </a:lnTo>
                  <a:lnTo>
                    <a:pt x="497726" y="2633"/>
                  </a:lnTo>
                  <a:lnTo>
                    <a:pt x="448818" y="0"/>
                  </a:lnTo>
                  <a:close/>
                </a:path>
              </a:pathLst>
            </a:custGeom>
            <a:solidFill>
              <a:srgbClr val="A4A4A4"/>
            </a:solidFill>
          </p:spPr>
          <p:txBody>
            <a:bodyPr wrap="square" lIns="0" tIns="0" rIns="0" bIns="0" rtlCol="0"/>
            <a:lstStyle/>
            <a:p>
              <a:endParaRPr/>
            </a:p>
          </p:txBody>
        </p:sp>
        <p:pic>
          <p:nvPicPr>
            <p:cNvPr id="11" name="object 11"/>
            <p:cNvPicPr/>
            <p:nvPr/>
          </p:nvPicPr>
          <p:blipFill>
            <a:blip r:embed="rId4" cstate="print"/>
            <a:stretch>
              <a:fillRect/>
            </a:stretch>
          </p:blipFill>
          <p:spPr>
            <a:xfrm>
              <a:off x="4678679" y="2077211"/>
              <a:ext cx="519684" cy="519684"/>
            </a:xfrm>
            <a:prstGeom prst="rect">
              <a:avLst/>
            </a:prstGeom>
          </p:spPr>
        </p:pic>
      </p:grpSp>
      <p:sp>
        <p:nvSpPr>
          <p:cNvPr id="12" name="object 12"/>
          <p:cNvSpPr txBox="1"/>
          <p:nvPr/>
        </p:nvSpPr>
        <p:spPr>
          <a:xfrm>
            <a:off x="5566917" y="2050745"/>
            <a:ext cx="1754505" cy="522605"/>
          </a:xfrm>
          <a:prstGeom prst="rect">
            <a:avLst/>
          </a:prstGeom>
        </p:spPr>
        <p:txBody>
          <a:bodyPr vert="horz" wrap="square" lIns="0" tIns="13335" rIns="0" bIns="0" rtlCol="0">
            <a:spAutoFit/>
          </a:bodyPr>
          <a:lstStyle/>
          <a:p>
            <a:pPr marL="12700">
              <a:lnSpc>
                <a:spcPts val="1950"/>
              </a:lnSpc>
              <a:spcBef>
                <a:spcPts val="105"/>
              </a:spcBef>
            </a:pPr>
            <a:r>
              <a:rPr sz="1700" spc="-5" dirty="0">
                <a:latin typeface="Calibri"/>
                <a:cs typeface="Calibri"/>
              </a:rPr>
              <a:t>Seek</a:t>
            </a:r>
            <a:r>
              <a:rPr sz="1700" spc="-25" dirty="0">
                <a:latin typeface="Calibri"/>
                <a:cs typeface="Calibri"/>
              </a:rPr>
              <a:t> </a:t>
            </a:r>
            <a:r>
              <a:rPr sz="1700" spc="-10" dirty="0">
                <a:latin typeface="Calibri"/>
                <a:cs typeface="Calibri"/>
              </a:rPr>
              <a:t>feedback</a:t>
            </a:r>
            <a:r>
              <a:rPr sz="1700" spc="-50" dirty="0">
                <a:latin typeface="Calibri"/>
                <a:cs typeface="Calibri"/>
              </a:rPr>
              <a:t> </a:t>
            </a:r>
            <a:r>
              <a:rPr sz="1700" spc="-10" dirty="0">
                <a:latin typeface="Calibri"/>
                <a:cs typeface="Calibri"/>
              </a:rPr>
              <a:t>from</a:t>
            </a:r>
            <a:endParaRPr sz="1700" dirty="0">
              <a:latin typeface="Calibri"/>
              <a:cs typeface="Calibri"/>
            </a:endParaRPr>
          </a:p>
          <a:p>
            <a:pPr marL="12700">
              <a:lnSpc>
                <a:spcPts val="1950"/>
              </a:lnSpc>
            </a:pPr>
            <a:r>
              <a:rPr lang="en-GB" sz="1700" dirty="0">
                <a:latin typeface="Calibri"/>
                <a:cs typeface="Calibri"/>
              </a:rPr>
              <a:t>patients</a:t>
            </a:r>
            <a:endParaRPr sz="1700" dirty="0">
              <a:latin typeface="Calibri"/>
              <a:cs typeface="Calibri"/>
            </a:endParaRPr>
          </a:p>
        </p:txBody>
      </p:sp>
      <p:grpSp>
        <p:nvGrpSpPr>
          <p:cNvPr id="13" name="object 13"/>
          <p:cNvGrpSpPr/>
          <p:nvPr/>
        </p:nvGrpSpPr>
        <p:grpSpPr>
          <a:xfrm>
            <a:off x="8061959" y="1888235"/>
            <a:ext cx="896619" cy="897890"/>
            <a:chOff x="8061959" y="1888235"/>
            <a:chExt cx="896619" cy="897890"/>
          </a:xfrm>
        </p:grpSpPr>
        <p:sp>
          <p:nvSpPr>
            <p:cNvPr id="14" name="object 14"/>
            <p:cNvSpPr/>
            <p:nvPr/>
          </p:nvSpPr>
          <p:spPr>
            <a:xfrm>
              <a:off x="8061959" y="1888235"/>
              <a:ext cx="896619" cy="897890"/>
            </a:xfrm>
            <a:custGeom>
              <a:avLst/>
              <a:gdLst/>
              <a:ahLst/>
              <a:cxnLst/>
              <a:rect l="l" t="t" r="r" b="b"/>
              <a:pathLst>
                <a:path w="896620" h="897889">
                  <a:moveTo>
                    <a:pt x="448056" y="0"/>
                  </a:moveTo>
                  <a:lnTo>
                    <a:pt x="399245" y="2633"/>
                  </a:lnTo>
                  <a:lnTo>
                    <a:pt x="351955" y="10350"/>
                  </a:lnTo>
                  <a:lnTo>
                    <a:pt x="306458" y="22878"/>
                  </a:lnTo>
                  <a:lnTo>
                    <a:pt x="263028" y="39942"/>
                  </a:lnTo>
                  <a:lnTo>
                    <a:pt x="221939" y="61270"/>
                  </a:lnTo>
                  <a:lnTo>
                    <a:pt x="183465" y="86587"/>
                  </a:lnTo>
                  <a:lnTo>
                    <a:pt x="147879" y="115620"/>
                  </a:lnTo>
                  <a:lnTo>
                    <a:pt x="115454" y="148095"/>
                  </a:lnTo>
                  <a:lnTo>
                    <a:pt x="86465" y="183739"/>
                  </a:lnTo>
                  <a:lnTo>
                    <a:pt x="61185" y="222278"/>
                  </a:lnTo>
                  <a:lnTo>
                    <a:pt x="39888" y="263438"/>
                  </a:lnTo>
                  <a:lnTo>
                    <a:pt x="22847" y="306945"/>
                  </a:lnTo>
                  <a:lnTo>
                    <a:pt x="10337" y="352527"/>
                  </a:lnTo>
                  <a:lnTo>
                    <a:pt x="2629" y="399909"/>
                  </a:lnTo>
                  <a:lnTo>
                    <a:pt x="0" y="448817"/>
                  </a:lnTo>
                  <a:lnTo>
                    <a:pt x="2629" y="497726"/>
                  </a:lnTo>
                  <a:lnTo>
                    <a:pt x="10337" y="545108"/>
                  </a:lnTo>
                  <a:lnTo>
                    <a:pt x="22847" y="590690"/>
                  </a:lnTo>
                  <a:lnTo>
                    <a:pt x="39888" y="634197"/>
                  </a:lnTo>
                  <a:lnTo>
                    <a:pt x="61185" y="675357"/>
                  </a:lnTo>
                  <a:lnTo>
                    <a:pt x="86465" y="713896"/>
                  </a:lnTo>
                  <a:lnTo>
                    <a:pt x="115454" y="749540"/>
                  </a:lnTo>
                  <a:lnTo>
                    <a:pt x="147879" y="782015"/>
                  </a:lnTo>
                  <a:lnTo>
                    <a:pt x="183465" y="811048"/>
                  </a:lnTo>
                  <a:lnTo>
                    <a:pt x="221939" y="836365"/>
                  </a:lnTo>
                  <a:lnTo>
                    <a:pt x="263028" y="857693"/>
                  </a:lnTo>
                  <a:lnTo>
                    <a:pt x="306458" y="874757"/>
                  </a:lnTo>
                  <a:lnTo>
                    <a:pt x="351955" y="887285"/>
                  </a:lnTo>
                  <a:lnTo>
                    <a:pt x="399245" y="895002"/>
                  </a:lnTo>
                  <a:lnTo>
                    <a:pt x="448056" y="897636"/>
                  </a:lnTo>
                  <a:lnTo>
                    <a:pt x="496866" y="895002"/>
                  </a:lnTo>
                  <a:lnTo>
                    <a:pt x="544156" y="887285"/>
                  </a:lnTo>
                  <a:lnTo>
                    <a:pt x="589653" y="874757"/>
                  </a:lnTo>
                  <a:lnTo>
                    <a:pt x="633083" y="857693"/>
                  </a:lnTo>
                  <a:lnTo>
                    <a:pt x="674172" y="836365"/>
                  </a:lnTo>
                  <a:lnTo>
                    <a:pt x="712646" y="811048"/>
                  </a:lnTo>
                  <a:lnTo>
                    <a:pt x="748232" y="782015"/>
                  </a:lnTo>
                  <a:lnTo>
                    <a:pt x="780657" y="749540"/>
                  </a:lnTo>
                  <a:lnTo>
                    <a:pt x="809646" y="713896"/>
                  </a:lnTo>
                  <a:lnTo>
                    <a:pt x="834926" y="675357"/>
                  </a:lnTo>
                  <a:lnTo>
                    <a:pt x="856223" y="634197"/>
                  </a:lnTo>
                  <a:lnTo>
                    <a:pt x="873264" y="590690"/>
                  </a:lnTo>
                  <a:lnTo>
                    <a:pt x="885774" y="545108"/>
                  </a:lnTo>
                  <a:lnTo>
                    <a:pt x="893482" y="497726"/>
                  </a:lnTo>
                  <a:lnTo>
                    <a:pt x="896112" y="448817"/>
                  </a:lnTo>
                  <a:lnTo>
                    <a:pt x="893482" y="399909"/>
                  </a:lnTo>
                  <a:lnTo>
                    <a:pt x="885774" y="352527"/>
                  </a:lnTo>
                  <a:lnTo>
                    <a:pt x="873264" y="306945"/>
                  </a:lnTo>
                  <a:lnTo>
                    <a:pt x="856223" y="263438"/>
                  </a:lnTo>
                  <a:lnTo>
                    <a:pt x="834926" y="222278"/>
                  </a:lnTo>
                  <a:lnTo>
                    <a:pt x="809646" y="183739"/>
                  </a:lnTo>
                  <a:lnTo>
                    <a:pt x="780657" y="148095"/>
                  </a:lnTo>
                  <a:lnTo>
                    <a:pt x="748232" y="115620"/>
                  </a:lnTo>
                  <a:lnTo>
                    <a:pt x="712646" y="86587"/>
                  </a:lnTo>
                  <a:lnTo>
                    <a:pt x="674172" y="61270"/>
                  </a:lnTo>
                  <a:lnTo>
                    <a:pt x="633083" y="39942"/>
                  </a:lnTo>
                  <a:lnTo>
                    <a:pt x="589653" y="22878"/>
                  </a:lnTo>
                  <a:lnTo>
                    <a:pt x="544156" y="10350"/>
                  </a:lnTo>
                  <a:lnTo>
                    <a:pt x="496866" y="2633"/>
                  </a:lnTo>
                  <a:lnTo>
                    <a:pt x="448056" y="0"/>
                  </a:lnTo>
                  <a:close/>
                </a:path>
              </a:pathLst>
            </a:custGeom>
            <a:solidFill>
              <a:srgbClr val="FFC000"/>
            </a:solidFill>
          </p:spPr>
          <p:txBody>
            <a:bodyPr wrap="square" lIns="0" tIns="0" rIns="0" bIns="0" rtlCol="0"/>
            <a:lstStyle/>
            <a:p>
              <a:endParaRPr/>
            </a:p>
          </p:txBody>
        </p:sp>
        <p:pic>
          <p:nvPicPr>
            <p:cNvPr id="15" name="object 15"/>
            <p:cNvPicPr/>
            <p:nvPr/>
          </p:nvPicPr>
          <p:blipFill>
            <a:blip r:embed="rId5" cstate="print"/>
            <a:stretch>
              <a:fillRect/>
            </a:stretch>
          </p:blipFill>
          <p:spPr>
            <a:xfrm>
              <a:off x="8249411" y="2077211"/>
              <a:ext cx="521207" cy="519684"/>
            </a:xfrm>
            <a:prstGeom prst="rect">
              <a:avLst/>
            </a:prstGeom>
          </p:spPr>
        </p:pic>
      </p:grpSp>
      <p:sp>
        <p:nvSpPr>
          <p:cNvPr id="16" name="object 16"/>
          <p:cNvSpPr txBox="1"/>
          <p:nvPr/>
        </p:nvSpPr>
        <p:spPr>
          <a:xfrm>
            <a:off x="9138919" y="2050745"/>
            <a:ext cx="1412875" cy="522605"/>
          </a:xfrm>
          <a:prstGeom prst="rect">
            <a:avLst/>
          </a:prstGeom>
        </p:spPr>
        <p:txBody>
          <a:bodyPr vert="horz" wrap="square" lIns="0" tIns="13335" rIns="0" bIns="0" rtlCol="0">
            <a:spAutoFit/>
          </a:bodyPr>
          <a:lstStyle/>
          <a:p>
            <a:pPr marL="12700">
              <a:lnSpc>
                <a:spcPts val="1950"/>
              </a:lnSpc>
              <a:spcBef>
                <a:spcPts val="105"/>
              </a:spcBef>
            </a:pPr>
            <a:r>
              <a:rPr sz="1700" dirty="0">
                <a:latin typeface="Calibri"/>
                <a:cs typeface="Calibri"/>
              </a:rPr>
              <a:t>Give</a:t>
            </a:r>
            <a:r>
              <a:rPr sz="1700" spc="-65" dirty="0">
                <a:latin typeface="Calibri"/>
                <a:cs typeface="Calibri"/>
              </a:rPr>
              <a:t> </a:t>
            </a:r>
            <a:r>
              <a:rPr sz="1700" dirty="0">
                <a:latin typeface="Calibri"/>
                <a:cs typeface="Calibri"/>
              </a:rPr>
              <a:t>regular</a:t>
            </a:r>
            <a:endParaRPr sz="1700">
              <a:latin typeface="Calibri"/>
              <a:cs typeface="Calibri"/>
            </a:endParaRPr>
          </a:p>
          <a:p>
            <a:pPr marL="12700">
              <a:lnSpc>
                <a:spcPts val="1950"/>
              </a:lnSpc>
            </a:pPr>
            <a:r>
              <a:rPr sz="1700" dirty="0">
                <a:latin typeface="Calibri"/>
                <a:cs typeface="Calibri"/>
              </a:rPr>
              <a:t>e</a:t>
            </a:r>
            <a:r>
              <a:rPr sz="1700" spc="5" dirty="0">
                <a:latin typeface="Calibri"/>
                <a:cs typeface="Calibri"/>
              </a:rPr>
              <a:t>n</a:t>
            </a:r>
            <a:r>
              <a:rPr sz="1700" spc="-15" dirty="0">
                <a:latin typeface="Calibri"/>
                <a:cs typeface="Calibri"/>
              </a:rPr>
              <a:t>c</a:t>
            </a:r>
            <a:r>
              <a:rPr sz="1700" spc="-5" dirty="0">
                <a:latin typeface="Calibri"/>
                <a:cs typeface="Calibri"/>
              </a:rPr>
              <a:t>o</a:t>
            </a:r>
            <a:r>
              <a:rPr sz="1700" dirty="0">
                <a:latin typeface="Calibri"/>
                <a:cs typeface="Calibri"/>
              </a:rPr>
              <a:t>u</a:t>
            </a:r>
            <a:r>
              <a:rPr sz="1700" spc="-30" dirty="0">
                <a:latin typeface="Calibri"/>
                <a:cs typeface="Calibri"/>
              </a:rPr>
              <a:t>r</a:t>
            </a:r>
            <a:r>
              <a:rPr sz="1700" dirty="0">
                <a:latin typeface="Calibri"/>
                <a:cs typeface="Calibri"/>
              </a:rPr>
              <a:t>a</a:t>
            </a:r>
            <a:r>
              <a:rPr sz="1700" spc="-15" dirty="0">
                <a:latin typeface="Calibri"/>
                <a:cs typeface="Calibri"/>
              </a:rPr>
              <a:t>g</a:t>
            </a:r>
            <a:r>
              <a:rPr sz="1700" spc="-10" dirty="0">
                <a:latin typeface="Calibri"/>
                <a:cs typeface="Calibri"/>
              </a:rPr>
              <a:t>e</a:t>
            </a:r>
            <a:r>
              <a:rPr sz="1700" spc="-5" dirty="0">
                <a:latin typeface="Calibri"/>
                <a:cs typeface="Calibri"/>
              </a:rPr>
              <a:t>m</a:t>
            </a:r>
            <a:r>
              <a:rPr sz="1700" dirty="0">
                <a:latin typeface="Calibri"/>
                <a:cs typeface="Calibri"/>
              </a:rPr>
              <a:t>e</a:t>
            </a:r>
            <a:r>
              <a:rPr sz="1700" spc="-15" dirty="0">
                <a:latin typeface="Calibri"/>
                <a:cs typeface="Calibri"/>
              </a:rPr>
              <a:t>n</a:t>
            </a:r>
            <a:r>
              <a:rPr sz="1700" dirty="0">
                <a:latin typeface="Calibri"/>
                <a:cs typeface="Calibri"/>
              </a:rPr>
              <a:t>t</a:t>
            </a:r>
            <a:endParaRPr sz="1700">
              <a:latin typeface="Calibri"/>
              <a:cs typeface="Calibri"/>
            </a:endParaRPr>
          </a:p>
        </p:txBody>
      </p:sp>
      <p:grpSp>
        <p:nvGrpSpPr>
          <p:cNvPr id="17" name="object 17"/>
          <p:cNvGrpSpPr/>
          <p:nvPr/>
        </p:nvGrpSpPr>
        <p:grpSpPr>
          <a:xfrm>
            <a:off x="917447" y="3557015"/>
            <a:ext cx="897890" cy="896619"/>
            <a:chOff x="917447" y="3557015"/>
            <a:chExt cx="897890" cy="896619"/>
          </a:xfrm>
        </p:grpSpPr>
        <p:sp>
          <p:nvSpPr>
            <p:cNvPr id="18" name="object 18"/>
            <p:cNvSpPr/>
            <p:nvPr/>
          </p:nvSpPr>
          <p:spPr>
            <a:xfrm>
              <a:off x="917447" y="3557015"/>
              <a:ext cx="897890" cy="896619"/>
            </a:xfrm>
            <a:custGeom>
              <a:avLst/>
              <a:gdLst/>
              <a:ahLst/>
              <a:cxnLst/>
              <a:rect l="l" t="t" r="r" b="b"/>
              <a:pathLst>
                <a:path w="897889" h="896620">
                  <a:moveTo>
                    <a:pt x="448818" y="0"/>
                  </a:moveTo>
                  <a:lnTo>
                    <a:pt x="399913" y="2629"/>
                  </a:lnTo>
                  <a:lnTo>
                    <a:pt x="352535" y="10337"/>
                  </a:lnTo>
                  <a:lnTo>
                    <a:pt x="306955" y="22847"/>
                  </a:lnTo>
                  <a:lnTo>
                    <a:pt x="263449" y="39888"/>
                  </a:lnTo>
                  <a:lnTo>
                    <a:pt x="222289" y="61185"/>
                  </a:lnTo>
                  <a:lnTo>
                    <a:pt x="183750" y="86465"/>
                  </a:lnTo>
                  <a:lnTo>
                    <a:pt x="148105" y="115454"/>
                  </a:lnTo>
                  <a:lnTo>
                    <a:pt x="115629" y="147879"/>
                  </a:lnTo>
                  <a:lnTo>
                    <a:pt x="86594" y="183465"/>
                  </a:lnTo>
                  <a:lnTo>
                    <a:pt x="61276" y="221939"/>
                  </a:lnTo>
                  <a:lnTo>
                    <a:pt x="39946" y="263028"/>
                  </a:lnTo>
                  <a:lnTo>
                    <a:pt x="22880" y="306458"/>
                  </a:lnTo>
                  <a:lnTo>
                    <a:pt x="10351" y="351955"/>
                  </a:lnTo>
                  <a:lnTo>
                    <a:pt x="2633" y="399245"/>
                  </a:lnTo>
                  <a:lnTo>
                    <a:pt x="0" y="448056"/>
                  </a:lnTo>
                  <a:lnTo>
                    <a:pt x="2633" y="496866"/>
                  </a:lnTo>
                  <a:lnTo>
                    <a:pt x="10351" y="544156"/>
                  </a:lnTo>
                  <a:lnTo>
                    <a:pt x="22880" y="589653"/>
                  </a:lnTo>
                  <a:lnTo>
                    <a:pt x="39946" y="633083"/>
                  </a:lnTo>
                  <a:lnTo>
                    <a:pt x="61276" y="674172"/>
                  </a:lnTo>
                  <a:lnTo>
                    <a:pt x="86594" y="712646"/>
                  </a:lnTo>
                  <a:lnTo>
                    <a:pt x="115629" y="748232"/>
                  </a:lnTo>
                  <a:lnTo>
                    <a:pt x="148105" y="780657"/>
                  </a:lnTo>
                  <a:lnTo>
                    <a:pt x="183750" y="809646"/>
                  </a:lnTo>
                  <a:lnTo>
                    <a:pt x="222289" y="834926"/>
                  </a:lnTo>
                  <a:lnTo>
                    <a:pt x="263449" y="856223"/>
                  </a:lnTo>
                  <a:lnTo>
                    <a:pt x="306955" y="873264"/>
                  </a:lnTo>
                  <a:lnTo>
                    <a:pt x="352535" y="885774"/>
                  </a:lnTo>
                  <a:lnTo>
                    <a:pt x="399913" y="893482"/>
                  </a:lnTo>
                  <a:lnTo>
                    <a:pt x="448818" y="896112"/>
                  </a:lnTo>
                  <a:lnTo>
                    <a:pt x="497726" y="893482"/>
                  </a:lnTo>
                  <a:lnTo>
                    <a:pt x="545108" y="885774"/>
                  </a:lnTo>
                  <a:lnTo>
                    <a:pt x="590690" y="873264"/>
                  </a:lnTo>
                  <a:lnTo>
                    <a:pt x="634197" y="856223"/>
                  </a:lnTo>
                  <a:lnTo>
                    <a:pt x="675357" y="834926"/>
                  </a:lnTo>
                  <a:lnTo>
                    <a:pt x="713896" y="809646"/>
                  </a:lnTo>
                  <a:lnTo>
                    <a:pt x="749540" y="780657"/>
                  </a:lnTo>
                  <a:lnTo>
                    <a:pt x="782015" y="748232"/>
                  </a:lnTo>
                  <a:lnTo>
                    <a:pt x="811048" y="712646"/>
                  </a:lnTo>
                  <a:lnTo>
                    <a:pt x="836365" y="674172"/>
                  </a:lnTo>
                  <a:lnTo>
                    <a:pt x="857693" y="633083"/>
                  </a:lnTo>
                  <a:lnTo>
                    <a:pt x="874757" y="589653"/>
                  </a:lnTo>
                  <a:lnTo>
                    <a:pt x="887285" y="544156"/>
                  </a:lnTo>
                  <a:lnTo>
                    <a:pt x="895002" y="496866"/>
                  </a:lnTo>
                  <a:lnTo>
                    <a:pt x="897635" y="448056"/>
                  </a:lnTo>
                  <a:lnTo>
                    <a:pt x="895002" y="399245"/>
                  </a:lnTo>
                  <a:lnTo>
                    <a:pt x="887285" y="351955"/>
                  </a:lnTo>
                  <a:lnTo>
                    <a:pt x="874757" y="306458"/>
                  </a:lnTo>
                  <a:lnTo>
                    <a:pt x="857693" y="263028"/>
                  </a:lnTo>
                  <a:lnTo>
                    <a:pt x="836365" y="221939"/>
                  </a:lnTo>
                  <a:lnTo>
                    <a:pt x="811048" y="183465"/>
                  </a:lnTo>
                  <a:lnTo>
                    <a:pt x="782015" y="147879"/>
                  </a:lnTo>
                  <a:lnTo>
                    <a:pt x="749540" y="115454"/>
                  </a:lnTo>
                  <a:lnTo>
                    <a:pt x="713896" y="86465"/>
                  </a:lnTo>
                  <a:lnTo>
                    <a:pt x="675357" y="61185"/>
                  </a:lnTo>
                  <a:lnTo>
                    <a:pt x="634197" y="39888"/>
                  </a:lnTo>
                  <a:lnTo>
                    <a:pt x="590690" y="22847"/>
                  </a:lnTo>
                  <a:lnTo>
                    <a:pt x="545108" y="10337"/>
                  </a:lnTo>
                  <a:lnTo>
                    <a:pt x="497726" y="2629"/>
                  </a:lnTo>
                  <a:lnTo>
                    <a:pt x="448818" y="0"/>
                  </a:lnTo>
                  <a:close/>
                </a:path>
              </a:pathLst>
            </a:custGeom>
            <a:solidFill>
              <a:srgbClr val="5B9BD4"/>
            </a:solidFill>
          </p:spPr>
          <p:txBody>
            <a:bodyPr wrap="square" lIns="0" tIns="0" rIns="0" bIns="0" rtlCol="0"/>
            <a:lstStyle/>
            <a:p>
              <a:endParaRPr/>
            </a:p>
          </p:txBody>
        </p:sp>
        <p:pic>
          <p:nvPicPr>
            <p:cNvPr id="19" name="object 19"/>
            <p:cNvPicPr/>
            <p:nvPr/>
          </p:nvPicPr>
          <p:blipFill>
            <a:blip r:embed="rId6" cstate="print"/>
            <a:stretch>
              <a:fillRect/>
            </a:stretch>
          </p:blipFill>
          <p:spPr>
            <a:xfrm>
              <a:off x="1106423" y="3744467"/>
              <a:ext cx="519684" cy="521207"/>
            </a:xfrm>
            <a:prstGeom prst="rect">
              <a:avLst/>
            </a:prstGeom>
          </p:spPr>
        </p:pic>
      </p:grpSp>
      <p:sp>
        <p:nvSpPr>
          <p:cNvPr id="20" name="object 20"/>
          <p:cNvSpPr txBox="1"/>
          <p:nvPr/>
        </p:nvSpPr>
        <p:spPr>
          <a:xfrm>
            <a:off x="1994661" y="3838194"/>
            <a:ext cx="1568450" cy="285115"/>
          </a:xfrm>
          <a:prstGeom prst="rect">
            <a:avLst/>
          </a:prstGeom>
        </p:spPr>
        <p:txBody>
          <a:bodyPr vert="horz" wrap="square" lIns="0" tIns="12700" rIns="0" bIns="0" rtlCol="0">
            <a:spAutoFit/>
          </a:bodyPr>
          <a:lstStyle/>
          <a:p>
            <a:pPr marL="12700">
              <a:lnSpc>
                <a:spcPct val="100000"/>
              </a:lnSpc>
              <a:spcBef>
                <a:spcPts val="100"/>
              </a:spcBef>
            </a:pPr>
            <a:r>
              <a:rPr sz="1700" dirty="0">
                <a:latin typeface="Calibri"/>
                <a:cs typeface="Calibri"/>
              </a:rPr>
              <a:t>Identify</a:t>
            </a:r>
            <a:r>
              <a:rPr sz="1700" spc="-70" dirty="0">
                <a:latin typeface="Calibri"/>
                <a:cs typeface="Calibri"/>
              </a:rPr>
              <a:t> </a:t>
            </a:r>
            <a:r>
              <a:rPr sz="1700" spc="-10" dirty="0">
                <a:latin typeface="Calibri"/>
                <a:cs typeface="Calibri"/>
              </a:rPr>
              <a:t>strengths</a:t>
            </a:r>
            <a:endParaRPr sz="1700">
              <a:latin typeface="Calibri"/>
              <a:cs typeface="Calibri"/>
            </a:endParaRPr>
          </a:p>
        </p:txBody>
      </p:sp>
      <p:grpSp>
        <p:nvGrpSpPr>
          <p:cNvPr id="21" name="object 21"/>
          <p:cNvGrpSpPr/>
          <p:nvPr/>
        </p:nvGrpSpPr>
        <p:grpSpPr>
          <a:xfrm>
            <a:off x="4489703" y="3557015"/>
            <a:ext cx="897890" cy="896619"/>
            <a:chOff x="4489703" y="3557015"/>
            <a:chExt cx="897890" cy="896619"/>
          </a:xfrm>
        </p:grpSpPr>
        <p:sp>
          <p:nvSpPr>
            <p:cNvPr id="22" name="object 22"/>
            <p:cNvSpPr/>
            <p:nvPr/>
          </p:nvSpPr>
          <p:spPr>
            <a:xfrm>
              <a:off x="4489703" y="3557015"/>
              <a:ext cx="897890" cy="896619"/>
            </a:xfrm>
            <a:custGeom>
              <a:avLst/>
              <a:gdLst/>
              <a:ahLst/>
              <a:cxnLst/>
              <a:rect l="l" t="t" r="r" b="b"/>
              <a:pathLst>
                <a:path w="897889" h="896620">
                  <a:moveTo>
                    <a:pt x="448818" y="0"/>
                  </a:moveTo>
                  <a:lnTo>
                    <a:pt x="399909" y="2629"/>
                  </a:lnTo>
                  <a:lnTo>
                    <a:pt x="352527" y="10337"/>
                  </a:lnTo>
                  <a:lnTo>
                    <a:pt x="306945" y="22847"/>
                  </a:lnTo>
                  <a:lnTo>
                    <a:pt x="263438" y="39888"/>
                  </a:lnTo>
                  <a:lnTo>
                    <a:pt x="222278" y="61185"/>
                  </a:lnTo>
                  <a:lnTo>
                    <a:pt x="183739" y="86465"/>
                  </a:lnTo>
                  <a:lnTo>
                    <a:pt x="148095" y="115454"/>
                  </a:lnTo>
                  <a:lnTo>
                    <a:pt x="115620" y="147879"/>
                  </a:lnTo>
                  <a:lnTo>
                    <a:pt x="86587" y="183465"/>
                  </a:lnTo>
                  <a:lnTo>
                    <a:pt x="61270" y="221939"/>
                  </a:lnTo>
                  <a:lnTo>
                    <a:pt x="39942" y="263028"/>
                  </a:lnTo>
                  <a:lnTo>
                    <a:pt x="22878" y="306458"/>
                  </a:lnTo>
                  <a:lnTo>
                    <a:pt x="10350" y="351955"/>
                  </a:lnTo>
                  <a:lnTo>
                    <a:pt x="2633" y="399245"/>
                  </a:lnTo>
                  <a:lnTo>
                    <a:pt x="0" y="448056"/>
                  </a:lnTo>
                  <a:lnTo>
                    <a:pt x="2633" y="496866"/>
                  </a:lnTo>
                  <a:lnTo>
                    <a:pt x="10350" y="544156"/>
                  </a:lnTo>
                  <a:lnTo>
                    <a:pt x="22878" y="589653"/>
                  </a:lnTo>
                  <a:lnTo>
                    <a:pt x="39942" y="633083"/>
                  </a:lnTo>
                  <a:lnTo>
                    <a:pt x="61270" y="674172"/>
                  </a:lnTo>
                  <a:lnTo>
                    <a:pt x="86587" y="712646"/>
                  </a:lnTo>
                  <a:lnTo>
                    <a:pt x="115620" y="748232"/>
                  </a:lnTo>
                  <a:lnTo>
                    <a:pt x="148095" y="780657"/>
                  </a:lnTo>
                  <a:lnTo>
                    <a:pt x="183739" y="809646"/>
                  </a:lnTo>
                  <a:lnTo>
                    <a:pt x="222278" y="834926"/>
                  </a:lnTo>
                  <a:lnTo>
                    <a:pt x="263438" y="856223"/>
                  </a:lnTo>
                  <a:lnTo>
                    <a:pt x="306945" y="873264"/>
                  </a:lnTo>
                  <a:lnTo>
                    <a:pt x="352527" y="885774"/>
                  </a:lnTo>
                  <a:lnTo>
                    <a:pt x="399909" y="893482"/>
                  </a:lnTo>
                  <a:lnTo>
                    <a:pt x="448818" y="896112"/>
                  </a:lnTo>
                  <a:lnTo>
                    <a:pt x="497726" y="893482"/>
                  </a:lnTo>
                  <a:lnTo>
                    <a:pt x="545108" y="885774"/>
                  </a:lnTo>
                  <a:lnTo>
                    <a:pt x="590690" y="873264"/>
                  </a:lnTo>
                  <a:lnTo>
                    <a:pt x="634197" y="856223"/>
                  </a:lnTo>
                  <a:lnTo>
                    <a:pt x="675357" y="834926"/>
                  </a:lnTo>
                  <a:lnTo>
                    <a:pt x="713896" y="809646"/>
                  </a:lnTo>
                  <a:lnTo>
                    <a:pt x="749540" y="780657"/>
                  </a:lnTo>
                  <a:lnTo>
                    <a:pt x="782015" y="748232"/>
                  </a:lnTo>
                  <a:lnTo>
                    <a:pt x="811048" y="712646"/>
                  </a:lnTo>
                  <a:lnTo>
                    <a:pt x="836365" y="674172"/>
                  </a:lnTo>
                  <a:lnTo>
                    <a:pt x="857693" y="633083"/>
                  </a:lnTo>
                  <a:lnTo>
                    <a:pt x="874757" y="589653"/>
                  </a:lnTo>
                  <a:lnTo>
                    <a:pt x="887285" y="544156"/>
                  </a:lnTo>
                  <a:lnTo>
                    <a:pt x="895002" y="496866"/>
                  </a:lnTo>
                  <a:lnTo>
                    <a:pt x="897636" y="448056"/>
                  </a:lnTo>
                  <a:lnTo>
                    <a:pt x="895002" y="399245"/>
                  </a:lnTo>
                  <a:lnTo>
                    <a:pt x="887285" y="351955"/>
                  </a:lnTo>
                  <a:lnTo>
                    <a:pt x="874757" y="306458"/>
                  </a:lnTo>
                  <a:lnTo>
                    <a:pt x="857693" y="263028"/>
                  </a:lnTo>
                  <a:lnTo>
                    <a:pt x="836365" y="221939"/>
                  </a:lnTo>
                  <a:lnTo>
                    <a:pt x="811048" y="183465"/>
                  </a:lnTo>
                  <a:lnTo>
                    <a:pt x="782015" y="147879"/>
                  </a:lnTo>
                  <a:lnTo>
                    <a:pt x="749540" y="115454"/>
                  </a:lnTo>
                  <a:lnTo>
                    <a:pt x="713896" y="86465"/>
                  </a:lnTo>
                  <a:lnTo>
                    <a:pt x="675357" y="61185"/>
                  </a:lnTo>
                  <a:lnTo>
                    <a:pt x="634197" y="39888"/>
                  </a:lnTo>
                  <a:lnTo>
                    <a:pt x="590690" y="22847"/>
                  </a:lnTo>
                  <a:lnTo>
                    <a:pt x="545108" y="10337"/>
                  </a:lnTo>
                  <a:lnTo>
                    <a:pt x="497726" y="2629"/>
                  </a:lnTo>
                  <a:lnTo>
                    <a:pt x="448818" y="0"/>
                  </a:lnTo>
                  <a:close/>
                </a:path>
              </a:pathLst>
            </a:custGeom>
            <a:solidFill>
              <a:srgbClr val="6FAC46"/>
            </a:solidFill>
          </p:spPr>
          <p:txBody>
            <a:bodyPr wrap="square" lIns="0" tIns="0" rIns="0" bIns="0" rtlCol="0"/>
            <a:lstStyle/>
            <a:p>
              <a:endParaRPr/>
            </a:p>
          </p:txBody>
        </p:sp>
        <p:pic>
          <p:nvPicPr>
            <p:cNvPr id="23" name="object 23"/>
            <p:cNvPicPr/>
            <p:nvPr/>
          </p:nvPicPr>
          <p:blipFill>
            <a:blip r:embed="rId7" cstate="print"/>
            <a:stretch>
              <a:fillRect/>
            </a:stretch>
          </p:blipFill>
          <p:spPr>
            <a:xfrm>
              <a:off x="4678679" y="3744467"/>
              <a:ext cx="519684" cy="521207"/>
            </a:xfrm>
            <a:prstGeom prst="rect">
              <a:avLst/>
            </a:prstGeom>
          </p:spPr>
        </p:pic>
      </p:grpSp>
      <p:sp>
        <p:nvSpPr>
          <p:cNvPr id="24" name="object 24"/>
          <p:cNvSpPr txBox="1"/>
          <p:nvPr/>
        </p:nvSpPr>
        <p:spPr>
          <a:xfrm>
            <a:off x="5566917" y="3719576"/>
            <a:ext cx="1818005" cy="521334"/>
          </a:xfrm>
          <a:prstGeom prst="rect">
            <a:avLst/>
          </a:prstGeom>
        </p:spPr>
        <p:txBody>
          <a:bodyPr vert="horz" wrap="square" lIns="0" tIns="40005" rIns="0" bIns="0" rtlCol="0">
            <a:spAutoFit/>
          </a:bodyPr>
          <a:lstStyle/>
          <a:p>
            <a:pPr marL="12700" marR="5080">
              <a:lnSpc>
                <a:spcPts val="1860"/>
              </a:lnSpc>
              <a:spcBef>
                <a:spcPts val="315"/>
              </a:spcBef>
            </a:pPr>
            <a:r>
              <a:rPr sz="1700" dirty="0">
                <a:latin typeface="Calibri"/>
                <a:cs typeface="Calibri"/>
              </a:rPr>
              <a:t>P</a:t>
            </a:r>
            <a:r>
              <a:rPr sz="1700" spc="-25" dirty="0">
                <a:latin typeface="Calibri"/>
                <a:cs typeface="Calibri"/>
              </a:rPr>
              <a:t>r</a:t>
            </a:r>
            <a:r>
              <a:rPr sz="1700" spc="-15" dirty="0">
                <a:latin typeface="Calibri"/>
                <a:cs typeface="Calibri"/>
              </a:rPr>
              <a:t>o</a:t>
            </a:r>
            <a:r>
              <a:rPr sz="1700" dirty="0">
                <a:latin typeface="Calibri"/>
                <a:cs typeface="Calibri"/>
              </a:rPr>
              <a:t>vi</a:t>
            </a:r>
            <a:r>
              <a:rPr sz="1700" spc="5" dirty="0">
                <a:latin typeface="Calibri"/>
                <a:cs typeface="Calibri"/>
              </a:rPr>
              <a:t>d</a:t>
            </a:r>
            <a:r>
              <a:rPr sz="1700" dirty="0">
                <a:latin typeface="Calibri"/>
                <a:cs typeface="Calibri"/>
              </a:rPr>
              <a:t>e</a:t>
            </a:r>
            <a:r>
              <a:rPr sz="1700" spc="-20" dirty="0">
                <a:latin typeface="Calibri"/>
                <a:cs typeface="Calibri"/>
              </a:rPr>
              <a:t> </a:t>
            </a:r>
            <a:r>
              <a:rPr sz="1700" spc="-15" dirty="0">
                <a:latin typeface="Calibri"/>
                <a:cs typeface="Calibri"/>
              </a:rPr>
              <a:t>c</a:t>
            </a:r>
            <a:r>
              <a:rPr sz="1700" spc="-5" dirty="0">
                <a:latin typeface="Calibri"/>
                <a:cs typeface="Calibri"/>
              </a:rPr>
              <a:t>o</a:t>
            </a:r>
            <a:r>
              <a:rPr sz="1700" dirty="0">
                <a:latin typeface="Calibri"/>
                <a:cs typeface="Calibri"/>
              </a:rPr>
              <a:t>n</a:t>
            </a:r>
            <a:r>
              <a:rPr sz="1700" spc="-20" dirty="0">
                <a:latin typeface="Calibri"/>
                <a:cs typeface="Calibri"/>
              </a:rPr>
              <a:t>s</a:t>
            </a:r>
            <a:r>
              <a:rPr sz="1700" dirty="0">
                <a:latin typeface="Calibri"/>
                <a:cs typeface="Calibri"/>
              </a:rPr>
              <a:t>truc</a:t>
            </a:r>
            <a:r>
              <a:rPr sz="1700" spc="-10" dirty="0">
                <a:latin typeface="Calibri"/>
                <a:cs typeface="Calibri"/>
              </a:rPr>
              <a:t>t</a:t>
            </a:r>
            <a:r>
              <a:rPr sz="1700" dirty="0">
                <a:latin typeface="Calibri"/>
                <a:cs typeface="Calibri"/>
              </a:rPr>
              <a:t>i</a:t>
            </a:r>
            <a:r>
              <a:rPr sz="1700" spc="-25" dirty="0">
                <a:latin typeface="Calibri"/>
                <a:cs typeface="Calibri"/>
              </a:rPr>
              <a:t>v</a:t>
            </a:r>
            <a:r>
              <a:rPr sz="1700" dirty="0">
                <a:latin typeface="Calibri"/>
                <a:cs typeface="Calibri"/>
              </a:rPr>
              <a:t>e  criticism</a:t>
            </a:r>
            <a:endParaRPr sz="1700">
              <a:latin typeface="Calibri"/>
              <a:cs typeface="Calibri"/>
            </a:endParaRPr>
          </a:p>
        </p:txBody>
      </p:sp>
      <p:grpSp>
        <p:nvGrpSpPr>
          <p:cNvPr id="25" name="object 25"/>
          <p:cNvGrpSpPr/>
          <p:nvPr/>
        </p:nvGrpSpPr>
        <p:grpSpPr>
          <a:xfrm>
            <a:off x="8061959" y="3557015"/>
            <a:ext cx="896619" cy="896619"/>
            <a:chOff x="8061959" y="3557015"/>
            <a:chExt cx="896619" cy="896619"/>
          </a:xfrm>
        </p:grpSpPr>
        <p:sp>
          <p:nvSpPr>
            <p:cNvPr id="26" name="object 26"/>
            <p:cNvSpPr/>
            <p:nvPr/>
          </p:nvSpPr>
          <p:spPr>
            <a:xfrm>
              <a:off x="8061959" y="3557015"/>
              <a:ext cx="896619" cy="896619"/>
            </a:xfrm>
            <a:custGeom>
              <a:avLst/>
              <a:gdLst/>
              <a:ahLst/>
              <a:cxnLst/>
              <a:rect l="l" t="t" r="r" b="b"/>
              <a:pathLst>
                <a:path w="896620" h="896620">
                  <a:moveTo>
                    <a:pt x="448056" y="0"/>
                  </a:moveTo>
                  <a:lnTo>
                    <a:pt x="399245" y="2629"/>
                  </a:lnTo>
                  <a:lnTo>
                    <a:pt x="351955" y="10337"/>
                  </a:lnTo>
                  <a:lnTo>
                    <a:pt x="306458" y="22847"/>
                  </a:lnTo>
                  <a:lnTo>
                    <a:pt x="263028" y="39888"/>
                  </a:lnTo>
                  <a:lnTo>
                    <a:pt x="221939" y="61185"/>
                  </a:lnTo>
                  <a:lnTo>
                    <a:pt x="183465" y="86465"/>
                  </a:lnTo>
                  <a:lnTo>
                    <a:pt x="147879" y="115454"/>
                  </a:lnTo>
                  <a:lnTo>
                    <a:pt x="115454" y="147879"/>
                  </a:lnTo>
                  <a:lnTo>
                    <a:pt x="86465" y="183465"/>
                  </a:lnTo>
                  <a:lnTo>
                    <a:pt x="61185" y="221939"/>
                  </a:lnTo>
                  <a:lnTo>
                    <a:pt x="39888" y="263028"/>
                  </a:lnTo>
                  <a:lnTo>
                    <a:pt x="22847" y="306458"/>
                  </a:lnTo>
                  <a:lnTo>
                    <a:pt x="10337" y="351955"/>
                  </a:lnTo>
                  <a:lnTo>
                    <a:pt x="2629" y="399245"/>
                  </a:lnTo>
                  <a:lnTo>
                    <a:pt x="0" y="448056"/>
                  </a:lnTo>
                  <a:lnTo>
                    <a:pt x="2629" y="496866"/>
                  </a:lnTo>
                  <a:lnTo>
                    <a:pt x="10337" y="544156"/>
                  </a:lnTo>
                  <a:lnTo>
                    <a:pt x="22847" y="589653"/>
                  </a:lnTo>
                  <a:lnTo>
                    <a:pt x="39888" y="633083"/>
                  </a:lnTo>
                  <a:lnTo>
                    <a:pt x="61185" y="674172"/>
                  </a:lnTo>
                  <a:lnTo>
                    <a:pt x="86465" y="712646"/>
                  </a:lnTo>
                  <a:lnTo>
                    <a:pt x="115454" y="748232"/>
                  </a:lnTo>
                  <a:lnTo>
                    <a:pt x="147879" y="780657"/>
                  </a:lnTo>
                  <a:lnTo>
                    <a:pt x="183465" y="809646"/>
                  </a:lnTo>
                  <a:lnTo>
                    <a:pt x="221939" y="834926"/>
                  </a:lnTo>
                  <a:lnTo>
                    <a:pt x="263028" y="856223"/>
                  </a:lnTo>
                  <a:lnTo>
                    <a:pt x="306458" y="873264"/>
                  </a:lnTo>
                  <a:lnTo>
                    <a:pt x="351955" y="885774"/>
                  </a:lnTo>
                  <a:lnTo>
                    <a:pt x="399245" y="893482"/>
                  </a:lnTo>
                  <a:lnTo>
                    <a:pt x="448056" y="896112"/>
                  </a:lnTo>
                  <a:lnTo>
                    <a:pt x="496866" y="893482"/>
                  </a:lnTo>
                  <a:lnTo>
                    <a:pt x="544156" y="885774"/>
                  </a:lnTo>
                  <a:lnTo>
                    <a:pt x="589653" y="873264"/>
                  </a:lnTo>
                  <a:lnTo>
                    <a:pt x="633083" y="856223"/>
                  </a:lnTo>
                  <a:lnTo>
                    <a:pt x="674172" y="834926"/>
                  </a:lnTo>
                  <a:lnTo>
                    <a:pt x="712646" y="809646"/>
                  </a:lnTo>
                  <a:lnTo>
                    <a:pt x="748232" y="780657"/>
                  </a:lnTo>
                  <a:lnTo>
                    <a:pt x="780657" y="748232"/>
                  </a:lnTo>
                  <a:lnTo>
                    <a:pt x="809646" y="712646"/>
                  </a:lnTo>
                  <a:lnTo>
                    <a:pt x="834926" y="674172"/>
                  </a:lnTo>
                  <a:lnTo>
                    <a:pt x="856223" y="633083"/>
                  </a:lnTo>
                  <a:lnTo>
                    <a:pt x="873264" y="589653"/>
                  </a:lnTo>
                  <a:lnTo>
                    <a:pt x="885774" y="544156"/>
                  </a:lnTo>
                  <a:lnTo>
                    <a:pt x="893482" y="496866"/>
                  </a:lnTo>
                  <a:lnTo>
                    <a:pt x="896112" y="448056"/>
                  </a:lnTo>
                  <a:lnTo>
                    <a:pt x="893482" y="399245"/>
                  </a:lnTo>
                  <a:lnTo>
                    <a:pt x="885774" y="351955"/>
                  </a:lnTo>
                  <a:lnTo>
                    <a:pt x="873264" y="306458"/>
                  </a:lnTo>
                  <a:lnTo>
                    <a:pt x="856223" y="263028"/>
                  </a:lnTo>
                  <a:lnTo>
                    <a:pt x="834926" y="221939"/>
                  </a:lnTo>
                  <a:lnTo>
                    <a:pt x="809646" y="183465"/>
                  </a:lnTo>
                  <a:lnTo>
                    <a:pt x="780657" y="147879"/>
                  </a:lnTo>
                  <a:lnTo>
                    <a:pt x="748232" y="115454"/>
                  </a:lnTo>
                  <a:lnTo>
                    <a:pt x="712646" y="86465"/>
                  </a:lnTo>
                  <a:lnTo>
                    <a:pt x="674172" y="61185"/>
                  </a:lnTo>
                  <a:lnTo>
                    <a:pt x="633083" y="39888"/>
                  </a:lnTo>
                  <a:lnTo>
                    <a:pt x="589653" y="22847"/>
                  </a:lnTo>
                  <a:lnTo>
                    <a:pt x="544156" y="10337"/>
                  </a:lnTo>
                  <a:lnTo>
                    <a:pt x="496866" y="2629"/>
                  </a:lnTo>
                  <a:lnTo>
                    <a:pt x="448056" y="0"/>
                  </a:lnTo>
                  <a:close/>
                </a:path>
              </a:pathLst>
            </a:custGeom>
            <a:solidFill>
              <a:srgbClr val="EC7C30"/>
            </a:solidFill>
          </p:spPr>
          <p:txBody>
            <a:bodyPr wrap="square" lIns="0" tIns="0" rIns="0" bIns="0" rtlCol="0"/>
            <a:lstStyle/>
            <a:p>
              <a:endParaRPr/>
            </a:p>
          </p:txBody>
        </p:sp>
        <p:pic>
          <p:nvPicPr>
            <p:cNvPr id="27" name="object 27"/>
            <p:cNvPicPr/>
            <p:nvPr/>
          </p:nvPicPr>
          <p:blipFill>
            <a:blip r:embed="rId8" cstate="print"/>
            <a:stretch>
              <a:fillRect/>
            </a:stretch>
          </p:blipFill>
          <p:spPr>
            <a:xfrm>
              <a:off x="8249411" y="3744467"/>
              <a:ext cx="521207" cy="521207"/>
            </a:xfrm>
            <a:prstGeom prst="rect">
              <a:avLst/>
            </a:prstGeom>
          </p:spPr>
        </p:pic>
      </p:grpSp>
      <p:sp>
        <p:nvSpPr>
          <p:cNvPr id="28" name="object 28"/>
          <p:cNvSpPr txBox="1"/>
          <p:nvPr/>
        </p:nvSpPr>
        <p:spPr>
          <a:xfrm>
            <a:off x="9138919" y="3600958"/>
            <a:ext cx="1849755" cy="759460"/>
          </a:xfrm>
          <a:prstGeom prst="rect">
            <a:avLst/>
          </a:prstGeom>
        </p:spPr>
        <p:txBody>
          <a:bodyPr vert="horz" wrap="square" lIns="0" tIns="34925" rIns="0" bIns="0" rtlCol="0">
            <a:spAutoFit/>
          </a:bodyPr>
          <a:lstStyle/>
          <a:p>
            <a:pPr marL="12700" marR="5080">
              <a:lnSpc>
                <a:spcPct val="91500"/>
              </a:lnSpc>
              <a:spcBef>
                <a:spcPts val="275"/>
              </a:spcBef>
            </a:pPr>
            <a:r>
              <a:rPr sz="1700" spc="-5" dirty="0">
                <a:latin typeface="Calibri"/>
                <a:cs typeface="Calibri"/>
              </a:rPr>
              <a:t>Set </a:t>
            </a:r>
            <a:r>
              <a:rPr sz="1700" dirty="0">
                <a:latin typeface="Calibri"/>
                <a:cs typeface="Calibri"/>
              </a:rPr>
              <a:t>clear </a:t>
            </a:r>
            <a:r>
              <a:rPr sz="1700" spc="-5" dirty="0">
                <a:latin typeface="Calibri"/>
                <a:cs typeface="Calibri"/>
              </a:rPr>
              <a:t>goals </a:t>
            </a:r>
            <a:r>
              <a:rPr sz="1700" dirty="0">
                <a:latin typeface="Calibri"/>
                <a:cs typeface="Calibri"/>
              </a:rPr>
              <a:t>and </a:t>
            </a:r>
            <a:r>
              <a:rPr sz="1700" spc="5" dirty="0">
                <a:latin typeface="Calibri"/>
                <a:cs typeface="Calibri"/>
              </a:rPr>
              <a:t> </a:t>
            </a:r>
            <a:r>
              <a:rPr sz="1700" spc="-5" dirty="0">
                <a:latin typeface="Calibri"/>
                <a:cs typeface="Calibri"/>
              </a:rPr>
              <a:t>expectations</a:t>
            </a:r>
            <a:r>
              <a:rPr sz="1700" spc="-75" dirty="0">
                <a:latin typeface="Calibri"/>
                <a:cs typeface="Calibri"/>
              </a:rPr>
              <a:t> </a:t>
            </a:r>
            <a:r>
              <a:rPr sz="1700" dirty="0">
                <a:latin typeface="Calibri"/>
                <a:cs typeface="Calibri"/>
              </a:rPr>
              <a:t>–</a:t>
            </a:r>
            <a:r>
              <a:rPr sz="1700" spc="-35" dirty="0">
                <a:latin typeface="Calibri"/>
                <a:cs typeface="Calibri"/>
              </a:rPr>
              <a:t> </a:t>
            </a:r>
            <a:r>
              <a:rPr sz="1700" dirty="0">
                <a:latin typeface="Calibri"/>
                <a:cs typeface="Calibri"/>
              </a:rPr>
              <a:t>check </a:t>
            </a:r>
            <a:r>
              <a:rPr sz="1700" spc="-370" dirty="0">
                <a:latin typeface="Calibri"/>
                <a:cs typeface="Calibri"/>
              </a:rPr>
              <a:t> </a:t>
            </a:r>
            <a:r>
              <a:rPr sz="1700" spc="-15" dirty="0">
                <a:latin typeface="Calibri"/>
                <a:cs typeface="Calibri"/>
              </a:rPr>
              <a:t>for</a:t>
            </a:r>
            <a:r>
              <a:rPr sz="1700" spc="-25" dirty="0">
                <a:latin typeface="Calibri"/>
                <a:cs typeface="Calibri"/>
              </a:rPr>
              <a:t> </a:t>
            </a:r>
            <a:r>
              <a:rPr sz="1700" spc="-5" dirty="0">
                <a:latin typeface="Calibri"/>
                <a:cs typeface="Calibri"/>
              </a:rPr>
              <a:t>understanding</a:t>
            </a:r>
            <a:endParaRPr sz="1700">
              <a:latin typeface="Calibri"/>
              <a:cs typeface="Calibri"/>
            </a:endParaRPr>
          </a:p>
        </p:txBody>
      </p:sp>
      <p:grpSp>
        <p:nvGrpSpPr>
          <p:cNvPr id="29" name="object 29"/>
          <p:cNvGrpSpPr/>
          <p:nvPr/>
        </p:nvGrpSpPr>
        <p:grpSpPr>
          <a:xfrm>
            <a:off x="917447" y="5224271"/>
            <a:ext cx="897890" cy="897890"/>
            <a:chOff x="917447" y="5224271"/>
            <a:chExt cx="897890" cy="897890"/>
          </a:xfrm>
        </p:grpSpPr>
        <p:sp>
          <p:nvSpPr>
            <p:cNvPr id="30" name="object 30"/>
            <p:cNvSpPr/>
            <p:nvPr/>
          </p:nvSpPr>
          <p:spPr>
            <a:xfrm>
              <a:off x="917447" y="5224271"/>
              <a:ext cx="897890" cy="897890"/>
            </a:xfrm>
            <a:custGeom>
              <a:avLst/>
              <a:gdLst/>
              <a:ahLst/>
              <a:cxnLst/>
              <a:rect l="l" t="t" r="r" b="b"/>
              <a:pathLst>
                <a:path w="897889" h="897889">
                  <a:moveTo>
                    <a:pt x="448818" y="0"/>
                  </a:moveTo>
                  <a:lnTo>
                    <a:pt x="399913" y="2633"/>
                  </a:lnTo>
                  <a:lnTo>
                    <a:pt x="352535" y="10350"/>
                  </a:lnTo>
                  <a:lnTo>
                    <a:pt x="306955" y="22878"/>
                  </a:lnTo>
                  <a:lnTo>
                    <a:pt x="263449" y="39942"/>
                  </a:lnTo>
                  <a:lnTo>
                    <a:pt x="222289" y="61270"/>
                  </a:lnTo>
                  <a:lnTo>
                    <a:pt x="183750" y="86587"/>
                  </a:lnTo>
                  <a:lnTo>
                    <a:pt x="148105" y="115620"/>
                  </a:lnTo>
                  <a:lnTo>
                    <a:pt x="115629" y="148095"/>
                  </a:lnTo>
                  <a:lnTo>
                    <a:pt x="86594" y="183739"/>
                  </a:lnTo>
                  <a:lnTo>
                    <a:pt x="61276" y="222278"/>
                  </a:lnTo>
                  <a:lnTo>
                    <a:pt x="39946" y="263438"/>
                  </a:lnTo>
                  <a:lnTo>
                    <a:pt x="22880" y="306945"/>
                  </a:lnTo>
                  <a:lnTo>
                    <a:pt x="10351" y="352527"/>
                  </a:lnTo>
                  <a:lnTo>
                    <a:pt x="2633" y="399909"/>
                  </a:lnTo>
                  <a:lnTo>
                    <a:pt x="0" y="448817"/>
                  </a:lnTo>
                  <a:lnTo>
                    <a:pt x="2633" y="497722"/>
                  </a:lnTo>
                  <a:lnTo>
                    <a:pt x="10351" y="545100"/>
                  </a:lnTo>
                  <a:lnTo>
                    <a:pt x="22880" y="590680"/>
                  </a:lnTo>
                  <a:lnTo>
                    <a:pt x="39946" y="634186"/>
                  </a:lnTo>
                  <a:lnTo>
                    <a:pt x="61276" y="675346"/>
                  </a:lnTo>
                  <a:lnTo>
                    <a:pt x="86594" y="713885"/>
                  </a:lnTo>
                  <a:lnTo>
                    <a:pt x="115629" y="749530"/>
                  </a:lnTo>
                  <a:lnTo>
                    <a:pt x="148105" y="782006"/>
                  </a:lnTo>
                  <a:lnTo>
                    <a:pt x="183750" y="811041"/>
                  </a:lnTo>
                  <a:lnTo>
                    <a:pt x="222289" y="836359"/>
                  </a:lnTo>
                  <a:lnTo>
                    <a:pt x="263449" y="857689"/>
                  </a:lnTo>
                  <a:lnTo>
                    <a:pt x="306955" y="874755"/>
                  </a:lnTo>
                  <a:lnTo>
                    <a:pt x="352535" y="887284"/>
                  </a:lnTo>
                  <a:lnTo>
                    <a:pt x="399913" y="895002"/>
                  </a:lnTo>
                  <a:lnTo>
                    <a:pt x="448818" y="897635"/>
                  </a:lnTo>
                  <a:lnTo>
                    <a:pt x="497726" y="895002"/>
                  </a:lnTo>
                  <a:lnTo>
                    <a:pt x="545108" y="887284"/>
                  </a:lnTo>
                  <a:lnTo>
                    <a:pt x="590690" y="874755"/>
                  </a:lnTo>
                  <a:lnTo>
                    <a:pt x="634197" y="857689"/>
                  </a:lnTo>
                  <a:lnTo>
                    <a:pt x="675357" y="836359"/>
                  </a:lnTo>
                  <a:lnTo>
                    <a:pt x="713896" y="811041"/>
                  </a:lnTo>
                  <a:lnTo>
                    <a:pt x="749540" y="782006"/>
                  </a:lnTo>
                  <a:lnTo>
                    <a:pt x="782015" y="749530"/>
                  </a:lnTo>
                  <a:lnTo>
                    <a:pt x="811048" y="713885"/>
                  </a:lnTo>
                  <a:lnTo>
                    <a:pt x="836365" y="675346"/>
                  </a:lnTo>
                  <a:lnTo>
                    <a:pt x="857693" y="634186"/>
                  </a:lnTo>
                  <a:lnTo>
                    <a:pt x="874757" y="590680"/>
                  </a:lnTo>
                  <a:lnTo>
                    <a:pt x="887285" y="545100"/>
                  </a:lnTo>
                  <a:lnTo>
                    <a:pt x="895002" y="497722"/>
                  </a:lnTo>
                  <a:lnTo>
                    <a:pt x="897635" y="448817"/>
                  </a:lnTo>
                  <a:lnTo>
                    <a:pt x="895002" y="399909"/>
                  </a:lnTo>
                  <a:lnTo>
                    <a:pt x="887285" y="352527"/>
                  </a:lnTo>
                  <a:lnTo>
                    <a:pt x="874757" y="306945"/>
                  </a:lnTo>
                  <a:lnTo>
                    <a:pt x="857693" y="263438"/>
                  </a:lnTo>
                  <a:lnTo>
                    <a:pt x="836365" y="222278"/>
                  </a:lnTo>
                  <a:lnTo>
                    <a:pt x="811048" y="183739"/>
                  </a:lnTo>
                  <a:lnTo>
                    <a:pt x="782015" y="148095"/>
                  </a:lnTo>
                  <a:lnTo>
                    <a:pt x="749540" y="115620"/>
                  </a:lnTo>
                  <a:lnTo>
                    <a:pt x="713896" y="86587"/>
                  </a:lnTo>
                  <a:lnTo>
                    <a:pt x="675357" y="61270"/>
                  </a:lnTo>
                  <a:lnTo>
                    <a:pt x="634197" y="39942"/>
                  </a:lnTo>
                  <a:lnTo>
                    <a:pt x="590690" y="22878"/>
                  </a:lnTo>
                  <a:lnTo>
                    <a:pt x="545108" y="10350"/>
                  </a:lnTo>
                  <a:lnTo>
                    <a:pt x="497726" y="2633"/>
                  </a:lnTo>
                  <a:lnTo>
                    <a:pt x="448818" y="0"/>
                  </a:lnTo>
                  <a:close/>
                </a:path>
              </a:pathLst>
            </a:custGeom>
            <a:solidFill>
              <a:srgbClr val="A4A4A4"/>
            </a:solidFill>
          </p:spPr>
          <p:txBody>
            <a:bodyPr wrap="square" lIns="0" tIns="0" rIns="0" bIns="0" rtlCol="0"/>
            <a:lstStyle/>
            <a:p>
              <a:endParaRPr/>
            </a:p>
          </p:txBody>
        </p:sp>
        <p:pic>
          <p:nvPicPr>
            <p:cNvPr id="31" name="object 31"/>
            <p:cNvPicPr/>
            <p:nvPr/>
          </p:nvPicPr>
          <p:blipFill>
            <a:blip r:embed="rId9" cstate="print"/>
            <a:stretch>
              <a:fillRect/>
            </a:stretch>
          </p:blipFill>
          <p:spPr>
            <a:xfrm>
              <a:off x="1106423" y="5413247"/>
              <a:ext cx="519684" cy="519684"/>
            </a:xfrm>
            <a:prstGeom prst="rect">
              <a:avLst/>
            </a:prstGeom>
          </p:spPr>
        </p:pic>
      </p:grpSp>
      <p:sp>
        <p:nvSpPr>
          <p:cNvPr id="32" name="object 32"/>
          <p:cNvSpPr txBox="1"/>
          <p:nvPr/>
        </p:nvSpPr>
        <p:spPr>
          <a:xfrm>
            <a:off x="1994660" y="5388051"/>
            <a:ext cx="1815339" cy="771365"/>
          </a:xfrm>
          <a:prstGeom prst="rect">
            <a:avLst/>
          </a:prstGeom>
        </p:spPr>
        <p:txBody>
          <a:bodyPr vert="horz" wrap="square" lIns="0" tIns="40005" rIns="0" bIns="0" rtlCol="0">
            <a:spAutoFit/>
          </a:bodyPr>
          <a:lstStyle/>
          <a:p>
            <a:pPr marL="12700" marR="5080">
              <a:lnSpc>
                <a:spcPts val="1860"/>
              </a:lnSpc>
              <a:spcBef>
                <a:spcPts val="315"/>
              </a:spcBef>
            </a:pPr>
            <a:r>
              <a:rPr sz="1700" dirty="0">
                <a:latin typeface="Calibri"/>
                <a:cs typeface="Calibri"/>
              </a:rPr>
              <a:t>Use</a:t>
            </a:r>
            <a:r>
              <a:rPr sz="1700" spc="-40" dirty="0">
                <a:latin typeface="Calibri"/>
                <a:cs typeface="Calibri"/>
              </a:rPr>
              <a:t> </a:t>
            </a:r>
            <a:r>
              <a:rPr sz="1700" dirty="0">
                <a:latin typeface="Calibri"/>
                <a:cs typeface="Calibri"/>
              </a:rPr>
              <a:t>the</a:t>
            </a:r>
            <a:r>
              <a:rPr lang="en-GB" sz="1700" spc="-50" dirty="0">
                <a:latin typeface="Calibri"/>
                <a:cs typeface="Calibri"/>
              </a:rPr>
              <a:t> Reporting Concerns process where appropriate</a:t>
            </a:r>
            <a:endParaRPr sz="1700" dirty="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371599" y="294538"/>
            <a:ext cx="9895951" cy="1033669"/>
          </a:xfrm>
          <a:prstGeom prst="rect">
            <a:avLst/>
          </a:prstGeom>
        </p:spPr>
        <p:txBody>
          <a:bodyPr vert="horz" lIns="91440" tIns="45720" rIns="91440" bIns="45720" rtlCol="0" anchor="ctr">
            <a:normAutofit/>
          </a:bodyPr>
          <a:lstStyle/>
          <a:p>
            <a:pPr marL="12700" algn="l" rtl="0">
              <a:lnSpc>
                <a:spcPct val="90000"/>
              </a:lnSpc>
              <a:spcBef>
                <a:spcPct val="0"/>
              </a:spcBef>
            </a:pPr>
            <a:r>
              <a:rPr lang="en-US" sz="4000" kern="1200" spc="-5">
                <a:solidFill>
                  <a:srgbClr val="FFFFFF"/>
                </a:solidFill>
                <a:latin typeface="+mj-lt"/>
                <a:ea typeface="+mj-ea"/>
                <a:cs typeface="+mj-cs"/>
              </a:rPr>
              <a:t>Supporting</a:t>
            </a:r>
            <a:r>
              <a:rPr lang="en-US" sz="4000" kern="1200" spc="-30">
                <a:solidFill>
                  <a:srgbClr val="FFFFFF"/>
                </a:solidFill>
                <a:latin typeface="+mj-lt"/>
                <a:ea typeface="+mj-ea"/>
                <a:cs typeface="+mj-cs"/>
              </a:rPr>
              <a:t> </a:t>
            </a:r>
            <a:r>
              <a:rPr lang="en-US" sz="4000" kern="1200">
                <a:solidFill>
                  <a:srgbClr val="FFFFFF"/>
                </a:solidFill>
                <a:latin typeface="+mj-lt"/>
                <a:ea typeface="+mj-ea"/>
                <a:cs typeface="+mj-cs"/>
              </a:rPr>
              <a:t>Struggling</a:t>
            </a:r>
            <a:r>
              <a:rPr lang="en-US" sz="4000" kern="1200" spc="-30">
                <a:solidFill>
                  <a:srgbClr val="FFFFFF"/>
                </a:solidFill>
                <a:latin typeface="+mj-lt"/>
                <a:ea typeface="+mj-ea"/>
                <a:cs typeface="+mj-cs"/>
              </a:rPr>
              <a:t> </a:t>
            </a:r>
            <a:r>
              <a:rPr lang="en-US" sz="4000" kern="1200" spc="-15">
                <a:solidFill>
                  <a:srgbClr val="FFFFFF"/>
                </a:solidFill>
                <a:latin typeface="+mj-lt"/>
                <a:ea typeface="+mj-ea"/>
                <a:cs typeface="+mj-cs"/>
              </a:rPr>
              <a:t>Students</a:t>
            </a:r>
            <a:endParaRPr lang="en-US" sz="4000" kern="1200">
              <a:solidFill>
                <a:srgbClr val="FFFFFF"/>
              </a:solidFill>
              <a:latin typeface="+mj-lt"/>
              <a:ea typeface="+mj-ea"/>
              <a:cs typeface="+mj-cs"/>
            </a:endParaRPr>
          </a:p>
        </p:txBody>
      </p:sp>
      <p:sp>
        <p:nvSpPr>
          <p:cNvPr id="37" name="object 27"/>
          <p:cNvSpPr txBox="1"/>
          <p:nvPr/>
        </p:nvSpPr>
        <p:spPr>
          <a:xfrm>
            <a:off x="838200" y="1981200"/>
            <a:ext cx="11201400" cy="4724400"/>
          </a:xfrm>
          <a:prstGeom prst="rect">
            <a:avLst/>
          </a:prstGeom>
        </p:spPr>
        <p:txBody>
          <a:bodyPr vert="horz" lIns="91440" tIns="45720" rIns="91440" bIns="45720" rtlCol="0" anchor="ctr">
            <a:normAutofit fontScale="92500" lnSpcReduction="20000"/>
          </a:bodyPr>
          <a:lstStyle/>
          <a:p>
            <a:pPr marL="337819" indent="-228600">
              <a:lnSpc>
                <a:spcPct val="90000"/>
              </a:lnSpc>
              <a:spcBef>
                <a:spcPts val="105"/>
              </a:spcBef>
              <a:buFont typeface="Arial" panose="020B0604020202020204" pitchFamily="34" charset="0"/>
              <a:buChar char="•"/>
            </a:pPr>
            <a:r>
              <a:rPr lang="en-US" sz="2000" spc="-15" dirty="0"/>
              <a:t>Read</a:t>
            </a:r>
            <a:r>
              <a:rPr lang="en-US" sz="2000" spc="-65" dirty="0"/>
              <a:t> </a:t>
            </a:r>
            <a:r>
              <a:rPr lang="en-US" sz="2000" dirty="0"/>
              <a:t>the</a:t>
            </a:r>
            <a:r>
              <a:rPr lang="en-US" sz="2000" spc="-45" dirty="0"/>
              <a:t> </a:t>
            </a:r>
            <a:r>
              <a:rPr lang="en-US" sz="2000" b="1" spc="-15" dirty="0"/>
              <a:t>Reporting Concerns </a:t>
            </a:r>
            <a:r>
              <a:rPr lang="en-US" sz="2000" spc="-15" dirty="0"/>
              <a:t>process</a:t>
            </a:r>
            <a:r>
              <a:rPr lang="en-US" sz="2000" b="1" spc="-50" dirty="0"/>
              <a:t> </a:t>
            </a:r>
            <a:r>
              <a:rPr lang="en-US" sz="2000" spc="-5" dirty="0"/>
              <a:t>on</a:t>
            </a:r>
            <a:r>
              <a:rPr lang="en-US" sz="2000" spc="-20" dirty="0"/>
              <a:t> </a:t>
            </a:r>
            <a:r>
              <a:rPr lang="en-US" sz="2000" spc="-5" dirty="0"/>
              <a:t>the</a:t>
            </a:r>
            <a:r>
              <a:rPr lang="en-US" sz="2000" spc="-40" dirty="0"/>
              <a:t> </a:t>
            </a:r>
            <a:r>
              <a:rPr lang="en-US" sz="2000" spc="-15" dirty="0"/>
              <a:t>Practice</a:t>
            </a:r>
            <a:r>
              <a:rPr lang="en-US" sz="2000" spc="-60" dirty="0"/>
              <a:t> </a:t>
            </a:r>
            <a:r>
              <a:rPr lang="en-US" sz="2000" spc="-10" dirty="0"/>
              <a:t>Support</a:t>
            </a:r>
            <a:r>
              <a:rPr lang="en-US" sz="2000" spc="-55" dirty="0"/>
              <a:t> </a:t>
            </a:r>
            <a:r>
              <a:rPr lang="en-US" sz="2000" spc="-5" dirty="0"/>
              <a:t>Net: </a:t>
            </a:r>
            <a:r>
              <a:rPr lang="en-US" sz="2000" b="1" spc="-5" dirty="0">
                <a:hlinkClick r:id="rId3"/>
              </a:rPr>
              <a:t>Click here</a:t>
            </a:r>
            <a:endParaRPr lang="en-US" sz="2000" b="1" spc="-5" dirty="0"/>
          </a:p>
          <a:p>
            <a:pPr marL="337819" indent="-228600">
              <a:lnSpc>
                <a:spcPct val="90000"/>
              </a:lnSpc>
              <a:spcBef>
                <a:spcPts val="105"/>
              </a:spcBef>
              <a:buFont typeface="Arial" panose="020B0604020202020204" pitchFamily="34" charset="0"/>
              <a:buChar char="•"/>
            </a:pPr>
            <a:endParaRPr lang="en-US" sz="2000" b="1" spc="-5" dirty="0"/>
          </a:p>
          <a:p>
            <a:pPr marL="337819" indent="-228600">
              <a:lnSpc>
                <a:spcPct val="90000"/>
              </a:lnSpc>
              <a:spcBef>
                <a:spcPts val="105"/>
              </a:spcBef>
              <a:buFont typeface="Arial" panose="020B0604020202020204" pitchFamily="34" charset="0"/>
              <a:buChar char="•"/>
            </a:pPr>
            <a:r>
              <a:rPr lang="en-US" sz="2000" spc="-5" dirty="0"/>
              <a:t>Do articulate to the student clearly why (in your judgement) they are struggling so</a:t>
            </a:r>
            <a:r>
              <a:rPr lang="en-US" sz="2000" spc="-10" dirty="0"/>
              <a:t> </a:t>
            </a:r>
            <a:r>
              <a:rPr lang="en-US" sz="2000" spc="-5" dirty="0"/>
              <a:t>they</a:t>
            </a:r>
            <a:r>
              <a:rPr lang="en-US" sz="2000" spc="5" dirty="0"/>
              <a:t> </a:t>
            </a:r>
            <a:r>
              <a:rPr lang="en-US" sz="2000" spc="-5" dirty="0"/>
              <a:t>are</a:t>
            </a:r>
            <a:r>
              <a:rPr lang="en-US" sz="2000" spc="5" dirty="0"/>
              <a:t> </a:t>
            </a:r>
            <a:r>
              <a:rPr lang="en-US" sz="2000" spc="-5" dirty="0"/>
              <a:t>fully</a:t>
            </a:r>
            <a:r>
              <a:rPr lang="en-US" sz="2000" spc="-10" dirty="0"/>
              <a:t> aware</a:t>
            </a:r>
            <a:r>
              <a:rPr lang="en-US" sz="2000" spc="-15" dirty="0"/>
              <a:t> </a:t>
            </a:r>
            <a:r>
              <a:rPr lang="en-US" sz="2000" spc="-5" dirty="0"/>
              <a:t>of</a:t>
            </a:r>
            <a:r>
              <a:rPr lang="en-US" sz="2000" spc="5" dirty="0"/>
              <a:t> </a:t>
            </a:r>
            <a:r>
              <a:rPr lang="en-US" sz="2000" spc="-5" dirty="0"/>
              <a:t>the</a:t>
            </a:r>
            <a:r>
              <a:rPr lang="en-US" sz="2000" spc="5" dirty="0"/>
              <a:t> </a:t>
            </a:r>
            <a:r>
              <a:rPr lang="en-US" sz="2000" spc="-5" dirty="0"/>
              <a:t>situation</a:t>
            </a:r>
            <a:r>
              <a:rPr lang="en-US" sz="2000" spc="-15" dirty="0"/>
              <a:t> </a:t>
            </a:r>
            <a:r>
              <a:rPr lang="en-US" sz="2000" spc="-5" dirty="0"/>
              <a:t>and</a:t>
            </a:r>
            <a:r>
              <a:rPr lang="en-US" sz="2000" spc="5" dirty="0"/>
              <a:t> </a:t>
            </a:r>
            <a:r>
              <a:rPr lang="en-US" sz="2000" spc="-5" dirty="0"/>
              <a:t>need</a:t>
            </a:r>
            <a:r>
              <a:rPr lang="en-US" sz="2000" spc="5" dirty="0"/>
              <a:t> </a:t>
            </a:r>
            <a:r>
              <a:rPr lang="en-US" sz="2000" spc="-10" dirty="0"/>
              <a:t>for </a:t>
            </a:r>
            <a:r>
              <a:rPr lang="en-US" sz="2000" dirty="0"/>
              <a:t>action</a:t>
            </a:r>
          </a:p>
          <a:p>
            <a:pPr marL="337819" indent="-228600">
              <a:lnSpc>
                <a:spcPct val="90000"/>
              </a:lnSpc>
              <a:spcBef>
                <a:spcPts val="105"/>
              </a:spcBef>
              <a:buFont typeface="Arial" panose="020B0604020202020204" pitchFamily="34" charset="0"/>
              <a:buChar char="•"/>
            </a:pPr>
            <a:endParaRPr lang="en-US" sz="2000" dirty="0"/>
          </a:p>
          <a:p>
            <a:pPr marL="337819" indent="-228600">
              <a:lnSpc>
                <a:spcPct val="90000"/>
              </a:lnSpc>
              <a:spcBef>
                <a:spcPts val="105"/>
              </a:spcBef>
              <a:buFont typeface="Arial" panose="020B0604020202020204" pitchFamily="34" charset="0"/>
              <a:buChar char="•"/>
            </a:pPr>
            <a:r>
              <a:rPr lang="en-US" sz="2000" dirty="0"/>
              <a:t>Be </a:t>
            </a:r>
            <a:r>
              <a:rPr lang="en-US" sz="2000" spc="-5" dirty="0"/>
              <a:t>clear about what your concerns </a:t>
            </a:r>
            <a:r>
              <a:rPr lang="en-US" sz="2000" spc="-10" dirty="0"/>
              <a:t>are </a:t>
            </a:r>
            <a:r>
              <a:rPr lang="en-US" sz="2000" dirty="0"/>
              <a:t>in </a:t>
            </a:r>
            <a:r>
              <a:rPr lang="en-US" sz="2000" spc="-5" dirty="0"/>
              <a:t>relation </a:t>
            </a:r>
            <a:r>
              <a:rPr lang="en-US" sz="2000" spc="-10" dirty="0"/>
              <a:t>to </a:t>
            </a:r>
            <a:r>
              <a:rPr lang="en-US" sz="2000" spc="-5" dirty="0"/>
              <a:t>the placement </a:t>
            </a:r>
            <a:r>
              <a:rPr lang="en-US" sz="2000" dirty="0"/>
              <a:t>learning </a:t>
            </a:r>
            <a:r>
              <a:rPr lang="en-US" sz="2000" spc="-10" dirty="0"/>
              <a:t>outcomes </a:t>
            </a:r>
            <a:r>
              <a:rPr lang="en-US" sz="2000" spc="-5" dirty="0"/>
              <a:t>and assessments</a:t>
            </a:r>
          </a:p>
          <a:p>
            <a:pPr marL="337819" indent="-228600">
              <a:lnSpc>
                <a:spcPct val="90000"/>
              </a:lnSpc>
              <a:spcBef>
                <a:spcPts val="105"/>
              </a:spcBef>
              <a:buFont typeface="Arial" panose="020B0604020202020204" pitchFamily="34" charset="0"/>
              <a:buChar char="•"/>
            </a:pPr>
            <a:endParaRPr lang="en-US" sz="2000" spc="-10" dirty="0"/>
          </a:p>
          <a:p>
            <a:pPr marL="337819" indent="-228600">
              <a:lnSpc>
                <a:spcPct val="90000"/>
              </a:lnSpc>
              <a:spcBef>
                <a:spcPts val="105"/>
              </a:spcBef>
              <a:buFont typeface="Arial" panose="020B0604020202020204" pitchFamily="34" charset="0"/>
              <a:buChar char="•"/>
            </a:pPr>
            <a:r>
              <a:rPr lang="en-US" sz="2000" spc="-5" dirty="0"/>
              <a:t>Ensure you have</a:t>
            </a:r>
            <a:r>
              <a:rPr lang="en-US" sz="2000" dirty="0"/>
              <a:t> </a:t>
            </a:r>
            <a:r>
              <a:rPr lang="en-US" sz="2000" spc="-5" dirty="0"/>
              <a:t>discussed</a:t>
            </a:r>
            <a:r>
              <a:rPr lang="en-US" sz="2000" spc="-10" dirty="0"/>
              <a:t> </a:t>
            </a:r>
            <a:r>
              <a:rPr lang="en-US" sz="2000" spc="-5" dirty="0"/>
              <a:t>with the </a:t>
            </a:r>
            <a:r>
              <a:rPr lang="en-US" sz="2000" spc="-5" dirty="0" err="1"/>
              <a:t>programme</a:t>
            </a:r>
            <a:r>
              <a:rPr lang="en-US" sz="2000" spc="-5" dirty="0"/>
              <a:t> team any yellow ‘Notification of Concern’ forms you intend to submit </a:t>
            </a:r>
            <a:r>
              <a:rPr lang="en-US" sz="2000" dirty="0"/>
              <a:t>–</a:t>
            </a:r>
            <a:r>
              <a:rPr lang="en-US" sz="2000" spc="10" dirty="0"/>
              <a:t> </a:t>
            </a:r>
            <a:r>
              <a:rPr lang="en-US" sz="2000" spc="-5" dirty="0"/>
              <a:t>either face-to- </a:t>
            </a:r>
            <a:r>
              <a:rPr lang="en-US" sz="2000" spc="-300" dirty="0"/>
              <a:t> </a:t>
            </a:r>
            <a:r>
              <a:rPr lang="en-US" sz="2000" spc="-10" dirty="0"/>
              <a:t>face</a:t>
            </a:r>
            <a:r>
              <a:rPr lang="en-US" sz="2000" spc="-15" dirty="0"/>
              <a:t> </a:t>
            </a:r>
            <a:r>
              <a:rPr lang="en-US" sz="2000" spc="-5" dirty="0"/>
              <a:t>or</a:t>
            </a:r>
            <a:r>
              <a:rPr lang="en-US" sz="2000" spc="-15" dirty="0"/>
              <a:t> </a:t>
            </a:r>
            <a:r>
              <a:rPr lang="en-US" sz="2000" spc="-10" dirty="0"/>
              <a:t>by</a:t>
            </a:r>
            <a:r>
              <a:rPr lang="en-US" sz="2000" spc="5" dirty="0"/>
              <a:t> </a:t>
            </a:r>
            <a:r>
              <a:rPr lang="en-US" sz="2000" spc="-5" dirty="0"/>
              <a:t>digital means (e.g. zoom/teams)</a:t>
            </a:r>
          </a:p>
          <a:p>
            <a:pPr marL="337819" indent="-228600">
              <a:lnSpc>
                <a:spcPct val="90000"/>
              </a:lnSpc>
              <a:spcBef>
                <a:spcPts val="105"/>
              </a:spcBef>
              <a:buFont typeface="Arial" panose="020B0604020202020204" pitchFamily="34" charset="0"/>
              <a:buChar char="•"/>
            </a:pPr>
            <a:endParaRPr lang="en-US" sz="2000" spc="-5" dirty="0"/>
          </a:p>
          <a:p>
            <a:pPr marL="298450" indent="-228600">
              <a:lnSpc>
                <a:spcPct val="90000"/>
              </a:lnSpc>
              <a:spcBef>
                <a:spcPts val="1000"/>
              </a:spcBef>
              <a:buFont typeface="Arial" panose="020B0604020202020204" pitchFamily="34" charset="0"/>
              <a:buChar char="•"/>
            </a:pPr>
            <a:r>
              <a:rPr lang="en-US" sz="2000" spc="-10" dirty="0"/>
              <a:t>Contact</a:t>
            </a:r>
            <a:r>
              <a:rPr lang="en-US" sz="2000" spc="-5" dirty="0"/>
              <a:t> the</a:t>
            </a:r>
            <a:r>
              <a:rPr lang="en-US" sz="2000" spc="5" dirty="0"/>
              <a:t> </a:t>
            </a:r>
            <a:r>
              <a:rPr lang="en-US" sz="2000" spc="-10" dirty="0" err="1"/>
              <a:t>programme</a:t>
            </a:r>
            <a:r>
              <a:rPr lang="en-US" sz="2000" spc="-10" dirty="0"/>
              <a:t> team at</a:t>
            </a:r>
            <a:r>
              <a:rPr lang="en-US" sz="2000" spc="10" dirty="0"/>
              <a:t> </a:t>
            </a:r>
            <a:r>
              <a:rPr lang="en-US" sz="2000" spc="-5" dirty="0"/>
              <a:t>the earliest</a:t>
            </a:r>
            <a:r>
              <a:rPr lang="en-US" sz="2000" spc="-15" dirty="0"/>
              <a:t> </a:t>
            </a:r>
            <a:r>
              <a:rPr lang="en-US" sz="2000" spc="-5" dirty="0"/>
              <a:t>signs</a:t>
            </a:r>
            <a:r>
              <a:rPr lang="en-US" sz="2000" dirty="0"/>
              <a:t> </a:t>
            </a:r>
            <a:r>
              <a:rPr lang="en-US" sz="2000" spc="-10" dirty="0"/>
              <a:t>to</a:t>
            </a:r>
            <a:r>
              <a:rPr lang="en-US" sz="2000" dirty="0"/>
              <a:t> </a:t>
            </a:r>
            <a:r>
              <a:rPr lang="en-US" sz="2000" spc="-5" dirty="0"/>
              <a:t>discuss potential </a:t>
            </a:r>
            <a:r>
              <a:rPr lang="en-US" sz="2000" dirty="0"/>
              <a:t>action</a:t>
            </a:r>
            <a:r>
              <a:rPr lang="en-US" sz="2000" spc="-5" dirty="0"/>
              <a:t> plans: </a:t>
            </a:r>
            <a:r>
              <a:rPr lang="en-US" sz="2000" b="1" spc="-5" dirty="0">
                <a:hlinkClick r:id="rId4"/>
              </a:rPr>
              <a:t>pastudies@uwe.ac.uk</a:t>
            </a:r>
            <a:r>
              <a:rPr lang="en-US" sz="2000" b="1" spc="-5" dirty="0"/>
              <a:t> </a:t>
            </a:r>
          </a:p>
          <a:p>
            <a:pPr marL="298450" indent="-228600">
              <a:lnSpc>
                <a:spcPct val="90000"/>
              </a:lnSpc>
              <a:spcBef>
                <a:spcPts val="1000"/>
              </a:spcBef>
              <a:buFont typeface="Arial" panose="020B0604020202020204" pitchFamily="34" charset="0"/>
              <a:buChar char="•"/>
            </a:pPr>
            <a:endParaRPr lang="en-US" sz="2000" b="1" spc="-5" dirty="0"/>
          </a:p>
          <a:p>
            <a:pPr marL="298450" indent="-228600">
              <a:lnSpc>
                <a:spcPct val="90000"/>
              </a:lnSpc>
              <a:spcBef>
                <a:spcPts val="1000"/>
              </a:spcBef>
              <a:buFont typeface="Arial" panose="020B0604020202020204" pitchFamily="34" charset="0"/>
              <a:buChar char="•"/>
            </a:pPr>
            <a:r>
              <a:rPr lang="en-US" sz="2000" spc="-5" dirty="0"/>
              <a:t>Provide plenty of guidance and opportunity </a:t>
            </a:r>
            <a:r>
              <a:rPr lang="en-US" sz="2000" spc="-10" dirty="0"/>
              <a:t>for </a:t>
            </a:r>
            <a:r>
              <a:rPr lang="en-US" sz="2000" spc="-5" dirty="0"/>
              <a:t>the student </a:t>
            </a:r>
            <a:r>
              <a:rPr lang="en-US" sz="2000" spc="-10" dirty="0"/>
              <a:t>to </a:t>
            </a:r>
            <a:r>
              <a:rPr lang="en-US" sz="2000" spc="-5" dirty="0"/>
              <a:t>address your concerns</a:t>
            </a:r>
          </a:p>
          <a:p>
            <a:pPr marL="298450" indent="-228600">
              <a:lnSpc>
                <a:spcPct val="90000"/>
              </a:lnSpc>
              <a:spcBef>
                <a:spcPts val="1000"/>
              </a:spcBef>
              <a:buFont typeface="Arial" panose="020B0604020202020204" pitchFamily="34" charset="0"/>
              <a:buChar char="•"/>
            </a:pPr>
            <a:endParaRPr lang="en-US" sz="2000" spc="-5" dirty="0"/>
          </a:p>
          <a:p>
            <a:pPr marL="298450" indent="-228600">
              <a:lnSpc>
                <a:spcPct val="90000"/>
              </a:lnSpc>
              <a:spcBef>
                <a:spcPts val="1000"/>
              </a:spcBef>
              <a:buFont typeface="Arial" panose="020B0604020202020204" pitchFamily="34" charset="0"/>
              <a:buChar char="•"/>
            </a:pPr>
            <a:r>
              <a:rPr lang="en-US" sz="2000" spc="-305" dirty="0"/>
              <a:t> </a:t>
            </a:r>
            <a:r>
              <a:rPr lang="en-US" sz="2000" spc="-10" dirty="0"/>
              <a:t>Stay</a:t>
            </a:r>
            <a:r>
              <a:rPr lang="en-US" sz="2000" spc="-15" dirty="0"/>
              <a:t> </a:t>
            </a:r>
            <a:r>
              <a:rPr lang="en-US" sz="2000" dirty="0"/>
              <a:t>in </a:t>
            </a:r>
            <a:r>
              <a:rPr lang="en-US" sz="2000" spc="-5" dirty="0"/>
              <a:t>regular</a:t>
            </a:r>
            <a:r>
              <a:rPr lang="en-US" sz="2000" dirty="0"/>
              <a:t> </a:t>
            </a:r>
            <a:r>
              <a:rPr lang="en-US" sz="2000" spc="-10" dirty="0"/>
              <a:t>contact </a:t>
            </a:r>
            <a:r>
              <a:rPr lang="en-US" sz="2000" dirty="0"/>
              <a:t>with</a:t>
            </a:r>
            <a:r>
              <a:rPr lang="en-US" sz="2000" spc="-15" dirty="0"/>
              <a:t> </a:t>
            </a:r>
            <a:r>
              <a:rPr lang="en-US" sz="2000" dirty="0"/>
              <a:t>the </a:t>
            </a:r>
            <a:r>
              <a:rPr lang="en-US" sz="2000" dirty="0" err="1"/>
              <a:t>programme</a:t>
            </a:r>
            <a:r>
              <a:rPr lang="en-US" sz="2000" dirty="0"/>
              <a:t> team to discuss the student’s progress</a:t>
            </a:r>
          </a:p>
          <a:p>
            <a:pPr marL="298450" indent="-228600">
              <a:lnSpc>
                <a:spcPct val="90000"/>
              </a:lnSpc>
              <a:spcBef>
                <a:spcPts val="1000"/>
              </a:spcBef>
              <a:buFont typeface="Arial" panose="020B0604020202020204" pitchFamily="34" charset="0"/>
              <a:buChar char="•"/>
            </a:pPr>
            <a:endParaRPr lang="en-US" sz="2000" dirty="0"/>
          </a:p>
          <a:p>
            <a:pPr marL="298450" indent="-228600">
              <a:lnSpc>
                <a:spcPct val="90000"/>
              </a:lnSpc>
              <a:spcBef>
                <a:spcPts val="1000"/>
              </a:spcBef>
              <a:buFont typeface="Arial" panose="020B0604020202020204" pitchFamily="34" charset="0"/>
              <a:buChar char="•"/>
            </a:pPr>
            <a:r>
              <a:rPr lang="en-US" sz="2000" dirty="0"/>
              <a:t>Be</a:t>
            </a:r>
            <a:r>
              <a:rPr lang="en-US" sz="2000" spc="-10" dirty="0"/>
              <a:t> </a:t>
            </a:r>
            <a:r>
              <a:rPr lang="en-US" sz="2000" spc="-5" dirty="0"/>
              <a:t>open,</a:t>
            </a:r>
            <a:r>
              <a:rPr lang="en-US" sz="2000" dirty="0"/>
              <a:t> </a:t>
            </a:r>
            <a:r>
              <a:rPr lang="en-US" sz="2000" spc="-5" dirty="0"/>
              <a:t>supportive</a:t>
            </a:r>
            <a:r>
              <a:rPr lang="en-US" sz="2000" spc="-20" dirty="0"/>
              <a:t> </a:t>
            </a:r>
            <a:r>
              <a:rPr lang="en-US" sz="2000" spc="-5" dirty="0"/>
              <a:t>and</a:t>
            </a:r>
            <a:r>
              <a:rPr lang="en-US" sz="2000" dirty="0"/>
              <a:t> </a:t>
            </a:r>
            <a:r>
              <a:rPr lang="en-US" sz="2000" spc="-5" dirty="0"/>
              <a:t>give</a:t>
            </a:r>
            <a:r>
              <a:rPr lang="en-US" sz="2000" spc="-10" dirty="0"/>
              <a:t> </a:t>
            </a:r>
            <a:r>
              <a:rPr lang="en-US" sz="2000" spc="-5" dirty="0"/>
              <a:t>plenty</a:t>
            </a:r>
            <a:r>
              <a:rPr lang="en-US" sz="2000" spc="-10" dirty="0"/>
              <a:t> </a:t>
            </a:r>
            <a:r>
              <a:rPr lang="en-US" sz="2000" spc="-5" dirty="0"/>
              <a:t>of</a:t>
            </a:r>
            <a:r>
              <a:rPr lang="en-US" sz="2000" dirty="0"/>
              <a:t> </a:t>
            </a:r>
            <a:r>
              <a:rPr lang="en-US" sz="2000" spc="-10" dirty="0"/>
              <a:t>feedback</a:t>
            </a:r>
            <a:r>
              <a:rPr lang="en-US" sz="2000" dirty="0"/>
              <a:t> and</a:t>
            </a:r>
            <a:r>
              <a:rPr lang="en-US" sz="2000" spc="-5" dirty="0"/>
              <a:t> praise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a:spLocks noGrp="1"/>
          </p:cNvSpPr>
          <p:nvPr>
            <p:ph type="title"/>
          </p:nvPr>
        </p:nvSpPr>
        <p:spPr>
          <a:xfrm>
            <a:off x="1136397" y="502020"/>
            <a:ext cx="5323715" cy="1642970"/>
          </a:xfrm>
          <a:prstGeom prst="rect">
            <a:avLst/>
          </a:prstGeom>
        </p:spPr>
        <p:txBody>
          <a:bodyPr vert="horz" lIns="91440" tIns="45720" rIns="91440" bIns="45720" rtlCol="0" anchor="b">
            <a:normAutofit/>
          </a:bodyPr>
          <a:lstStyle/>
          <a:p>
            <a:pPr marL="12700" marR="5080" algn="l" rtl="0">
              <a:lnSpc>
                <a:spcPct val="90000"/>
              </a:lnSpc>
              <a:spcBef>
                <a:spcPct val="0"/>
              </a:spcBef>
            </a:pPr>
            <a:r>
              <a:rPr lang="en-US" sz="4000" kern="1200">
                <a:solidFill>
                  <a:schemeClr val="tx1"/>
                </a:solidFill>
                <a:latin typeface="+mj-lt"/>
                <a:ea typeface="+mj-ea"/>
                <a:cs typeface="+mj-cs"/>
              </a:rPr>
              <a:t>End of unit/placement review</a:t>
            </a:r>
          </a:p>
        </p:txBody>
      </p:sp>
      <p:sp>
        <p:nvSpPr>
          <p:cNvPr id="6" name="object 6"/>
          <p:cNvSpPr txBox="1"/>
          <p:nvPr/>
        </p:nvSpPr>
        <p:spPr>
          <a:xfrm>
            <a:off x="1144923" y="2405894"/>
            <a:ext cx="5315189" cy="4299706"/>
          </a:xfrm>
          <a:prstGeom prst="rect">
            <a:avLst/>
          </a:prstGeom>
        </p:spPr>
        <p:txBody>
          <a:bodyPr vert="horz" lIns="91440" tIns="45720" rIns="91440" bIns="45720" rtlCol="0" anchor="t">
            <a:normAutofit/>
          </a:bodyPr>
          <a:lstStyle/>
          <a:p>
            <a:pPr marL="241300" marR="391795" indent="-228600">
              <a:lnSpc>
                <a:spcPct val="90000"/>
              </a:lnSpc>
              <a:spcBef>
                <a:spcPts val="355"/>
              </a:spcBef>
              <a:buFont typeface="Arial" panose="020B0604020202020204" pitchFamily="34" charset="0"/>
              <a:buChar char="•"/>
              <a:tabLst>
                <a:tab pos="241300" algn="l"/>
                <a:tab pos="241935" algn="l"/>
              </a:tabLst>
            </a:pPr>
            <a:r>
              <a:rPr lang="en-US" spc="-5" dirty="0"/>
              <a:t>The student needs </a:t>
            </a:r>
            <a:r>
              <a:rPr lang="en-US" spc="-15" dirty="0"/>
              <a:t>to </a:t>
            </a:r>
            <a:r>
              <a:rPr lang="en-US" spc="-5" dirty="0"/>
              <a:t>complete all relevant components </a:t>
            </a:r>
            <a:r>
              <a:rPr lang="en-US" spc="-10" dirty="0"/>
              <a:t>of </a:t>
            </a:r>
            <a:r>
              <a:rPr lang="en-US" spc="-415" dirty="0"/>
              <a:t> </a:t>
            </a:r>
            <a:r>
              <a:rPr lang="en-US" spc="-5" dirty="0"/>
              <a:t>their</a:t>
            </a:r>
            <a:r>
              <a:rPr lang="en-US" dirty="0"/>
              <a:t> </a:t>
            </a:r>
            <a:r>
              <a:rPr lang="en-US" spc="-5" dirty="0"/>
              <a:t>portfolio</a:t>
            </a:r>
            <a:r>
              <a:rPr lang="en-US" spc="-10" dirty="0"/>
              <a:t> </a:t>
            </a:r>
            <a:r>
              <a:rPr lang="en-US" spc="-15" dirty="0"/>
              <a:t>per each placement allocation.</a:t>
            </a:r>
            <a:endParaRPr lang="en-US" dirty="0"/>
          </a:p>
          <a:p>
            <a:pPr marL="241300" marR="5080" indent="-228600">
              <a:lnSpc>
                <a:spcPct val="90000"/>
              </a:lnSpc>
              <a:spcBef>
                <a:spcPts val="1020"/>
              </a:spcBef>
              <a:buFont typeface="Arial" panose="020B0604020202020204" pitchFamily="34" charset="0"/>
              <a:buChar char="•"/>
              <a:tabLst>
                <a:tab pos="241300" algn="l"/>
                <a:tab pos="241935" algn="l"/>
              </a:tabLst>
            </a:pPr>
            <a:r>
              <a:rPr lang="en-US" spc="-10" dirty="0"/>
              <a:t>The</a:t>
            </a:r>
            <a:r>
              <a:rPr lang="en-US" spc="5" dirty="0"/>
              <a:t> </a:t>
            </a:r>
            <a:r>
              <a:rPr lang="en-US" spc="-10" dirty="0"/>
              <a:t>portfolio</a:t>
            </a:r>
            <a:r>
              <a:rPr lang="en-US" spc="-5" dirty="0"/>
              <a:t> is</a:t>
            </a:r>
            <a:r>
              <a:rPr lang="en-US" spc="5" dirty="0"/>
              <a:t> graded at the end of the academic year and is </a:t>
            </a:r>
            <a:r>
              <a:rPr lang="en-US" spc="-5" dirty="0"/>
              <a:t>either</a:t>
            </a:r>
            <a:r>
              <a:rPr lang="en-US" spc="15" dirty="0"/>
              <a:t> </a:t>
            </a:r>
            <a:r>
              <a:rPr lang="en-US" spc="-5" dirty="0"/>
              <a:t>pass</a:t>
            </a:r>
            <a:r>
              <a:rPr lang="en-US" spc="-20" dirty="0"/>
              <a:t> </a:t>
            </a:r>
            <a:r>
              <a:rPr lang="en-US" spc="-5" dirty="0"/>
              <a:t>or</a:t>
            </a:r>
            <a:r>
              <a:rPr lang="en-US" dirty="0"/>
              <a:t> </a:t>
            </a:r>
            <a:r>
              <a:rPr lang="en-US" spc="-15" dirty="0"/>
              <a:t>fail.</a:t>
            </a:r>
            <a:r>
              <a:rPr lang="en-US" spc="-5" dirty="0"/>
              <a:t> </a:t>
            </a:r>
            <a:endParaRPr lang="en-US" dirty="0"/>
          </a:p>
          <a:p>
            <a:pPr marL="241300" marR="36830" indent="-228600">
              <a:lnSpc>
                <a:spcPct val="90000"/>
              </a:lnSpc>
              <a:spcBef>
                <a:spcPts val="969"/>
              </a:spcBef>
              <a:buFont typeface="Arial" panose="020B0604020202020204" pitchFamily="34" charset="0"/>
              <a:buChar char="•"/>
              <a:tabLst>
                <a:tab pos="241300" algn="l"/>
                <a:tab pos="241935" algn="l"/>
              </a:tabLst>
            </a:pPr>
            <a:r>
              <a:rPr lang="en-US" spc="-5" dirty="0"/>
              <a:t>We welcome placement supervisors to offer additional feedback.</a:t>
            </a:r>
          </a:p>
          <a:p>
            <a:pPr marL="241300" marR="36830" indent="-228600">
              <a:lnSpc>
                <a:spcPct val="90000"/>
              </a:lnSpc>
              <a:spcBef>
                <a:spcPts val="969"/>
              </a:spcBef>
              <a:buFont typeface="Arial" panose="020B0604020202020204" pitchFamily="34" charset="0"/>
              <a:buChar char="•"/>
              <a:tabLst>
                <a:tab pos="241300" algn="l"/>
                <a:tab pos="241935" algn="l"/>
              </a:tabLst>
            </a:pPr>
            <a:r>
              <a:rPr lang="en-US" spc="-5" dirty="0"/>
              <a:t>If a placement supervisor </a:t>
            </a:r>
            <a:r>
              <a:rPr lang="en-US" spc="-15" dirty="0"/>
              <a:t>considers</a:t>
            </a:r>
            <a:r>
              <a:rPr lang="en-US" dirty="0"/>
              <a:t> </a:t>
            </a:r>
            <a:r>
              <a:rPr lang="en-US" spc="-5" dirty="0"/>
              <a:t>the</a:t>
            </a:r>
            <a:r>
              <a:rPr lang="en-US" spc="5" dirty="0"/>
              <a:t> </a:t>
            </a:r>
            <a:r>
              <a:rPr lang="en-US" spc="-10" dirty="0"/>
              <a:t>student</a:t>
            </a:r>
            <a:r>
              <a:rPr lang="en-US" spc="-5" dirty="0"/>
              <a:t> </a:t>
            </a:r>
            <a:r>
              <a:rPr lang="en-US" spc="-15" dirty="0"/>
              <a:t>to</a:t>
            </a:r>
            <a:r>
              <a:rPr lang="en-US" spc="-5" dirty="0"/>
              <a:t> </a:t>
            </a:r>
            <a:r>
              <a:rPr lang="en-US" spc="-20" dirty="0"/>
              <a:t>have </a:t>
            </a:r>
            <a:r>
              <a:rPr lang="en-US" spc="-15" dirty="0"/>
              <a:t>excelled</a:t>
            </a:r>
            <a:r>
              <a:rPr lang="en-US" spc="25" dirty="0"/>
              <a:t> </a:t>
            </a:r>
            <a:r>
              <a:rPr lang="en-US" spc="-5" dirty="0"/>
              <a:t>in any</a:t>
            </a:r>
            <a:r>
              <a:rPr lang="en-US" dirty="0"/>
              <a:t> </a:t>
            </a:r>
            <a:r>
              <a:rPr lang="en-US" spc="-10" dirty="0"/>
              <a:t>areas related to their placement learning outcomes, </a:t>
            </a:r>
            <a:r>
              <a:rPr lang="en-US" spc="-5" dirty="0"/>
              <a:t>they</a:t>
            </a:r>
            <a:r>
              <a:rPr lang="en-US" spc="5" dirty="0"/>
              <a:t> </a:t>
            </a:r>
            <a:r>
              <a:rPr lang="en-US" spc="-10" dirty="0"/>
              <a:t>should contact </a:t>
            </a:r>
            <a:r>
              <a:rPr lang="en-US" spc="-10" dirty="0">
                <a:hlinkClick r:id="rId3"/>
              </a:rPr>
              <a:t>pastudies@uwe.ac.uk</a:t>
            </a:r>
            <a:r>
              <a:rPr lang="en-US" spc="-10" dirty="0"/>
              <a:t> outlining how the student has excelled.</a:t>
            </a:r>
          </a:p>
          <a:p>
            <a:pPr marL="241300" marR="36830" indent="-228600">
              <a:lnSpc>
                <a:spcPct val="90000"/>
              </a:lnSpc>
              <a:spcBef>
                <a:spcPts val="969"/>
              </a:spcBef>
              <a:buFont typeface="Arial" panose="020B0604020202020204" pitchFamily="34" charset="0"/>
              <a:buChar char="•"/>
              <a:tabLst>
                <a:tab pos="241300" algn="l"/>
                <a:tab pos="241935" algn="l"/>
              </a:tabLst>
            </a:pPr>
            <a:r>
              <a:rPr lang="en-US" spc="-10" dirty="0"/>
              <a:t>The student will receive a copy of this feedback, which they can add into their portfolio. </a:t>
            </a:r>
            <a:endParaRPr lang="en-US" dirty="0"/>
          </a:p>
        </p:txBody>
      </p:sp>
      <p:sp>
        <p:nvSpPr>
          <p:cNvPr id="22" name="Rectangle 2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people in scrubs looking at papers&#10;&#10;Description automatically generated with low confidence">
            <a:extLst>
              <a:ext uri="{FF2B5EF4-FFF2-40B4-BE49-F238E27FC236}">
                <a16:creationId xmlns:a16="http://schemas.microsoft.com/office/drawing/2014/main" id="{FEC884BC-18EF-C681-C874-302AA72A3E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74" r="18773" b="-1"/>
          <a:stretch/>
        </p:blipFill>
        <p:spPr>
          <a:xfrm>
            <a:off x="7075967" y="1365984"/>
            <a:ext cx="4170530" cy="415792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065CB0-2DF5-98C9-5955-34EF2AE198D9}"/>
              </a:ext>
            </a:extLst>
          </p:cNvPr>
          <p:cNvSpPr txBox="1"/>
          <p:nvPr/>
        </p:nvSpPr>
        <p:spPr>
          <a:xfrm>
            <a:off x="228600" y="1683756"/>
            <a:ext cx="3473143" cy="239635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dirty="0">
                <a:solidFill>
                  <a:srgbClr val="FFFFFF"/>
                </a:solidFill>
                <a:latin typeface="+mj-lt"/>
                <a:ea typeface="+mj-ea"/>
                <a:cs typeface="+mj-cs"/>
              </a:rPr>
              <a:t>End of unit/placement review</a:t>
            </a:r>
          </a:p>
        </p:txBody>
      </p:sp>
      <p:graphicFrame>
        <p:nvGraphicFramePr>
          <p:cNvPr id="6" name="TextBox 3">
            <a:extLst>
              <a:ext uri="{FF2B5EF4-FFF2-40B4-BE49-F238E27FC236}">
                <a16:creationId xmlns:a16="http://schemas.microsoft.com/office/drawing/2014/main" id="{9D39D7CC-CF19-94CF-4F48-2ED04BA08C0C}"/>
              </a:ext>
            </a:extLst>
          </p:cNvPr>
          <p:cNvGraphicFramePr/>
          <p:nvPr>
            <p:extLst>
              <p:ext uri="{D42A27DB-BD31-4B8C-83A1-F6EECF244321}">
                <p14:modId xmlns:p14="http://schemas.microsoft.com/office/powerpoint/2010/main" val="3820324813"/>
              </p:ext>
            </p:extLst>
          </p:nvPr>
        </p:nvGraphicFramePr>
        <p:xfrm>
          <a:off x="4288222" y="304800"/>
          <a:ext cx="7675178"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7318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9676" y="455421"/>
            <a:ext cx="2875915" cy="848360"/>
          </a:xfrm>
          <a:prstGeom prst="rect">
            <a:avLst/>
          </a:prstGeom>
        </p:spPr>
        <p:txBody>
          <a:bodyPr vert="horz" wrap="square" lIns="0" tIns="12700" rIns="0" bIns="0" rtlCol="0">
            <a:spAutoFit/>
          </a:bodyPr>
          <a:lstStyle/>
          <a:p>
            <a:pPr marL="12700">
              <a:lnSpc>
                <a:spcPct val="100000"/>
              </a:lnSpc>
              <a:spcBef>
                <a:spcPts val="100"/>
              </a:spcBef>
            </a:pPr>
            <a:r>
              <a:rPr sz="5400" spc="-30" dirty="0">
                <a:solidFill>
                  <a:srgbClr val="000000"/>
                </a:solidFill>
              </a:rPr>
              <a:t>Evaluation</a:t>
            </a:r>
            <a:endParaRPr sz="5400"/>
          </a:p>
        </p:txBody>
      </p:sp>
      <p:grpSp>
        <p:nvGrpSpPr>
          <p:cNvPr id="3" name="object 3"/>
          <p:cNvGrpSpPr/>
          <p:nvPr/>
        </p:nvGrpSpPr>
        <p:grpSpPr>
          <a:xfrm>
            <a:off x="624636" y="2338911"/>
            <a:ext cx="3293745" cy="85090"/>
            <a:chOff x="624636" y="2338911"/>
            <a:chExt cx="3293745" cy="85090"/>
          </a:xfrm>
        </p:grpSpPr>
        <p:sp>
          <p:nvSpPr>
            <p:cNvPr id="4" name="object 4"/>
            <p:cNvSpPr/>
            <p:nvPr/>
          </p:nvSpPr>
          <p:spPr>
            <a:xfrm>
              <a:off x="643889" y="2362818"/>
              <a:ext cx="3255645" cy="40005"/>
            </a:xfrm>
            <a:custGeom>
              <a:avLst/>
              <a:gdLst/>
              <a:ahLst/>
              <a:cxnLst/>
              <a:rect l="l" t="t" r="r" b="b"/>
              <a:pathLst>
                <a:path w="3255645" h="40005">
                  <a:moveTo>
                    <a:pt x="951941" y="23"/>
                  </a:moveTo>
                  <a:lnTo>
                    <a:pt x="910692" y="0"/>
                  </a:lnTo>
                  <a:lnTo>
                    <a:pt x="870783" y="747"/>
                  </a:lnTo>
                  <a:lnTo>
                    <a:pt x="830133" y="2115"/>
                  </a:lnTo>
                  <a:lnTo>
                    <a:pt x="682926" y="8452"/>
                  </a:lnTo>
                  <a:lnTo>
                    <a:pt x="558271" y="12970"/>
                  </a:lnTo>
                  <a:lnTo>
                    <a:pt x="409554" y="18911"/>
                  </a:lnTo>
                  <a:lnTo>
                    <a:pt x="365953" y="20334"/>
                  </a:lnTo>
                  <a:lnTo>
                    <a:pt x="322995" y="21289"/>
                  </a:lnTo>
                  <a:lnTo>
                    <a:pt x="279274" y="21661"/>
                  </a:lnTo>
                  <a:lnTo>
                    <a:pt x="233383" y="21338"/>
                  </a:lnTo>
                  <a:lnTo>
                    <a:pt x="183916" y="20205"/>
                  </a:lnTo>
                  <a:lnTo>
                    <a:pt x="129467" y="18149"/>
                  </a:lnTo>
                  <a:lnTo>
                    <a:pt x="68630" y="15056"/>
                  </a:lnTo>
                  <a:lnTo>
                    <a:pt x="0" y="10811"/>
                  </a:lnTo>
                  <a:lnTo>
                    <a:pt x="368" y="17669"/>
                  </a:lnTo>
                  <a:lnTo>
                    <a:pt x="838" y="20336"/>
                  </a:lnTo>
                  <a:lnTo>
                    <a:pt x="0" y="29099"/>
                  </a:lnTo>
                  <a:lnTo>
                    <a:pt x="45461" y="28816"/>
                  </a:lnTo>
                  <a:lnTo>
                    <a:pt x="90446" y="28905"/>
                  </a:lnTo>
                  <a:lnTo>
                    <a:pt x="135407" y="29276"/>
                  </a:lnTo>
                  <a:lnTo>
                    <a:pt x="375756" y="32283"/>
                  </a:lnTo>
                  <a:lnTo>
                    <a:pt x="430114" y="32495"/>
                  </a:lnTo>
                  <a:lnTo>
                    <a:pt x="487627" y="32372"/>
                  </a:lnTo>
                  <a:lnTo>
                    <a:pt x="548750" y="31823"/>
                  </a:lnTo>
                  <a:lnTo>
                    <a:pt x="613936" y="30762"/>
                  </a:lnTo>
                  <a:lnTo>
                    <a:pt x="752525" y="27588"/>
                  </a:lnTo>
                  <a:lnTo>
                    <a:pt x="815491" y="26932"/>
                  </a:lnTo>
                  <a:lnTo>
                    <a:pt x="873298" y="26966"/>
                  </a:lnTo>
                  <a:lnTo>
                    <a:pt x="926705" y="27526"/>
                  </a:lnTo>
                  <a:lnTo>
                    <a:pt x="976472" y="28447"/>
                  </a:lnTo>
                  <a:lnTo>
                    <a:pt x="1111518" y="31735"/>
                  </a:lnTo>
                  <a:lnTo>
                    <a:pt x="1154314" y="32458"/>
                  </a:lnTo>
                  <a:lnTo>
                    <a:pt x="1197265" y="32720"/>
                  </a:lnTo>
                  <a:lnTo>
                    <a:pt x="1241131" y="32357"/>
                  </a:lnTo>
                  <a:lnTo>
                    <a:pt x="1286670" y="31205"/>
                  </a:lnTo>
                  <a:lnTo>
                    <a:pt x="1389143" y="26494"/>
                  </a:lnTo>
                  <a:lnTo>
                    <a:pt x="1437057" y="24823"/>
                  </a:lnTo>
                  <a:lnTo>
                    <a:pt x="1480302" y="23947"/>
                  </a:lnTo>
                  <a:lnTo>
                    <a:pt x="1520795" y="23729"/>
                  </a:lnTo>
                  <a:lnTo>
                    <a:pt x="1560450" y="24033"/>
                  </a:lnTo>
                  <a:lnTo>
                    <a:pt x="1749023" y="27708"/>
                  </a:lnTo>
                  <a:lnTo>
                    <a:pt x="1813236" y="28555"/>
                  </a:lnTo>
                  <a:lnTo>
                    <a:pt x="1888109" y="29099"/>
                  </a:lnTo>
                  <a:lnTo>
                    <a:pt x="1951082" y="28991"/>
                  </a:lnTo>
                  <a:lnTo>
                    <a:pt x="2012907" y="28233"/>
                  </a:lnTo>
                  <a:lnTo>
                    <a:pt x="2073418" y="26991"/>
                  </a:lnTo>
                  <a:lnTo>
                    <a:pt x="2132445" y="25434"/>
                  </a:lnTo>
                  <a:lnTo>
                    <a:pt x="2298954" y="20527"/>
                  </a:lnTo>
                  <a:lnTo>
                    <a:pt x="2350372" y="19369"/>
                  </a:lnTo>
                  <a:lnTo>
                    <a:pt x="2399469" y="18727"/>
                  </a:lnTo>
                  <a:lnTo>
                    <a:pt x="2446077" y="18769"/>
                  </a:lnTo>
                  <a:lnTo>
                    <a:pt x="2490028" y="19660"/>
                  </a:lnTo>
                  <a:lnTo>
                    <a:pt x="2531154" y="21568"/>
                  </a:lnTo>
                  <a:lnTo>
                    <a:pt x="2569288" y="24659"/>
                  </a:lnTo>
                  <a:lnTo>
                    <a:pt x="2604262" y="29099"/>
                  </a:lnTo>
                  <a:lnTo>
                    <a:pt x="2643589" y="33817"/>
                  </a:lnTo>
                  <a:lnTo>
                    <a:pt x="2689040" y="36974"/>
                  </a:lnTo>
                  <a:lnTo>
                    <a:pt x="2739433" y="38781"/>
                  </a:lnTo>
                  <a:lnTo>
                    <a:pt x="2793586" y="39450"/>
                  </a:lnTo>
                  <a:lnTo>
                    <a:pt x="2850318" y="39192"/>
                  </a:lnTo>
                  <a:lnTo>
                    <a:pt x="2908448" y="38218"/>
                  </a:lnTo>
                  <a:lnTo>
                    <a:pt x="2966795" y="36740"/>
                  </a:lnTo>
                  <a:lnTo>
                    <a:pt x="3178718" y="30003"/>
                  </a:lnTo>
                  <a:lnTo>
                    <a:pt x="3220426" y="29170"/>
                  </a:lnTo>
                  <a:lnTo>
                    <a:pt x="3255264" y="29099"/>
                  </a:lnTo>
                  <a:lnTo>
                    <a:pt x="3255645" y="20336"/>
                  </a:lnTo>
                  <a:lnTo>
                    <a:pt x="3255010" y="15256"/>
                  </a:lnTo>
                  <a:lnTo>
                    <a:pt x="3255264" y="10811"/>
                  </a:lnTo>
                  <a:lnTo>
                    <a:pt x="3201583" y="15835"/>
                  </a:lnTo>
                  <a:lnTo>
                    <a:pt x="3146724" y="18950"/>
                  </a:lnTo>
                  <a:lnTo>
                    <a:pt x="3091083" y="20431"/>
                  </a:lnTo>
                  <a:lnTo>
                    <a:pt x="3035056" y="20552"/>
                  </a:lnTo>
                  <a:lnTo>
                    <a:pt x="2979039" y="19588"/>
                  </a:lnTo>
                  <a:lnTo>
                    <a:pt x="2923428" y="17816"/>
                  </a:lnTo>
                  <a:lnTo>
                    <a:pt x="2868620" y="15508"/>
                  </a:lnTo>
                  <a:lnTo>
                    <a:pt x="2712974" y="8130"/>
                  </a:lnTo>
                  <a:lnTo>
                    <a:pt x="2665338" y="6435"/>
                  </a:lnTo>
                  <a:lnTo>
                    <a:pt x="2620487" y="5581"/>
                  </a:lnTo>
                  <a:lnTo>
                    <a:pt x="2578816" y="5842"/>
                  </a:lnTo>
                  <a:lnTo>
                    <a:pt x="2540721" y="7494"/>
                  </a:lnTo>
                  <a:lnTo>
                    <a:pt x="2463528" y="15080"/>
                  </a:lnTo>
                  <a:lnTo>
                    <a:pt x="2415144" y="17496"/>
                  </a:lnTo>
                  <a:lnTo>
                    <a:pt x="2362579" y="18384"/>
                  </a:lnTo>
                  <a:lnTo>
                    <a:pt x="2306964" y="18064"/>
                  </a:lnTo>
                  <a:lnTo>
                    <a:pt x="2249432" y="16861"/>
                  </a:lnTo>
                  <a:lnTo>
                    <a:pt x="2191115" y="15097"/>
                  </a:lnTo>
                  <a:lnTo>
                    <a:pt x="2076652" y="11178"/>
                  </a:lnTo>
                  <a:lnTo>
                    <a:pt x="2022770" y="9668"/>
                  </a:lnTo>
                  <a:lnTo>
                    <a:pt x="1972631" y="8889"/>
                  </a:lnTo>
                  <a:lnTo>
                    <a:pt x="1927367" y="9162"/>
                  </a:lnTo>
                  <a:lnTo>
                    <a:pt x="1888109" y="10811"/>
                  </a:lnTo>
                  <a:lnTo>
                    <a:pt x="1854929" y="12896"/>
                  </a:lnTo>
                  <a:lnTo>
                    <a:pt x="1817241" y="14917"/>
                  </a:lnTo>
                  <a:lnTo>
                    <a:pt x="1775479" y="16809"/>
                  </a:lnTo>
                  <a:lnTo>
                    <a:pt x="1730080" y="18509"/>
                  </a:lnTo>
                  <a:lnTo>
                    <a:pt x="1681479" y="19952"/>
                  </a:lnTo>
                  <a:lnTo>
                    <a:pt x="1630114" y="21075"/>
                  </a:lnTo>
                  <a:lnTo>
                    <a:pt x="1576419" y="21813"/>
                  </a:lnTo>
                  <a:lnTo>
                    <a:pt x="1520830" y="22101"/>
                  </a:lnTo>
                  <a:lnTo>
                    <a:pt x="1463785" y="21877"/>
                  </a:lnTo>
                  <a:lnTo>
                    <a:pt x="1405718" y="21075"/>
                  </a:lnTo>
                  <a:lnTo>
                    <a:pt x="1347065" y="19632"/>
                  </a:lnTo>
                  <a:lnTo>
                    <a:pt x="1288263" y="17483"/>
                  </a:lnTo>
                  <a:lnTo>
                    <a:pt x="1229748" y="14564"/>
                  </a:lnTo>
                  <a:lnTo>
                    <a:pt x="1104537" y="6211"/>
                  </a:lnTo>
                  <a:lnTo>
                    <a:pt x="1046782" y="2979"/>
                  </a:lnTo>
                  <a:lnTo>
                    <a:pt x="996610" y="966"/>
                  </a:lnTo>
                  <a:lnTo>
                    <a:pt x="951941" y="23"/>
                  </a:lnTo>
                  <a:close/>
                </a:path>
              </a:pathLst>
            </a:custGeom>
            <a:solidFill>
              <a:srgbClr val="EC7C30"/>
            </a:solidFill>
          </p:spPr>
          <p:txBody>
            <a:bodyPr wrap="square" lIns="0" tIns="0" rIns="0" bIns="0" rtlCol="0"/>
            <a:lstStyle/>
            <a:p>
              <a:endParaRPr/>
            </a:p>
          </p:txBody>
        </p:sp>
        <p:sp>
          <p:nvSpPr>
            <p:cNvPr id="5" name="object 5"/>
            <p:cNvSpPr/>
            <p:nvPr/>
          </p:nvSpPr>
          <p:spPr>
            <a:xfrm>
              <a:off x="643686" y="2357961"/>
              <a:ext cx="3255645" cy="46990"/>
            </a:xfrm>
            <a:custGeom>
              <a:avLst/>
              <a:gdLst/>
              <a:ahLst/>
              <a:cxnLst/>
              <a:rect l="l" t="t" r="r" b="b"/>
              <a:pathLst>
                <a:path w="3255645" h="46989">
                  <a:moveTo>
                    <a:pt x="203" y="15668"/>
                  </a:moveTo>
                  <a:lnTo>
                    <a:pt x="59845" y="10650"/>
                  </a:lnTo>
                  <a:lnTo>
                    <a:pt x="118558" y="6628"/>
                  </a:lnTo>
                  <a:lnTo>
                    <a:pt x="176179" y="3577"/>
                  </a:lnTo>
                  <a:lnTo>
                    <a:pt x="232544" y="1472"/>
                  </a:lnTo>
                  <a:lnTo>
                    <a:pt x="287492" y="288"/>
                  </a:lnTo>
                  <a:lnTo>
                    <a:pt x="340858" y="0"/>
                  </a:lnTo>
                  <a:lnTo>
                    <a:pt x="392479" y="581"/>
                  </a:lnTo>
                  <a:lnTo>
                    <a:pt x="442193" y="2009"/>
                  </a:lnTo>
                  <a:lnTo>
                    <a:pt x="489835" y="4256"/>
                  </a:lnTo>
                  <a:lnTo>
                    <a:pt x="535244" y="7298"/>
                  </a:lnTo>
                  <a:lnTo>
                    <a:pt x="578255" y="11111"/>
                  </a:lnTo>
                  <a:lnTo>
                    <a:pt x="618705" y="15668"/>
                  </a:lnTo>
                  <a:lnTo>
                    <a:pt x="655602" y="19572"/>
                  </a:lnTo>
                  <a:lnTo>
                    <a:pt x="694178" y="22295"/>
                  </a:lnTo>
                  <a:lnTo>
                    <a:pt x="734574" y="23982"/>
                  </a:lnTo>
                  <a:lnTo>
                    <a:pt x="776931" y="24777"/>
                  </a:lnTo>
                  <a:lnTo>
                    <a:pt x="821391" y="24825"/>
                  </a:lnTo>
                  <a:lnTo>
                    <a:pt x="868094" y="24270"/>
                  </a:lnTo>
                  <a:lnTo>
                    <a:pt x="917183" y="23258"/>
                  </a:lnTo>
                  <a:lnTo>
                    <a:pt x="968797" y="21932"/>
                  </a:lnTo>
                  <a:lnTo>
                    <a:pt x="1023078" y="20438"/>
                  </a:lnTo>
                  <a:lnTo>
                    <a:pt x="1080167" y="18920"/>
                  </a:lnTo>
                  <a:lnTo>
                    <a:pt x="1140206" y="17522"/>
                  </a:lnTo>
                  <a:lnTo>
                    <a:pt x="1203334" y="16390"/>
                  </a:lnTo>
                  <a:lnTo>
                    <a:pt x="1269695" y="15668"/>
                  </a:lnTo>
                  <a:lnTo>
                    <a:pt x="1335573" y="15443"/>
                  </a:lnTo>
                  <a:lnTo>
                    <a:pt x="1397479" y="15638"/>
                  </a:lnTo>
                  <a:lnTo>
                    <a:pt x="1455893" y="16147"/>
                  </a:lnTo>
                  <a:lnTo>
                    <a:pt x="1511294" y="16867"/>
                  </a:lnTo>
                  <a:lnTo>
                    <a:pt x="1564161" y="17694"/>
                  </a:lnTo>
                  <a:lnTo>
                    <a:pt x="1614972" y="18523"/>
                  </a:lnTo>
                  <a:lnTo>
                    <a:pt x="1664207" y="19252"/>
                  </a:lnTo>
                  <a:lnTo>
                    <a:pt x="1712345" y="19775"/>
                  </a:lnTo>
                  <a:lnTo>
                    <a:pt x="1759864" y="19988"/>
                  </a:lnTo>
                  <a:lnTo>
                    <a:pt x="1807243" y="19789"/>
                  </a:lnTo>
                  <a:lnTo>
                    <a:pt x="1854963" y="19071"/>
                  </a:lnTo>
                  <a:lnTo>
                    <a:pt x="1903500" y="17732"/>
                  </a:lnTo>
                  <a:lnTo>
                    <a:pt x="1953336" y="15668"/>
                  </a:lnTo>
                  <a:lnTo>
                    <a:pt x="2005009" y="13799"/>
                  </a:lnTo>
                  <a:lnTo>
                    <a:pt x="2058446" y="12982"/>
                  </a:lnTo>
                  <a:lnTo>
                    <a:pt x="2113210" y="13015"/>
                  </a:lnTo>
                  <a:lnTo>
                    <a:pt x="2168858" y="13695"/>
                  </a:lnTo>
                  <a:lnTo>
                    <a:pt x="2224952" y="14822"/>
                  </a:lnTo>
                  <a:lnTo>
                    <a:pt x="2281053" y="16193"/>
                  </a:lnTo>
                  <a:lnTo>
                    <a:pt x="2336719" y="17606"/>
                  </a:lnTo>
                  <a:lnTo>
                    <a:pt x="2391511" y="18859"/>
                  </a:lnTo>
                  <a:lnTo>
                    <a:pt x="2444991" y="19751"/>
                  </a:lnTo>
                  <a:lnTo>
                    <a:pt x="2496717" y="20080"/>
                  </a:lnTo>
                  <a:lnTo>
                    <a:pt x="2546249" y="19644"/>
                  </a:lnTo>
                  <a:lnTo>
                    <a:pt x="2593149" y="18240"/>
                  </a:lnTo>
                  <a:lnTo>
                    <a:pt x="2636977" y="15668"/>
                  </a:lnTo>
                  <a:lnTo>
                    <a:pt x="2684956" y="12838"/>
                  </a:lnTo>
                  <a:lnTo>
                    <a:pt x="2736916" y="11197"/>
                  </a:lnTo>
                  <a:lnTo>
                    <a:pt x="2791855" y="10542"/>
                  </a:lnTo>
                  <a:lnTo>
                    <a:pt x="2848775" y="10673"/>
                  </a:lnTo>
                  <a:lnTo>
                    <a:pt x="2906676" y="11385"/>
                  </a:lnTo>
                  <a:lnTo>
                    <a:pt x="2964557" y="12477"/>
                  </a:lnTo>
                  <a:lnTo>
                    <a:pt x="3021420" y="13747"/>
                  </a:lnTo>
                  <a:lnTo>
                    <a:pt x="3076265" y="14991"/>
                  </a:lnTo>
                  <a:lnTo>
                    <a:pt x="3128092" y="16007"/>
                  </a:lnTo>
                  <a:lnTo>
                    <a:pt x="3175901" y="16594"/>
                  </a:lnTo>
                  <a:lnTo>
                    <a:pt x="3218692" y="16549"/>
                  </a:lnTo>
                  <a:lnTo>
                    <a:pt x="3255467" y="15668"/>
                  </a:lnTo>
                  <a:lnTo>
                    <a:pt x="3254705" y="23796"/>
                  </a:lnTo>
                  <a:lnTo>
                    <a:pt x="3255086" y="27733"/>
                  </a:lnTo>
                  <a:lnTo>
                    <a:pt x="3255467" y="33956"/>
                  </a:lnTo>
                  <a:lnTo>
                    <a:pt x="3216374" y="34716"/>
                  </a:lnTo>
                  <a:lnTo>
                    <a:pt x="3171163" y="34943"/>
                  </a:lnTo>
                  <a:lnTo>
                    <a:pt x="3120898" y="34740"/>
                  </a:lnTo>
                  <a:lnTo>
                    <a:pt x="3066647" y="34212"/>
                  </a:lnTo>
                  <a:lnTo>
                    <a:pt x="3009474" y="33463"/>
                  </a:lnTo>
                  <a:lnTo>
                    <a:pt x="2950446" y="32597"/>
                  </a:lnTo>
                  <a:lnTo>
                    <a:pt x="2890627" y="31718"/>
                  </a:lnTo>
                  <a:lnTo>
                    <a:pt x="2831085" y="30930"/>
                  </a:lnTo>
                  <a:lnTo>
                    <a:pt x="2772885" y="30338"/>
                  </a:lnTo>
                  <a:lnTo>
                    <a:pt x="2717092" y="30046"/>
                  </a:lnTo>
                  <a:lnTo>
                    <a:pt x="2664773" y="30158"/>
                  </a:lnTo>
                  <a:lnTo>
                    <a:pt x="2616993" y="30777"/>
                  </a:lnTo>
                  <a:lnTo>
                    <a:pt x="2574818" y="32008"/>
                  </a:lnTo>
                  <a:lnTo>
                    <a:pt x="2539314" y="33956"/>
                  </a:lnTo>
                  <a:lnTo>
                    <a:pt x="2505914" y="35586"/>
                  </a:lnTo>
                  <a:lnTo>
                    <a:pt x="2429882" y="35335"/>
                  </a:lnTo>
                  <a:lnTo>
                    <a:pt x="2387439" y="33956"/>
                  </a:lnTo>
                  <a:lnTo>
                    <a:pt x="2342169" y="32075"/>
                  </a:lnTo>
                  <a:lnTo>
                    <a:pt x="2294169" y="29944"/>
                  </a:lnTo>
                  <a:lnTo>
                    <a:pt x="2243531" y="27812"/>
                  </a:lnTo>
                  <a:lnTo>
                    <a:pt x="2190350" y="25932"/>
                  </a:lnTo>
                  <a:lnTo>
                    <a:pt x="2134722" y="24553"/>
                  </a:lnTo>
                  <a:lnTo>
                    <a:pt x="2076739" y="23926"/>
                  </a:lnTo>
                  <a:lnTo>
                    <a:pt x="2016498" y="24302"/>
                  </a:lnTo>
                  <a:lnTo>
                    <a:pt x="1954091" y="25932"/>
                  </a:lnTo>
                  <a:lnTo>
                    <a:pt x="1889614" y="29066"/>
                  </a:lnTo>
                  <a:lnTo>
                    <a:pt x="1823161" y="33956"/>
                  </a:lnTo>
                  <a:lnTo>
                    <a:pt x="1755167" y="39361"/>
                  </a:lnTo>
                  <a:lnTo>
                    <a:pt x="1695419" y="43109"/>
                  </a:lnTo>
                  <a:lnTo>
                    <a:pt x="1642482" y="45407"/>
                  </a:lnTo>
                  <a:lnTo>
                    <a:pt x="1594923" y="46461"/>
                  </a:lnTo>
                  <a:lnTo>
                    <a:pt x="1551306" y="46477"/>
                  </a:lnTo>
                  <a:lnTo>
                    <a:pt x="1510197" y="45661"/>
                  </a:lnTo>
                  <a:lnTo>
                    <a:pt x="1470162" y="44219"/>
                  </a:lnTo>
                  <a:lnTo>
                    <a:pt x="1429765" y="42357"/>
                  </a:lnTo>
                  <a:lnTo>
                    <a:pt x="1387573" y="40280"/>
                  </a:lnTo>
                  <a:lnTo>
                    <a:pt x="1342151" y="38196"/>
                  </a:lnTo>
                  <a:lnTo>
                    <a:pt x="1292064" y="36310"/>
                  </a:lnTo>
                  <a:lnTo>
                    <a:pt x="1235878" y="34828"/>
                  </a:lnTo>
                  <a:lnTo>
                    <a:pt x="1172159" y="33956"/>
                  </a:lnTo>
                  <a:lnTo>
                    <a:pt x="1133587" y="33803"/>
                  </a:lnTo>
                  <a:lnTo>
                    <a:pt x="1094660" y="33886"/>
                  </a:lnTo>
                  <a:lnTo>
                    <a:pt x="1055269" y="34174"/>
                  </a:lnTo>
                  <a:lnTo>
                    <a:pt x="1015303" y="34634"/>
                  </a:lnTo>
                  <a:lnTo>
                    <a:pt x="974652" y="35236"/>
                  </a:lnTo>
                  <a:lnTo>
                    <a:pt x="933205" y="35946"/>
                  </a:lnTo>
                  <a:lnTo>
                    <a:pt x="890853" y="36734"/>
                  </a:lnTo>
                  <a:lnTo>
                    <a:pt x="847486" y="37567"/>
                  </a:lnTo>
                  <a:lnTo>
                    <a:pt x="802993" y="38415"/>
                  </a:lnTo>
                  <a:lnTo>
                    <a:pt x="757264" y="39244"/>
                  </a:lnTo>
                  <a:lnTo>
                    <a:pt x="710189" y="40024"/>
                  </a:lnTo>
                  <a:lnTo>
                    <a:pt x="661658" y="40723"/>
                  </a:lnTo>
                  <a:lnTo>
                    <a:pt x="611560" y="41308"/>
                  </a:lnTo>
                  <a:lnTo>
                    <a:pt x="559786" y="41749"/>
                  </a:lnTo>
                  <a:lnTo>
                    <a:pt x="506226" y="42013"/>
                  </a:lnTo>
                  <a:lnTo>
                    <a:pt x="450768" y="42068"/>
                  </a:lnTo>
                  <a:lnTo>
                    <a:pt x="393304" y="41884"/>
                  </a:lnTo>
                  <a:lnTo>
                    <a:pt x="333722" y="41427"/>
                  </a:lnTo>
                  <a:lnTo>
                    <a:pt x="271914" y="40667"/>
                  </a:lnTo>
                  <a:lnTo>
                    <a:pt x="207767" y="39572"/>
                  </a:lnTo>
                  <a:lnTo>
                    <a:pt x="141174" y="38110"/>
                  </a:lnTo>
                  <a:lnTo>
                    <a:pt x="72022" y="36248"/>
                  </a:lnTo>
                  <a:lnTo>
                    <a:pt x="203" y="33956"/>
                  </a:lnTo>
                  <a:lnTo>
                    <a:pt x="152" y="28114"/>
                  </a:lnTo>
                  <a:lnTo>
                    <a:pt x="0" y="22145"/>
                  </a:lnTo>
                  <a:lnTo>
                    <a:pt x="203" y="15668"/>
                  </a:lnTo>
                  <a:close/>
                </a:path>
              </a:pathLst>
            </a:custGeom>
            <a:ln w="38100">
              <a:solidFill>
                <a:srgbClr val="EC7C30"/>
              </a:solidFill>
            </a:ln>
          </p:spPr>
          <p:txBody>
            <a:bodyPr wrap="square" lIns="0" tIns="0" rIns="0" bIns="0" rtlCol="0"/>
            <a:lstStyle/>
            <a:p>
              <a:endParaRPr/>
            </a:p>
          </p:txBody>
        </p:sp>
      </p:grpSp>
      <p:sp>
        <p:nvSpPr>
          <p:cNvPr id="6" name="object 6"/>
          <p:cNvSpPr txBox="1"/>
          <p:nvPr/>
        </p:nvSpPr>
        <p:spPr>
          <a:xfrm>
            <a:off x="709676" y="2643962"/>
            <a:ext cx="4380230" cy="2679065"/>
          </a:xfrm>
          <a:prstGeom prst="rect">
            <a:avLst/>
          </a:prstGeom>
        </p:spPr>
        <p:txBody>
          <a:bodyPr vert="horz" wrap="square" lIns="0" tIns="12065" rIns="0" bIns="0" rtlCol="0">
            <a:spAutoFit/>
          </a:bodyPr>
          <a:lstStyle/>
          <a:p>
            <a:pPr marL="469900" indent="-457834">
              <a:lnSpc>
                <a:spcPts val="2510"/>
              </a:lnSpc>
              <a:spcBef>
                <a:spcPts val="95"/>
              </a:spcBef>
              <a:buFont typeface="Arial MT"/>
              <a:buChar char="•"/>
              <a:tabLst>
                <a:tab pos="469900" algn="l"/>
                <a:tab pos="470534" algn="l"/>
              </a:tabLst>
            </a:pPr>
            <a:r>
              <a:rPr sz="2200" spc="-5" dirty="0">
                <a:latin typeface="Calibri"/>
                <a:cs typeface="Calibri"/>
              </a:rPr>
              <a:t>Do</a:t>
            </a:r>
            <a:r>
              <a:rPr sz="2200" dirty="0">
                <a:latin typeface="Calibri"/>
                <a:cs typeface="Calibri"/>
              </a:rPr>
              <a:t> </a:t>
            </a:r>
            <a:r>
              <a:rPr sz="2200" spc="-5" dirty="0">
                <a:latin typeface="Calibri"/>
                <a:cs typeface="Calibri"/>
              </a:rPr>
              <a:t>ask</a:t>
            </a:r>
            <a:r>
              <a:rPr sz="2200" spc="-10" dirty="0">
                <a:latin typeface="Calibri"/>
                <a:cs typeface="Calibri"/>
              </a:rPr>
              <a:t> the</a:t>
            </a:r>
            <a:r>
              <a:rPr sz="2200" spc="5" dirty="0">
                <a:latin typeface="Calibri"/>
                <a:cs typeface="Calibri"/>
              </a:rPr>
              <a:t> </a:t>
            </a:r>
            <a:r>
              <a:rPr sz="2200" spc="-15" dirty="0">
                <a:latin typeface="Calibri"/>
                <a:cs typeface="Calibri"/>
              </a:rPr>
              <a:t>student</a:t>
            </a:r>
            <a:r>
              <a:rPr sz="2200" spc="5" dirty="0">
                <a:latin typeface="Calibri"/>
                <a:cs typeface="Calibri"/>
              </a:rPr>
              <a:t> </a:t>
            </a:r>
            <a:r>
              <a:rPr sz="2200" spc="-20" dirty="0">
                <a:latin typeface="Calibri"/>
                <a:cs typeface="Calibri"/>
              </a:rPr>
              <a:t>to</a:t>
            </a:r>
            <a:r>
              <a:rPr sz="2200" dirty="0">
                <a:latin typeface="Calibri"/>
                <a:cs typeface="Calibri"/>
              </a:rPr>
              <a:t> </a:t>
            </a:r>
            <a:r>
              <a:rPr sz="2200" spc="-15" dirty="0">
                <a:latin typeface="Calibri"/>
                <a:cs typeface="Calibri"/>
              </a:rPr>
              <a:t>evaluate</a:t>
            </a:r>
            <a:r>
              <a:rPr sz="2200" dirty="0">
                <a:latin typeface="Calibri"/>
                <a:cs typeface="Calibri"/>
              </a:rPr>
              <a:t> </a:t>
            </a:r>
            <a:r>
              <a:rPr sz="2200" spc="-5" dirty="0">
                <a:latin typeface="Calibri"/>
                <a:cs typeface="Calibri"/>
              </a:rPr>
              <a:t>the</a:t>
            </a:r>
            <a:endParaRPr sz="2200">
              <a:latin typeface="Calibri"/>
              <a:cs typeface="Calibri"/>
            </a:endParaRPr>
          </a:p>
          <a:p>
            <a:pPr marL="469900">
              <a:lnSpc>
                <a:spcPts val="2510"/>
              </a:lnSpc>
            </a:pPr>
            <a:r>
              <a:rPr sz="2200" spc="-10" dirty="0">
                <a:latin typeface="Calibri"/>
                <a:cs typeface="Calibri"/>
              </a:rPr>
              <a:t>placement</a:t>
            </a:r>
            <a:endParaRPr sz="2200">
              <a:latin typeface="Calibri"/>
              <a:cs typeface="Calibri"/>
            </a:endParaRPr>
          </a:p>
          <a:p>
            <a:pPr>
              <a:lnSpc>
                <a:spcPct val="100000"/>
              </a:lnSpc>
            </a:pPr>
            <a:endParaRPr sz="2200">
              <a:latin typeface="Calibri"/>
              <a:cs typeface="Calibri"/>
            </a:endParaRPr>
          </a:p>
          <a:p>
            <a:pPr marL="469900" indent="-457834">
              <a:lnSpc>
                <a:spcPts val="2510"/>
              </a:lnSpc>
              <a:spcBef>
                <a:spcPts val="1420"/>
              </a:spcBef>
              <a:buFont typeface="Arial MT"/>
              <a:buChar char="•"/>
              <a:tabLst>
                <a:tab pos="469900" algn="l"/>
                <a:tab pos="470534" algn="l"/>
              </a:tabLst>
            </a:pPr>
            <a:r>
              <a:rPr sz="2200" spc="-5" dirty="0">
                <a:latin typeface="Calibri"/>
                <a:cs typeface="Calibri"/>
              </a:rPr>
              <a:t>Ask them</a:t>
            </a:r>
            <a:r>
              <a:rPr sz="2200" spc="20" dirty="0">
                <a:latin typeface="Calibri"/>
                <a:cs typeface="Calibri"/>
              </a:rPr>
              <a:t> </a:t>
            </a:r>
            <a:r>
              <a:rPr sz="2200" spc="-20" dirty="0">
                <a:latin typeface="Calibri"/>
                <a:cs typeface="Calibri"/>
              </a:rPr>
              <a:t>to</a:t>
            </a:r>
            <a:r>
              <a:rPr sz="2200" dirty="0">
                <a:latin typeface="Calibri"/>
                <a:cs typeface="Calibri"/>
              </a:rPr>
              <a:t> </a:t>
            </a:r>
            <a:r>
              <a:rPr sz="2200" spc="-5" dirty="0">
                <a:latin typeface="Calibri"/>
                <a:cs typeface="Calibri"/>
              </a:rPr>
              <a:t>do this</a:t>
            </a:r>
            <a:r>
              <a:rPr sz="2200" spc="10" dirty="0">
                <a:latin typeface="Calibri"/>
                <a:cs typeface="Calibri"/>
              </a:rPr>
              <a:t> </a:t>
            </a:r>
            <a:r>
              <a:rPr sz="2200" spc="-10" dirty="0">
                <a:latin typeface="Calibri"/>
                <a:cs typeface="Calibri"/>
              </a:rPr>
              <a:t>after</a:t>
            </a:r>
            <a:r>
              <a:rPr sz="2200" spc="-5" dirty="0">
                <a:latin typeface="Calibri"/>
                <a:cs typeface="Calibri"/>
              </a:rPr>
              <a:t> the </a:t>
            </a:r>
            <a:r>
              <a:rPr sz="2200" spc="-10" dirty="0">
                <a:latin typeface="Calibri"/>
                <a:cs typeface="Calibri"/>
              </a:rPr>
              <a:t>final</a:t>
            </a:r>
            <a:endParaRPr sz="2200">
              <a:latin typeface="Calibri"/>
              <a:cs typeface="Calibri"/>
            </a:endParaRPr>
          </a:p>
          <a:p>
            <a:pPr marL="469900">
              <a:lnSpc>
                <a:spcPts val="2510"/>
              </a:lnSpc>
            </a:pPr>
            <a:r>
              <a:rPr sz="2200" spc="-10" dirty="0">
                <a:latin typeface="Calibri"/>
                <a:cs typeface="Calibri"/>
              </a:rPr>
              <a:t>report has been</a:t>
            </a:r>
            <a:r>
              <a:rPr sz="2200" spc="5" dirty="0">
                <a:latin typeface="Calibri"/>
                <a:cs typeface="Calibri"/>
              </a:rPr>
              <a:t> </a:t>
            </a:r>
            <a:r>
              <a:rPr sz="2200" spc="-10" dirty="0">
                <a:latin typeface="Calibri"/>
                <a:cs typeface="Calibri"/>
              </a:rPr>
              <a:t>given</a:t>
            </a:r>
            <a:endParaRPr sz="2200">
              <a:latin typeface="Calibri"/>
              <a:cs typeface="Calibri"/>
            </a:endParaRPr>
          </a:p>
          <a:p>
            <a:pPr>
              <a:lnSpc>
                <a:spcPct val="100000"/>
              </a:lnSpc>
            </a:pPr>
            <a:endParaRPr sz="2200">
              <a:latin typeface="Calibri"/>
              <a:cs typeface="Calibri"/>
            </a:endParaRPr>
          </a:p>
          <a:p>
            <a:pPr marL="469900" indent="-457834">
              <a:lnSpc>
                <a:spcPct val="100000"/>
              </a:lnSpc>
              <a:spcBef>
                <a:spcPts val="1430"/>
              </a:spcBef>
              <a:buFont typeface="Arial MT"/>
              <a:buChar char="•"/>
              <a:tabLst>
                <a:tab pos="469900" algn="l"/>
                <a:tab pos="470534" algn="l"/>
              </a:tabLst>
            </a:pPr>
            <a:r>
              <a:rPr sz="2200" spc="-5" dirty="0">
                <a:latin typeface="Calibri"/>
                <a:cs typeface="Calibri"/>
              </a:rPr>
              <a:t>UWE</a:t>
            </a:r>
            <a:r>
              <a:rPr sz="2200" spc="-30" dirty="0">
                <a:latin typeface="Calibri"/>
                <a:cs typeface="Calibri"/>
              </a:rPr>
              <a:t> </a:t>
            </a:r>
            <a:r>
              <a:rPr sz="2200" spc="-10" dirty="0">
                <a:latin typeface="Calibri"/>
                <a:cs typeface="Calibri"/>
              </a:rPr>
              <a:t>evaluation</a:t>
            </a:r>
            <a:endParaRPr sz="2200">
              <a:latin typeface="Calibri"/>
              <a:cs typeface="Calibri"/>
            </a:endParaRPr>
          </a:p>
        </p:txBody>
      </p:sp>
      <p:pic>
        <p:nvPicPr>
          <p:cNvPr id="7" name="object 7"/>
          <p:cNvPicPr/>
          <p:nvPr/>
        </p:nvPicPr>
        <p:blipFill>
          <a:blip r:embed="rId3" cstate="print"/>
          <a:stretch>
            <a:fillRect/>
          </a:stretch>
        </p:blipFill>
        <p:spPr>
          <a:xfrm>
            <a:off x="6639258" y="1296590"/>
            <a:ext cx="4378547" cy="432168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24"/>
            <a:ext cx="12188825" cy="6857974"/>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Additional</a:t>
            </a:r>
            <a:r>
              <a:rPr spc="-85" dirty="0"/>
              <a:t> </a:t>
            </a:r>
            <a:r>
              <a:rPr spc="-15" dirty="0"/>
              <a:t>training</a:t>
            </a:r>
          </a:p>
        </p:txBody>
      </p:sp>
      <p:grpSp>
        <p:nvGrpSpPr>
          <p:cNvPr id="4" name="object 4"/>
          <p:cNvGrpSpPr/>
          <p:nvPr/>
        </p:nvGrpSpPr>
        <p:grpSpPr>
          <a:xfrm>
            <a:off x="796713" y="684747"/>
            <a:ext cx="10599420" cy="5497195"/>
            <a:chOff x="796713" y="684747"/>
            <a:chExt cx="10599420" cy="5497195"/>
          </a:xfrm>
        </p:grpSpPr>
        <p:sp>
          <p:nvSpPr>
            <p:cNvPr id="5" name="object 5"/>
            <p:cNvSpPr/>
            <p:nvPr/>
          </p:nvSpPr>
          <p:spPr>
            <a:xfrm>
              <a:off x="3974966" y="4356266"/>
              <a:ext cx="4243705" cy="48895"/>
            </a:xfrm>
            <a:custGeom>
              <a:avLst/>
              <a:gdLst/>
              <a:ahLst/>
              <a:cxnLst/>
              <a:rect l="l" t="t" r="r" b="b"/>
              <a:pathLst>
                <a:path w="4243705" h="48895">
                  <a:moveTo>
                    <a:pt x="2872122" y="21912"/>
                  </a:moveTo>
                  <a:lnTo>
                    <a:pt x="2038368" y="21912"/>
                  </a:lnTo>
                  <a:lnTo>
                    <a:pt x="2084569" y="23184"/>
                  </a:lnTo>
                  <a:lnTo>
                    <a:pt x="2141902" y="26441"/>
                  </a:lnTo>
                  <a:lnTo>
                    <a:pt x="2178146" y="29332"/>
                  </a:lnTo>
                  <a:lnTo>
                    <a:pt x="2276444" y="37472"/>
                  </a:lnTo>
                  <a:lnTo>
                    <a:pt x="2333934" y="41695"/>
                  </a:lnTo>
                  <a:lnTo>
                    <a:pt x="2386201" y="44843"/>
                  </a:lnTo>
                  <a:lnTo>
                    <a:pt x="2434251" y="46998"/>
                  </a:lnTo>
                  <a:lnTo>
                    <a:pt x="2479087" y="48243"/>
                  </a:lnTo>
                  <a:lnTo>
                    <a:pt x="2521714" y="48660"/>
                  </a:lnTo>
                  <a:lnTo>
                    <a:pt x="2563136" y="48332"/>
                  </a:lnTo>
                  <a:lnTo>
                    <a:pt x="2604358" y="47340"/>
                  </a:lnTo>
                  <a:lnTo>
                    <a:pt x="2690220" y="43699"/>
                  </a:lnTo>
                  <a:lnTo>
                    <a:pt x="2965873" y="29323"/>
                  </a:lnTo>
                  <a:lnTo>
                    <a:pt x="3023967" y="27513"/>
                  </a:lnTo>
                  <a:lnTo>
                    <a:pt x="3078536" y="26529"/>
                  </a:lnTo>
                  <a:lnTo>
                    <a:pt x="3774845" y="26238"/>
                  </a:lnTo>
                  <a:lnTo>
                    <a:pt x="3791243" y="25600"/>
                  </a:lnTo>
                  <a:lnTo>
                    <a:pt x="3767537" y="25600"/>
                  </a:lnTo>
                  <a:lnTo>
                    <a:pt x="3712581" y="25044"/>
                  </a:lnTo>
                  <a:lnTo>
                    <a:pt x="3655325" y="23704"/>
                  </a:lnTo>
                  <a:lnTo>
                    <a:pt x="3614805" y="22184"/>
                  </a:lnTo>
                  <a:lnTo>
                    <a:pt x="2883480" y="22184"/>
                  </a:lnTo>
                  <a:lnTo>
                    <a:pt x="2872122" y="21912"/>
                  </a:lnTo>
                  <a:close/>
                </a:path>
                <a:path w="4243705" h="48895">
                  <a:moveTo>
                    <a:pt x="808168" y="1752"/>
                  </a:moveTo>
                  <a:lnTo>
                    <a:pt x="764927" y="1961"/>
                  </a:lnTo>
                  <a:lnTo>
                    <a:pt x="717641" y="3333"/>
                  </a:lnTo>
                  <a:lnTo>
                    <a:pt x="405247" y="20027"/>
                  </a:lnTo>
                  <a:lnTo>
                    <a:pt x="370605" y="21621"/>
                  </a:lnTo>
                  <a:lnTo>
                    <a:pt x="342922" y="22734"/>
                  </a:lnTo>
                  <a:lnTo>
                    <a:pt x="380375" y="24118"/>
                  </a:lnTo>
                  <a:lnTo>
                    <a:pt x="447879" y="27517"/>
                  </a:lnTo>
                  <a:lnTo>
                    <a:pt x="586780" y="36116"/>
                  </a:lnTo>
                  <a:lnTo>
                    <a:pt x="643523" y="38872"/>
                  </a:lnTo>
                  <a:lnTo>
                    <a:pt x="693707" y="40514"/>
                  </a:lnTo>
                  <a:lnTo>
                    <a:pt x="739220" y="41197"/>
                  </a:lnTo>
                  <a:lnTo>
                    <a:pt x="781946" y="41074"/>
                  </a:lnTo>
                  <a:lnTo>
                    <a:pt x="823770" y="40301"/>
                  </a:lnTo>
                  <a:lnTo>
                    <a:pt x="1348804" y="26417"/>
                  </a:lnTo>
                  <a:lnTo>
                    <a:pt x="1698699" y="25493"/>
                  </a:lnTo>
                  <a:lnTo>
                    <a:pt x="1654279" y="24537"/>
                  </a:lnTo>
                  <a:lnTo>
                    <a:pt x="1608805" y="22367"/>
                  </a:lnTo>
                  <a:lnTo>
                    <a:pt x="1564631" y="18851"/>
                  </a:lnTo>
                  <a:lnTo>
                    <a:pt x="1559347" y="18229"/>
                  </a:lnTo>
                  <a:lnTo>
                    <a:pt x="1109789" y="18229"/>
                  </a:lnTo>
                  <a:lnTo>
                    <a:pt x="1055661" y="17397"/>
                  </a:lnTo>
                  <a:lnTo>
                    <a:pt x="1000512" y="13804"/>
                  </a:lnTo>
                  <a:lnTo>
                    <a:pt x="943536" y="8732"/>
                  </a:lnTo>
                  <a:lnTo>
                    <a:pt x="894481" y="5075"/>
                  </a:lnTo>
                  <a:lnTo>
                    <a:pt x="850356" y="2769"/>
                  </a:lnTo>
                  <a:lnTo>
                    <a:pt x="808168" y="1752"/>
                  </a:lnTo>
                  <a:close/>
                </a:path>
                <a:path w="4243705" h="48895">
                  <a:moveTo>
                    <a:pt x="1698699" y="25493"/>
                  </a:moveTo>
                  <a:lnTo>
                    <a:pt x="1442566" y="25493"/>
                  </a:lnTo>
                  <a:lnTo>
                    <a:pt x="1535449" y="25886"/>
                  </a:lnTo>
                  <a:lnTo>
                    <a:pt x="1631293" y="27964"/>
                  </a:lnTo>
                  <a:lnTo>
                    <a:pt x="1786194" y="33959"/>
                  </a:lnTo>
                  <a:lnTo>
                    <a:pt x="1828335" y="34120"/>
                  </a:lnTo>
                  <a:lnTo>
                    <a:pt x="1862719" y="32985"/>
                  </a:lnTo>
                  <a:lnTo>
                    <a:pt x="1891709" y="30963"/>
                  </a:lnTo>
                  <a:lnTo>
                    <a:pt x="1908749" y="29323"/>
                  </a:lnTo>
                  <a:lnTo>
                    <a:pt x="1929547" y="27259"/>
                  </a:lnTo>
                  <a:lnTo>
                    <a:pt x="1942948" y="25900"/>
                  </a:lnTo>
                  <a:lnTo>
                    <a:pt x="1946936" y="25572"/>
                  </a:lnTo>
                  <a:lnTo>
                    <a:pt x="1749265" y="25572"/>
                  </a:lnTo>
                  <a:lnTo>
                    <a:pt x="1701087" y="25544"/>
                  </a:lnTo>
                  <a:lnTo>
                    <a:pt x="1698699" y="25493"/>
                  </a:lnTo>
                  <a:close/>
                </a:path>
                <a:path w="4243705" h="48895">
                  <a:moveTo>
                    <a:pt x="3774845" y="26238"/>
                  </a:moveTo>
                  <a:lnTo>
                    <a:pt x="3130098" y="26238"/>
                  </a:lnTo>
                  <a:lnTo>
                    <a:pt x="3179173" y="26506"/>
                  </a:lnTo>
                  <a:lnTo>
                    <a:pt x="3496681" y="32845"/>
                  </a:lnTo>
                  <a:lnTo>
                    <a:pt x="3544555" y="32788"/>
                  </a:lnTo>
                  <a:lnTo>
                    <a:pt x="3594614" y="32092"/>
                  </a:lnTo>
                  <a:lnTo>
                    <a:pt x="3741583" y="27513"/>
                  </a:lnTo>
                  <a:lnTo>
                    <a:pt x="3774845" y="26238"/>
                  </a:lnTo>
                  <a:close/>
                </a:path>
                <a:path w="4243705" h="48895">
                  <a:moveTo>
                    <a:pt x="387" y="13804"/>
                  </a:moveTo>
                  <a:lnTo>
                    <a:pt x="112" y="18200"/>
                  </a:lnTo>
                  <a:lnTo>
                    <a:pt x="0" y="22184"/>
                  </a:lnTo>
                  <a:lnTo>
                    <a:pt x="1120" y="24537"/>
                  </a:lnTo>
                  <a:lnTo>
                    <a:pt x="1128" y="24805"/>
                  </a:lnTo>
                  <a:lnTo>
                    <a:pt x="387" y="32092"/>
                  </a:lnTo>
                  <a:lnTo>
                    <a:pt x="37276" y="28231"/>
                  </a:lnTo>
                  <a:lnTo>
                    <a:pt x="76136" y="25069"/>
                  </a:lnTo>
                  <a:lnTo>
                    <a:pt x="111257" y="23029"/>
                  </a:lnTo>
                  <a:lnTo>
                    <a:pt x="85305" y="21619"/>
                  </a:lnTo>
                  <a:lnTo>
                    <a:pt x="43010" y="18248"/>
                  </a:lnTo>
                  <a:lnTo>
                    <a:pt x="387" y="13804"/>
                  </a:lnTo>
                  <a:close/>
                </a:path>
                <a:path w="4243705" h="48895">
                  <a:moveTo>
                    <a:pt x="4243203" y="13804"/>
                  </a:moveTo>
                  <a:lnTo>
                    <a:pt x="4198092" y="14646"/>
                  </a:lnTo>
                  <a:lnTo>
                    <a:pt x="4026263" y="20351"/>
                  </a:lnTo>
                  <a:lnTo>
                    <a:pt x="4044054" y="20442"/>
                  </a:lnTo>
                  <a:lnTo>
                    <a:pt x="4093038" y="21621"/>
                  </a:lnTo>
                  <a:lnTo>
                    <a:pt x="4141696" y="23820"/>
                  </a:lnTo>
                  <a:lnTo>
                    <a:pt x="4191832" y="27266"/>
                  </a:lnTo>
                  <a:lnTo>
                    <a:pt x="4243203" y="32092"/>
                  </a:lnTo>
                  <a:lnTo>
                    <a:pt x="4243076" y="25615"/>
                  </a:lnTo>
                  <a:lnTo>
                    <a:pt x="4242717" y="20351"/>
                  </a:lnTo>
                  <a:lnTo>
                    <a:pt x="4242844" y="18200"/>
                  </a:lnTo>
                  <a:lnTo>
                    <a:pt x="4243203" y="13804"/>
                  </a:lnTo>
                  <a:close/>
                </a:path>
                <a:path w="4243705" h="48895">
                  <a:moveTo>
                    <a:pt x="209842" y="20376"/>
                  </a:moveTo>
                  <a:lnTo>
                    <a:pt x="161889" y="21082"/>
                  </a:lnTo>
                  <a:lnTo>
                    <a:pt x="117497" y="22666"/>
                  </a:lnTo>
                  <a:lnTo>
                    <a:pt x="111257" y="23029"/>
                  </a:lnTo>
                  <a:lnTo>
                    <a:pt x="128186" y="23949"/>
                  </a:lnTo>
                  <a:lnTo>
                    <a:pt x="172569" y="25270"/>
                  </a:lnTo>
                  <a:lnTo>
                    <a:pt x="219367" y="25615"/>
                  </a:lnTo>
                  <a:lnTo>
                    <a:pt x="269495" y="25014"/>
                  </a:lnTo>
                  <a:lnTo>
                    <a:pt x="323868" y="23501"/>
                  </a:lnTo>
                  <a:lnTo>
                    <a:pt x="342922" y="22734"/>
                  </a:lnTo>
                  <a:lnTo>
                    <a:pt x="318555" y="21834"/>
                  </a:lnTo>
                  <a:lnTo>
                    <a:pt x="261887" y="20607"/>
                  </a:lnTo>
                  <a:lnTo>
                    <a:pt x="209842" y="20376"/>
                  </a:lnTo>
                  <a:close/>
                </a:path>
                <a:path w="4243705" h="48895">
                  <a:moveTo>
                    <a:pt x="3792594" y="25548"/>
                  </a:moveTo>
                  <a:lnTo>
                    <a:pt x="3767537" y="25600"/>
                  </a:lnTo>
                  <a:lnTo>
                    <a:pt x="3791243" y="25600"/>
                  </a:lnTo>
                  <a:lnTo>
                    <a:pt x="3792594" y="25548"/>
                  </a:lnTo>
                  <a:close/>
                </a:path>
                <a:path w="4243705" h="48895">
                  <a:moveTo>
                    <a:pt x="2559339" y="0"/>
                  </a:moveTo>
                  <a:lnTo>
                    <a:pt x="2508885" y="577"/>
                  </a:lnTo>
                  <a:lnTo>
                    <a:pt x="2456811" y="1844"/>
                  </a:lnTo>
                  <a:lnTo>
                    <a:pt x="1902382" y="21621"/>
                  </a:lnTo>
                  <a:lnTo>
                    <a:pt x="1798850" y="24805"/>
                  </a:lnTo>
                  <a:lnTo>
                    <a:pt x="1749265" y="25572"/>
                  </a:lnTo>
                  <a:lnTo>
                    <a:pt x="1946936" y="25572"/>
                  </a:lnTo>
                  <a:lnTo>
                    <a:pt x="1969918" y="23680"/>
                  </a:lnTo>
                  <a:lnTo>
                    <a:pt x="2000938" y="22214"/>
                  </a:lnTo>
                  <a:lnTo>
                    <a:pt x="2872122" y="21912"/>
                  </a:lnTo>
                  <a:lnTo>
                    <a:pt x="2846108" y="21288"/>
                  </a:lnTo>
                  <a:lnTo>
                    <a:pt x="2810467" y="18610"/>
                  </a:lnTo>
                  <a:lnTo>
                    <a:pt x="2738695" y="8214"/>
                  </a:lnTo>
                  <a:lnTo>
                    <a:pt x="2697852" y="4220"/>
                  </a:lnTo>
                  <a:lnTo>
                    <a:pt x="2654136" y="1640"/>
                  </a:lnTo>
                  <a:lnTo>
                    <a:pt x="2607861" y="294"/>
                  </a:lnTo>
                  <a:lnTo>
                    <a:pt x="2559339" y="0"/>
                  </a:lnTo>
                  <a:close/>
                </a:path>
                <a:path w="4243705" h="48895">
                  <a:moveTo>
                    <a:pt x="3996007" y="20195"/>
                  </a:moveTo>
                  <a:lnTo>
                    <a:pt x="3948118" y="20700"/>
                  </a:lnTo>
                  <a:lnTo>
                    <a:pt x="3900115" y="21800"/>
                  </a:lnTo>
                  <a:lnTo>
                    <a:pt x="3792594" y="25548"/>
                  </a:lnTo>
                  <a:lnTo>
                    <a:pt x="3820430" y="25490"/>
                  </a:lnTo>
                  <a:lnTo>
                    <a:pt x="3920991" y="23735"/>
                  </a:lnTo>
                  <a:lnTo>
                    <a:pt x="3989827" y="21619"/>
                  </a:lnTo>
                  <a:lnTo>
                    <a:pt x="4026263" y="20351"/>
                  </a:lnTo>
                  <a:lnTo>
                    <a:pt x="3996007" y="20195"/>
                  </a:lnTo>
                  <a:close/>
                </a:path>
                <a:path w="4243705" h="48895">
                  <a:moveTo>
                    <a:pt x="3269336" y="6899"/>
                  </a:moveTo>
                  <a:lnTo>
                    <a:pt x="3210747" y="7750"/>
                  </a:lnTo>
                  <a:lnTo>
                    <a:pt x="3155526" y="9599"/>
                  </a:lnTo>
                  <a:lnTo>
                    <a:pt x="2964236" y="20021"/>
                  </a:lnTo>
                  <a:lnTo>
                    <a:pt x="2922788" y="21646"/>
                  </a:lnTo>
                  <a:lnTo>
                    <a:pt x="2883480" y="22184"/>
                  </a:lnTo>
                  <a:lnTo>
                    <a:pt x="3614805" y="22184"/>
                  </a:lnTo>
                  <a:lnTo>
                    <a:pt x="3595529" y="21461"/>
                  </a:lnTo>
                  <a:lnTo>
                    <a:pt x="3532954" y="18200"/>
                  </a:lnTo>
                  <a:lnTo>
                    <a:pt x="3397438" y="9578"/>
                  </a:lnTo>
                  <a:lnTo>
                    <a:pt x="3331498" y="7392"/>
                  </a:lnTo>
                  <a:lnTo>
                    <a:pt x="3269336" y="6899"/>
                  </a:lnTo>
                  <a:close/>
                </a:path>
                <a:path w="4243705" h="48895">
                  <a:moveTo>
                    <a:pt x="1420429" y="6452"/>
                  </a:moveTo>
                  <a:lnTo>
                    <a:pt x="1369686" y="6731"/>
                  </a:lnTo>
                  <a:lnTo>
                    <a:pt x="1318705" y="8665"/>
                  </a:lnTo>
                  <a:lnTo>
                    <a:pt x="1215506" y="14553"/>
                  </a:lnTo>
                  <a:lnTo>
                    <a:pt x="1163027" y="17036"/>
                  </a:lnTo>
                  <a:lnTo>
                    <a:pt x="1109789" y="18229"/>
                  </a:lnTo>
                  <a:lnTo>
                    <a:pt x="1559347" y="18229"/>
                  </a:lnTo>
                  <a:lnTo>
                    <a:pt x="1521720" y="13804"/>
                  </a:lnTo>
                  <a:lnTo>
                    <a:pt x="1471064" y="8564"/>
                  </a:lnTo>
                  <a:lnTo>
                    <a:pt x="1420429" y="6452"/>
                  </a:lnTo>
                  <a:close/>
                </a:path>
              </a:pathLst>
            </a:custGeom>
            <a:solidFill>
              <a:srgbClr val="FFFFFF">
                <a:alpha val="74900"/>
              </a:srgbClr>
            </a:solidFill>
          </p:spPr>
          <p:txBody>
            <a:bodyPr wrap="square" lIns="0" tIns="0" rIns="0" bIns="0" rtlCol="0"/>
            <a:lstStyle/>
            <a:p>
              <a:endParaRPr/>
            </a:p>
          </p:txBody>
        </p:sp>
        <p:sp>
          <p:nvSpPr>
            <p:cNvPr id="6" name="object 6"/>
            <p:cNvSpPr/>
            <p:nvPr/>
          </p:nvSpPr>
          <p:spPr>
            <a:xfrm>
              <a:off x="3975100" y="4349734"/>
              <a:ext cx="4244340" cy="46355"/>
            </a:xfrm>
            <a:custGeom>
              <a:avLst/>
              <a:gdLst/>
              <a:ahLst/>
              <a:cxnLst/>
              <a:rect l="l" t="t" r="r" b="b"/>
              <a:pathLst>
                <a:path w="4244340" h="46354">
                  <a:moveTo>
                    <a:pt x="253" y="20335"/>
                  </a:moveTo>
                  <a:lnTo>
                    <a:pt x="67222" y="14218"/>
                  </a:lnTo>
                  <a:lnTo>
                    <a:pt x="126968" y="9792"/>
                  </a:lnTo>
                  <a:lnTo>
                    <a:pt x="181111" y="6986"/>
                  </a:lnTo>
                  <a:lnTo>
                    <a:pt x="231272" y="5733"/>
                  </a:lnTo>
                  <a:lnTo>
                    <a:pt x="279070" y="5963"/>
                  </a:lnTo>
                  <a:lnTo>
                    <a:pt x="326126" y="7607"/>
                  </a:lnTo>
                  <a:lnTo>
                    <a:pt x="374060" y="10597"/>
                  </a:lnTo>
                  <a:lnTo>
                    <a:pt x="424493" y="14862"/>
                  </a:lnTo>
                  <a:lnTo>
                    <a:pt x="479044" y="20335"/>
                  </a:lnTo>
                  <a:lnTo>
                    <a:pt x="530693" y="24176"/>
                  </a:lnTo>
                  <a:lnTo>
                    <a:pt x="582520" y="25273"/>
                  </a:lnTo>
                  <a:lnTo>
                    <a:pt x="634144" y="24336"/>
                  </a:lnTo>
                  <a:lnTo>
                    <a:pt x="685186" y="22073"/>
                  </a:lnTo>
                  <a:lnTo>
                    <a:pt x="735266" y="19192"/>
                  </a:lnTo>
                  <a:lnTo>
                    <a:pt x="784005" y="16403"/>
                  </a:lnTo>
                  <a:lnTo>
                    <a:pt x="831023" y="14415"/>
                  </a:lnTo>
                  <a:lnTo>
                    <a:pt x="875942" y="13935"/>
                  </a:lnTo>
                  <a:lnTo>
                    <a:pt x="918381" y="15672"/>
                  </a:lnTo>
                  <a:lnTo>
                    <a:pt x="957961" y="20335"/>
                  </a:lnTo>
                  <a:lnTo>
                    <a:pt x="994672" y="25683"/>
                  </a:lnTo>
                  <a:lnTo>
                    <a:pt x="1035477" y="30120"/>
                  </a:lnTo>
                  <a:lnTo>
                    <a:pt x="1079981" y="33595"/>
                  </a:lnTo>
                  <a:lnTo>
                    <a:pt x="1127786" y="36053"/>
                  </a:lnTo>
                  <a:lnTo>
                    <a:pt x="1178496" y="37442"/>
                  </a:lnTo>
                  <a:lnTo>
                    <a:pt x="1231715" y="37708"/>
                  </a:lnTo>
                  <a:lnTo>
                    <a:pt x="1287048" y="36798"/>
                  </a:lnTo>
                  <a:lnTo>
                    <a:pt x="1344098" y="34659"/>
                  </a:lnTo>
                  <a:lnTo>
                    <a:pt x="1402468" y="31238"/>
                  </a:lnTo>
                  <a:lnTo>
                    <a:pt x="1461763" y="26481"/>
                  </a:lnTo>
                  <a:lnTo>
                    <a:pt x="1521587" y="20335"/>
                  </a:lnTo>
                  <a:lnTo>
                    <a:pt x="1568856" y="15276"/>
                  </a:lnTo>
                  <a:lnTo>
                    <a:pt x="1616401" y="10891"/>
                  </a:lnTo>
                  <a:lnTo>
                    <a:pt x="1664233" y="7208"/>
                  </a:lnTo>
                  <a:lnTo>
                    <a:pt x="1712363" y="4251"/>
                  </a:lnTo>
                  <a:lnTo>
                    <a:pt x="1760804" y="2047"/>
                  </a:lnTo>
                  <a:lnTo>
                    <a:pt x="1809566" y="621"/>
                  </a:lnTo>
                  <a:lnTo>
                    <a:pt x="1858660" y="0"/>
                  </a:lnTo>
                  <a:lnTo>
                    <a:pt x="1908099" y="208"/>
                  </a:lnTo>
                  <a:lnTo>
                    <a:pt x="1957893" y="1272"/>
                  </a:lnTo>
                  <a:lnTo>
                    <a:pt x="2008054" y="3218"/>
                  </a:lnTo>
                  <a:lnTo>
                    <a:pt x="2058593" y="6072"/>
                  </a:lnTo>
                  <a:lnTo>
                    <a:pt x="2109522" y="9858"/>
                  </a:lnTo>
                  <a:lnTo>
                    <a:pt x="2160851" y="14604"/>
                  </a:lnTo>
                  <a:lnTo>
                    <a:pt x="2212594" y="20335"/>
                  </a:lnTo>
                  <a:lnTo>
                    <a:pt x="2281372" y="27272"/>
                  </a:lnTo>
                  <a:lnTo>
                    <a:pt x="2343084" y="31040"/>
                  </a:lnTo>
                  <a:lnTo>
                    <a:pt x="2398992" y="32249"/>
                  </a:lnTo>
                  <a:lnTo>
                    <a:pt x="2450356" y="31509"/>
                  </a:lnTo>
                  <a:lnTo>
                    <a:pt x="2498439" y="29432"/>
                  </a:lnTo>
                  <a:lnTo>
                    <a:pt x="2544502" y="26626"/>
                  </a:lnTo>
                  <a:lnTo>
                    <a:pt x="2589809" y="23704"/>
                  </a:lnTo>
                  <a:lnTo>
                    <a:pt x="2635619" y="21274"/>
                  </a:lnTo>
                  <a:lnTo>
                    <a:pt x="2683196" y="19948"/>
                  </a:lnTo>
                  <a:lnTo>
                    <a:pt x="2733802" y="20335"/>
                  </a:lnTo>
                  <a:lnTo>
                    <a:pt x="2786715" y="21145"/>
                  </a:lnTo>
                  <a:lnTo>
                    <a:pt x="2840129" y="20896"/>
                  </a:lnTo>
                  <a:lnTo>
                    <a:pt x="2893792" y="19919"/>
                  </a:lnTo>
                  <a:lnTo>
                    <a:pt x="2947450" y="18543"/>
                  </a:lnTo>
                  <a:lnTo>
                    <a:pt x="3000851" y="17097"/>
                  </a:lnTo>
                  <a:lnTo>
                    <a:pt x="3053741" y="15910"/>
                  </a:lnTo>
                  <a:lnTo>
                    <a:pt x="3105868" y="15311"/>
                  </a:lnTo>
                  <a:lnTo>
                    <a:pt x="3156978" y="15629"/>
                  </a:lnTo>
                  <a:lnTo>
                    <a:pt x="3206818" y="17194"/>
                  </a:lnTo>
                  <a:lnTo>
                    <a:pt x="3255136" y="20335"/>
                  </a:lnTo>
                  <a:lnTo>
                    <a:pt x="3283390" y="22163"/>
                  </a:lnTo>
                  <a:lnTo>
                    <a:pt x="3317807" y="23436"/>
                  </a:lnTo>
                  <a:lnTo>
                    <a:pt x="3357763" y="24217"/>
                  </a:lnTo>
                  <a:lnTo>
                    <a:pt x="3402638" y="24568"/>
                  </a:lnTo>
                  <a:lnTo>
                    <a:pt x="3451809" y="24550"/>
                  </a:lnTo>
                  <a:lnTo>
                    <a:pt x="3504655" y="24226"/>
                  </a:lnTo>
                  <a:lnTo>
                    <a:pt x="3560554" y="23658"/>
                  </a:lnTo>
                  <a:lnTo>
                    <a:pt x="3618883" y="22907"/>
                  </a:lnTo>
                  <a:lnTo>
                    <a:pt x="3679021" y="22035"/>
                  </a:lnTo>
                  <a:lnTo>
                    <a:pt x="3740346" y="21105"/>
                  </a:lnTo>
                  <a:lnTo>
                    <a:pt x="3802236" y="20179"/>
                  </a:lnTo>
                  <a:lnTo>
                    <a:pt x="3864070" y="19318"/>
                  </a:lnTo>
                  <a:lnTo>
                    <a:pt x="3925224" y="18585"/>
                  </a:lnTo>
                  <a:lnTo>
                    <a:pt x="3985078" y="18041"/>
                  </a:lnTo>
                  <a:lnTo>
                    <a:pt x="4043009" y="17749"/>
                  </a:lnTo>
                  <a:lnTo>
                    <a:pt x="4098396" y="17770"/>
                  </a:lnTo>
                  <a:lnTo>
                    <a:pt x="4150616" y="18167"/>
                  </a:lnTo>
                  <a:lnTo>
                    <a:pt x="4199048" y="19002"/>
                  </a:lnTo>
                  <a:lnTo>
                    <a:pt x="4243070" y="20335"/>
                  </a:lnTo>
                  <a:lnTo>
                    <a:pt x="4243958" y="29352"/>
                  </a:lnTo>
                  <a:lnTo>
                    <a:pt x="4242561" y="29733"/>
                  </a:lnTo>
                  <a:lnTo>
                    <a:pt x="4243070" y="38623"/>
                  </a:lnTo>
                  <a:lnTo>
                    <a:pt x="4200981" y="40923"/>
                  </a:lnTo>
                  <a:lnTo>
                    <a:pt x="4159631" y="41996"/>
                  </a:lnTo>
                  <a:lnTo>
                    <a:pt x="4118463" y="42073"/>
                  </a:lnTo>
                  <a:lnTo>
                    <a:pt x="4076921" y="41383"/>
                  </a:lnTo>
                  <a:lnTo>
                    <a:pt x="4034449" y="40156"/>
                  </a:lnTo>
                  <a:lnTo>
                    <a:pt x="3990491" y="38623"/>
                  </a:lnTo>
                  <a:lnTo>
                    <a:pt x="3944491" y="37014"/>
                  </a:lnTo>
                  <a:lnTo>
                    <a:pt x="3895894" y="35557"/>
                  </a:lnTo>
                  <a:lnTo>
                    <a:pt x="3844143" y="34484"/>
                  </a:lnTo>
                  <a:lnTo>
                    <a:pt x="3788682" y="34024"/>
                  </a:lnTo>
                  <a:lnTo>
                    <a:pt x="3728955" y="34408"/>
                  </a:lnTo>
                  <a:lnTo>
                    <a:pt x="3664407" y="35864"/>
                  </a:lnTo>
                  <a:lnTo>
                    <a:pt x="3594480" y="38623"/>
                  </a:lnTo>
                  <a:lnTo>
                    <a:pt x="3522687" y="41374"/>
                  </a:lnTo>
                  <a:lnTo>
                    <a:pt x="3463489" y="42328"/>
                  </a:lnTo>
                  <a:lnTo>
                    <a:pt x="3414654" y="41874"/>
                  </a:lnTo>
                  <a:lnTo>
                    <a:pt x="3373952" y="40401"/>
                  </a:lnTo>
                  <a:lnTo>
                    <a:pt x="3339150" y="38299"/>
                  </a:lnTo>
                  <a:lnTo>
                    <a:pt x="3308016" y="35956"/>
                  </a:lnTo>
                  <a:lnTo>
                    <a:pt x="3278319" y="33762"/>
                  </a:lnTo>
                  <a:lnTo>
                    <a:pt x="3247827" y="32104"/>
                  </a:lnTo>
                  <a:lnTo>
                    <a:pt x="3214308" y="31372"/>
                  </a:lnTo>
                  <a:lnTo>
                    <a:pt x="3175530" y="31956"/>
                  </a:lnTo>
                  <a:lnTo>
                    <a:pt x="3129263" y="34243"/>
                  </a:lnTo>
                  <a:lnTo>
                    <a:pt x="3073273" y="38623"/>
                  </a:lnTo>
                  <a:lnTo>
                    <a:pt x="3010447" y="43264"/>
                  </a:lnTo>
                  <a:lnTo>
                    <a:pt x="2955331" y="45409"/>
                  </a:lnTo>
                  <a:lnTo>
                    <a:pt x="2906386" y="45583"/>
                  </a:lnTo>
                  <a:lnTo>
                    <a:pt x="2862070" y="44306"/>
                  </a:lnTo>
                  <a:lnTo>
                    <a:pt x="2820842" y="42101"/>
                  </a:lnTo>
                  <a:lnTo>
                    <a:pt x="2781163" y="39491"/>
                  </a:lnTo>
                  <a:lnTo>
                    <a:pt x="2741490" y="36996"/>
                  </a:lnTo>
                  <a:lnTo>
                    <a:pt x="2700285" y="35140"/>
                  </a:lnTo>
                  <a:lnTo>
                    <a:pt x="2656006" y="34445"/>
                  </a:lnTo>
                  <a:lnTo>
                    <a:pt x="2607113" y="35432"/>
                  </a:lnTo>
                  <a:lnTo>
                    <a:pt x="2552065" y="38623"/>
                  </a:lnTo>
                  <a:lnTo>
                    <a:pt x="2503398" y="41866"/>
                  </a:lnTo>
                  <a:lnTo>
                    <a:pt x="2456360" y="44113"/>
                  </a:lnTo>
                  <a:lnTo>
                    <a:pt x="2410451" y="45491"/>
                  </a:lnTo>
                  <a:lnTo>
                    <a:pt x="2365170" y="46121"/>
                  </a:lnTo>
                  <a:lnTo>
                    <a:pt x="2320018" y="46129"/>
                  </a:lnTo>
                  <a:lnTo>
                    <a:pt x="2274496" y="45637"/>
                  </a:lnTo>
                  <a:lnTo>
                    <a:pt x="2228103" y="44771"/>
                  </a:lnTo>
                  <a:lnTo>
                    <a:pt x="2180340" y="43653"/>
                  </a:lnTo>
                  <a:lnTo>
                    <a:pt x="2130706" y="42407"/>
                  </a:lnTo>
                  <a:lnTo>
                    <a:pt x="2078703" y="41157"/>
                  </a:lnTo>
                  <a:lnTo>
                    <a:pt x="2023830" y="40027"/>
                  </a:lnTo>
                  <a:lnTo>
                    <a:pt x="1965587" y="39142"/>
                  </a:lnTo>
                  <a:lnTo>
                    <a:pt x="1903476" y="38623"/>
                  </a:lnTo>
                  <a:lnTo>
                    <a:pt x="1846896" y="38472"/>
                  </a:lnTo>
                  <a:lnTo>
                    <a:pt x="1795698" y="38530"/>
                  </a:lnTo>
                  <a:lnTo>
                    <a:pt x="1748815" y="38752"/>
                  </a:lnTo>
                  <a:lnTo>
                    <a:pt x="1705179" y="39090"/>
                  </a:lnTo>
                  <a:lnTo>
                    <a:pt x="1663721" y="39498"/>
                  </a:lnTo>
                  <a:lnTo>
                    <a:pt x="1623374" y="39930"/>
                  </a:lnTo>
                  <a:lnTo>
                    <a:pt x="1583070" y="40338"/>
                  </a:lnTo>
                  <a:lnTo>
                    <a:pt x="1541742" y="40676"/>
                  </a:lnTo>
                  <a:lnTo>
                    <a:pt x="1498322" y="40898"/>
                  </a:lnTo>
                  <a:lnTo>
                    <a:pt x="1451742" y="40956"/>
                  </a:lnTo>
                  <a:lnTo>
                    <a:pt x="1400935" y="40804"/>
                  </a:lnTo>
                  <a:lnTo>
                    <a:pt x="1344832" y="40396"/>
                  </a:lnTo>
                  <a:lnTo>
                    <a:pt x="1282366" y="39685"/>
                  </a:lnTo>
                  <a:lnTo>
                    <a:pt x="1212469" y="38623"/>
                  </a:lnTo>
                  <a:lnTo>
                    <a:pt x="1118985" y="37132"/>
                  </a:lnTo>
                  <a:lnTo>
                    <a:pt x="1043644" y="36124"/>
                  </a:lnTo>
                  <a:lnTo>
                    <a:pt x="983442" y="35543"/>
                  </a:lnTo>
                  <a:lnTo>
                    <a:pt x="935377" y="35332"/>
                  </a:lnTo>
                  <a:lnTo>
                    <a:pt x="896445" y="35432"/>
                  </a:lnTo>
                  <a:lnTo>
                    <a:pt x="863643" y="35789"/>
                  </a:lnTo>
                  <a:lnTo>
                    <a:pt x="833969" y="36343"/>
                  </a:lnTo>
                  <a:lnTo>
                    <a:pt x="804419" y="37038"/>
                  </a:lnTo>
                  <a:lnTo>
                    <a:pt x="771989" y="37818"/>
                  </a:lnTo>
                  <a:lnTo>
                    <a:pt x="733678" y="38623"/>
                  </a:lnTo>
                  <a:lnTo>
                    <a:pt x="699571" y="39066"/>
                  </a:lnTo>
                  <a:lnTo>
                    <a:pt x="658328" y="39277"/>
                  </a:lnTo>
                  <a:lnTo>
                    <a:pt x="611032" y="39297"/>
                  </a:lnTo>
                  <a:lnTo>
                    <a:pt x="558763" y="39168"/>
                  </a:lnTo>
                  <a:lnTo>
                    <a:pt x="502601" y="38930"/>
                  </a:lnTo>
                  <a:lnTo>
                    <a:pt x="443626" y="38623"/>
                  </a:lnTo>
                  <a:lnTo>
                    <a:pt x="382920" y="38290"/>
                  </a:lnTo>
                  <a:lnTo>
                    <a:pt x="321563" y="37970"/>
                  </a:lnTo>
                  <a:lnTo>
                    <a:pt x="260635" y="37705"/>
                  </a:lnTo>
                  <a:lnTo>
                    <a:pt x="201217" y="37535"/>
                  </a:lnTo>
                  <a:lnTo>
                    <a:pt x="144389" y="37501"/>
                  </a:lnTo>
                  <a:lnTo>
                    <a:pt x="91233" y="37644"/>
                  </a:lnTo>
                  <a:lnTo>
                    <a:pt x="42827" y="38004"/>
                  </a:lnTo>
                  <a:lnTo>
                    <a:pt x="253" y="38623"/>
                  </a:lnTo>
                  <a:lnTo>
                    <a:pt x="0" y="34559"/>
                  </a:lnTo>
                  <a:lnTo>
                    <a:pt x="762" y="26177"/>
                  </a:lnTo>
                  <a:lnTo>
                    <a:pt x="253" y="20335"/>
                  </a:lnTo>
                  <a:close/>
                </a:path>
              </a:pathLst>
            </a:custGeom>
            <a:ln w="44196">
              <a:solidFill>
                <a:srgbClr val="FFFFFF"/>
              </a:solidFill>
            </a:ln>
          </p:spPr>
          <p:txBody>
            <a:bodyPr wrap="square" lIns="0" tIns="0" rIns="0" bIns="0" rtlCol="0"/>
            <a:lstStyle/>
            <a:p>
              <a:endParaRPr/>
            </a:p>
          </p:txBody>
        </p:sp>
        <p:sp>
          <p:nvSpPr>
            <p:cNvPr id="7" name="object 7"/>
            <p:cNvSpPr/>
            <p:nvPr/>
          </p:nvSpPr>
          <p:spPr>
            <a:xfrm>
              <a:off x="820335" y="708369"/>
              <a:ext cx="10552430" cy="5450205"/>
            </a:xfrm>
            <a:custGeom>
              <a:avLst/>
              <a:gdLst/>
              <a:ahLst/>
              <a:cxnLst/>
              <a:rect l="l" t="t" r="r" b="b"/>
              <a:pathLst>
                <a:path w="10552430" h="5450205">
                  <a:moveTo>
                    <a:pt x="18626" y="5429540"/>
                  </a:moveTo>
                  <a:lnTo>
                    <a:pt x="78553" y="5425823"/>
                  </a:lnTo>
                  <a:lnTo>
                    <a:pt x="133189" y="5422564"/>
                  </a:lnTo>
                  <a:lnTo>
                    <a:pt x="183649" y="5419858"/>
                  </a:lnTo>
                  <a:lnTo>
                    <a:pt x="231045" y="5417801"/>
                  </a:lnTo>
                  <a:lnTo>
                    <a:pt x="276495" y="5416487"/>
                  </a:lnTo>
                  <a:lnTo>
                    <a:pt x="321110" y="5416011"/>
                  </a:lnTo>
                  <a:lnTo>
                    <a:pt x="366007" y="5416469"/>
                  </a:lnTo>
                  <a:lnTo>
                    <a:pt x="412299" y="5417955"/>
                  </a:lnTo>
                  <a:lnTo>
                    <a:pt x="461102" y="5420566"/>
                  </a:lnTo>
                  <a:lnTo>
                    <a:pt x="513529" y="5424396"/>
                  </a:lnTo>
                  <a:lnTo>
                    <a:pt x="570695" y="5429540"/>
                  </a:lnTo>
                  <a:lnTo>
                    <a:pt x="651874" y="5437026"/>
                  </a:lnTo>
                  <a:lnTo>
                    <a:pt x="711427" y="5441401"/>
                  </a:lnTo>
                  <a:lnTo>
                    <a:pt x="755857" y="5443033"/>
                  </a:lnTo>
                  <a:lnTo>
                    <a:pt x="791670" y="5442293"/>
                  </a:lnTo>
                  <a:lnTo>
                    <a:pt x="825370" y="5439551"/>
                  </a:lnTo>
                  <a:lnTo>
                    <a:pt x="863463" y="5435177"/>
                  </a:lnTo>
                  <a:lnTo>
                    <a:pt x="912452" y="5429540"/>
                  </a:lnTo>
                  <a:lnTo>
                    <a:pt x="938626" y="5427450"/>
                  </a:lnTo>
                  <a:lnTo>
                    <a:pt x="970226" y="5426167"/>
                  </a:lnTo>
                  <a:lnTo>
                    <a:pt x="1006786" y="5425584"/>
                  </a:lnTo>
                  <a:lnTo>
                    <a:pt x="1047843" y="5425589"/>
                  </a:lnTo>
                  <a:lnTo>
                    <a:pt x="1092934" y="5426074"/>
                  </a:lnTo>
                  <a:lnTo>
                    <a:pt x="1141596" y="5426930"/>
                  </a:lnTo>
                  <a:lnTo>
                    <a:pt x="1193365" y="5428047"/>
                  </a:lnTo>
                  <a:lnTo>
                    <a:pt x="1247778" y="5429316"/>
                  </a:lnTo>
                  <a:lnTo>
                    <a:pt x="1304370" y="5430627"/>
                  </a:lnTo>
                  <a:lnTo>
                    <a:pt x="1362680" y="5431872"/>
                  </a:lnTo>
                  <a:lnTo>
                    <a:pt x="1422243" y="5432941"/>
                  </a:lnTo>
                  <a:lnTo>
                    <a:pt x="1482596" y="5433725"/>
                  </a:lnTo>
                  <a:lnTo>
                    <a:pt x="1543275" y="5434114"/>
                  </a:lnTo>
                  <a:lnTo>
                    <a:pt x="1603818" y="5434000"/>
                  </a:lnTo>
                  <a:lnTo>
                    <a:pt x="1663760" y="5433272"/>
                  </a:lnTo>
                  <a:lnTo>
                    <a:pt x="1722638" y="5431822"/>
                  </a:lnTo>
                  <a:lnTo>
                    <a:pt x="1779989" y="5429540"/>
                  </a:lnTo>
                  <a:lnTo>
                    <a:pt x="1860373" y="5425883"/>
                  </a:lnTo>
                  <a:lnTo>
                    <a:pt x="1928484" y="5423292"/>
                  </a:lnTo>
                  <a:lnTo>
                    <a:pt x="1986399" y="5421654"/>
                  </a:lnTo>
                  <a:lnTo>
                    <a:pt x="2036197" y="5420858"/>
                  </a:lnTo>
                  <a:lnTo>
                    <a:pt x="2079955" y="5420793"/>
                  </a:lnTo>
                  <a:lnTo>
                    <a:pt x="2119752" y="5421349"/>
                  </a:lnTo>
                  <a:lnTo>
                    <a:pt x="2157667" y="5422413"/>
                  </a:lnTo>
                  <a:lnTo>
                    <a:pt x="2195776" y="5423876"/>
                  </a:lnTo>
                  <a:lnTo>
                    <a:pt x="2236159" y="5425625"/>
                  </a:lnTo>
                  <a:lnTo>
                    <a:pt x="2280893" y="5427550"/>
                  </a:lnTo>
                  <a:lnTo>
                    <a:pt x="2332058" y="5429540"/>
                  </a:lnTo>
                  <a:lnTo>
                    <a:pt x="2387682" y="5431582"/>
                  </a:lnTo>
                  <a:lnTo>
                    <a:pt x="2444012" y="5433645"/>
                  </a:lnTo>
                  <a:lnTo>
                    <a:pt x="2500450" y="5435585"/>
                  </a:lnTo>
                  <a:lnTo>
                    <a:pt x="2556398" y="5437259"/>
                  </a:lnTo>
                  <a:lnTo>
                    <a:pt x="2611260" y="5438525"/>
                  </a:lnTo>
                  <a:lnTo>
                    <a:pt x="2664436" y="5439239"/>
                  </a:lnTo>
                  <a:lnTo>
                    <a:pt x="2715330" y="5439259"/>
                  </a:lnTo>
                  <a:lnTo>
                    <a:pt x="2763344" y="5438442"/>
                  </a:lnTo>
                  <a:lnTo>
                    <a:pt x="2807880" y="5436645"/>
                  </a:lnTo>
                  <a:lnTo>
                    <a:pt x="2848340" y="5433725"/>
                  </a:lnTo>
                  <a:lnTo>
                    <a:pt x="2884127" y="5429540"/>
                  </a:lnTo>
                  <a:lnTo>
                    <a:pt x="2908048" y="5426670"/>
                  </a:lnTo>
                  <a:lnTo>
                    <a:pt x="2936615" y="5424336"/>
                  </a:lnTo>
                  <a:lnTo>
                    <a:pt x="3006678" y="5421132"/>
                  </a:lnTo>
                  <a:lnTo>
                    <a:pt x="3047672" y="5420192"/>
                  </a:lnTo>
                  <a:lnTo>
                    <a:pt x="3092307" y="5419646"/>
                  </a:lnTo>
                  <a:lnTo>
                    <a:pt x="3140330" y="5419458"/>
                  </a:lnTo>
                  <a:lnTo>
                    <a:pt x="3191490" y="5419594"/>
                  </a:lnTo>
                  <a:lnTo>
                    <a:pt x="3245537" y="5420017"/>
                  </a:lnTo>
                  <a:lnTo>
                    <a:pt x="3302218" y="5420694"/>
                  </a:lnTo>
                  <a:lnTo>
                    <a:pt x="3361284" y="5421588"/>
                  </a:lnTo>
                  <a:lnTo>
                    <a:pt x="3422482" y="5422664"/>
                  </a:lnTo>
                  <a:lnTo>
                    <a:pt x="3485561" y="5423887"/>
                  </a:lnTo>
                  <a:lnTo>
                    <a:pt x="3550270" y="5425221"/>
                  </a:lnTo>
                  <a:lnTo>
                    <a:pt x="3616357" y="5426632"/>
                  </a:lnTo>
                  <a:lnTo>
                    <a:pt x="3683572" y="5428083"/>
                  </a:lnTo>
                  <a:lnTo>
                    <a:pt x="3751664" y="5429540"/>
                  </a:lnTo>
                  <a:lnTo>
                    <a:pt x="3832654" y="5431205"/>
                  </a:lnTo>
                  <a:lnTo>
                    <a:pt x="3898040" y="5432441"/>
                  </a:lnTo>
                  <a:lnTo>
                    <a:pt x="3949957" y="5433289"/>
                  </a:lnTo>
                  <a:lnTo>
                    <a:pt x="3990544" y="5433791"/>
                  </a:lnTo>
                  <a:lnTo>
                    <a:pt x="4021937" y="5433988"/>
                  </a:lnTo>
                  <a:lnTo>
                    <a:pt x="4046274" y="5433921"/>
                  </a:lnTo>
                  <a:lnTo>
                    <a:pt x="4065691" y="5433632"/>
                  </a:lnTo>
                  <a:lnTo>
                    <a:pt x="4082327" y="5433162"/>
                  </a:lnTo>
                  <a:lnTo>
                    <a:pt x="4098317" y="5432552"/>
                  </a:lnTo>
                  <a:lnTo>
                    <a:pt x="4115800" y="5431843"/>
                  </a:lnTo>
                  <a:lnTo>
                    <a:pt x="4136913" y="5431078"/>
                  </a:lnTo>
                  <a:lnTo>
                    <a:pt x="4163793" y="5430296"/>
                  </a:lnTo>
                  <a:lnTo>
                    <a:pt x="4198577" y="5429540"/>
                  </a:lnTo>
                  <a:lnTo>
                    <a:pt x="4230898" y="5428874"/>
                  </a:lnTo>
                  <a:lnTo>
                    <a:pt x="4267299" y="5428029"/>
                  </a:lnTo>
                  <a:lnTo>
                    <a:pt x="4307431" y="5427057"/>
                  </a:lnTo>
                  <a:lnTo>
                    <a:pt x="4350945" y="5426010"/>
                  </a:lnTo>
                  <a:lnTo>
                    <a:pt x="4397494" y="5424941"/>
                  </a:lnTo>
                  <a:lnTo>
                    <a:pt x="4446730" y="5423903"/>
                  </a:lnTo>
                  <a:lnTo>
                    <a:pt x="4498305" y="5422948"/>
                  </a:lnTo>
                  <a:lnTo>
                    <a:pt x="4551870" y="5422129"/>
                  </a:lnTo>
                  <a:lnTo>
                    <a:pt x="4607079" y="5421498"/>
                  </a:lnTo>
                  <a:lnTo>
                    <a:pt x="4663581" y="5421108"/>
                  </a:lnTo>
                  <a:lnTo>
                    <a:pt x="4721030" y="5421011"/>
                  </a:lnTo>
                  <a:lnTo>
                    <a:pt x="4779078" y="5421261"/>
                  </a:lnTo>
                  <a:lnTo>
                    <a:pt x="4837377" y="5421909"/>
                  </a:lnTo>
                  <a:lnTo>
                    <a:pt x="4895577" y="5423008"/>
                  </a:lnTo>
                  <a:lnTo>
                    <a:pt x="4953332" y="5424611"/>
                  </a:lnTo>
                  <a:lnTo>
                    <a:pt x="5010294" y="5426771"/>
                  </a:lnTo>
                  <a:lnTo>
                    <a:pt x="5066114" y="5429540"/>
                  </a:lnTo>
                  <a:lnTo>
                    <a:pt x="5121133" y="5432451"/>
                  </a:lnTo>
                  <a:lnTo>
                    <a:pt x="5175894" y="5435003"/>
                  </a:lnTo>
                  <a:lnTo>
                    <a:pt x="5230348" y="5437196"/>
                  </a:lnTo>
                  <a:lnTo>
                    <a:pt x="5284447" y="5439027"/>
                  </a:lnTo>
                  <a:lnTo>
                    <a:pt x="5338143" y="5440496"/>
                  </a:lnTo>
                  <a:lnTo>
                    <a:pt x="5391389" y="5441603"/>
                  </a:lnTo>
                  <a:lnTo>
                    <a:pt x="5444137" y="5442345"/>
                  </a:lnTo>
                  <a:lnTo>
                    <a:pt x="5496338" y="5442723"/>
                  </a:lnTo>
                  <a:lnTo>
                    <a:pt x="5547944" y="5442735"/>
                  </a:lnTo>
                  <a:lnTo>
                    <a:pt x="5598909" y="5442380"/>
                  </a:lnTo>
                  <a:lnTo>
                    <a:pt x="5649183" y="5441657"/>
                  </a:lnTo>
                  <a:lnTo>
                    <a:pt x="5698719" y="5440565"/>
                  </a:lnTo>
                  <a:lnTo>
                    <a:pt x="5747469" y="5439103"/>
                  </a:lnTo>
                  <a:lnTo>
                    <a:pt x="5795385" y="5437271"/>
                  </a:lnTo>
                  <a:lnTo>
                    <a:pt x="5842420" y="5435067"/>
                  </a:lnTo>
                  <a:lnTo>
                    <a:pt x="5888524" y="5432490"/>
                  </a:lnTo>
                  <a:lnTo>
                    <a:pt x="5933651" y="5429540"/>
                  </a:lnTo>
                  <a:lnTo>
                    <a:pt x="5990123" y="5425546"/>
                  </a:lnTo>
                  <a:lnTo>
                    <a:pt x="6043262" y="5421841"/>
                  </a:lnTo>
                  <a:lnTo>
                    <a:pt x="6093710" y="5418526"/>
                  </a:lnTo>
                  <a:lnTo>
                    <a:pt x="6142104" y="5415705"/>
                  </a:lnTo>
                  <a:lnTo>
                    <a:pt x="6189086" y="5413481"/>
                  </a:lnTo>
                  <a:lnTo>
                    <a:pt x="6235295" y="5411957"/>
                  </a:lnTo>
                  <a:lnTo>
                    <a:pt x="6281372" y="5411236"/>
                  </a:lnTo>
                  <a:lnTo>
                    <a:pt x="6327955" y="5411421"/>
                  </a:lnTo>
                  <a:lnTo>
                    <a:pt x="6375686" y="5412615"/>
                  </a:lnTo>
                  <a:lnTo>
                    <a:pt x="6425203" y="5414920"/>
                  </a:lnTo>
                  <a:lnTo>
                    <a:pt x="6477147" y="5418441"/>
                  </a:lnTo>
                  <a:lnTo>
                    <a:pt x="6532158" y="5423280"/>
                  </a:lnTo>
                  <a:lnTo>
                    <a:pt x="6590876" y="5429540"/>
                  </a:lnTo>
                  <a:lnTo>
                    <a:pt x="6637455" y="5434378"/>
                  </a:lnTo>
                  <a:lnTo>
                    <a:pt x="6684273" y="5438233"/>
                  </a:lnTo>
                  <a:lnTo>
                    <a:pt x="6731392" y="5441178"/>
                  </a:lnTo>
                  <a:lnTo>
                    <a:pt x="6778876" y="5443291"/>
                  </a:lnTo>
                  <a:lnTo>
                    <a:pt x="6826789" y="5444648"/>
                  </a:lnTo>
                  <a:lnTo>
                    <a:pt x="6875195" y="5445323"/>
                  </a:lnTo>
                  <a:lnTo>
                    <a:pt x="6924157" y="5445394"/>
                  </a:lnTo>
                  <a:lnTo>
                    <a:pt x="6973740" y="5444936"/>
                  </a:lnTo>
                  <a:lnTo>
                    <a:pt x="7024007" y="5444024"/>
                  </a:lnTo>
                  <a:lnTo>
                    <a:pt x="7075021" y="5442736"/>
                  </a:lnTo>
                  <a:lnTo>
                    <a:pt x="7126847" y="5441147"/>
                  </a:lnTo>
                  <a:lnTo>
                    <a:pt x="7179548" y="5439332"/>
                  </a:lnTo>
                  <a:lnTo>
                    <a:pt x="7233188" y="5437368"/>
                  </a:lnTo>
                  <a:lnTo>
                    <a:pt x="7287831" y="5435331"/>
                  </a:lnTo>
                  <a:lnTo>
                    <a:pt x="7343540" y="5433297"/>
                  </a:lnTo>
                  <a:lnTo>
                    <a:pt x="7400379" y="5431341"/>
                  </a:lnTo>
                  <a:lnTo>
                    <a:pt x="7458413" y="5429540"/>
                  </a:lnTo>
                  <a:lnTo>
                    <a:pt x="7542851" y="5427575"/>
                  </a:lnTo>
                  <a:lnTo>
                    <a:pt x="7615889" y="5426762"/>
                  </a:lnTo>
                  <a:lnTo>
                    <a:pt x="7679044" y="5426849"/>
                  </a:lnTo>
                  <a:lnTo>
                    <a:pt x="7733833" y="5427582"/>
                  </a:lnTo>
                  <a:lnTo>
                    <a:pt x="7781772" y="5428708"/>
                  </a:lnTo>
                  <a:lnTo>
                    <a:pt x="7824377" y="5429974"/>
                  </a:lnTo>
                  <a:lnTo>
                    <a:pt x="7863165" y="5431127"/>
                  </a:lnTo>
                  <a:lnTo>
                    <a:pt x="7899654" y="5431913"/>
                  </a:lnTo>
                  <a:lnTo>
                    <a:pt x="7935358" y="5432079"/>
                  </a:lnTo>
                  <a:lnTo>
                    <a:pt x="7971795" y="5431372"/>
                  </a:lnTo>
                  <a:lnTo>
                    <a:pt x="8010482" y="5429540"/>
                  </a:lnTo>
                  <a:lnTo>
                    <a:pt x="8050934" y="5427946"/>
                  </a:lnTo>
                  <a:lnTo>
                    <a:pt x="8091964" y="5427862"/>
                  </a:lnTo>
                  <a:lnTo>
                    <a:pt x="8134026" y="5428890"/>
                  </a:lnTo>
                  <a:lnTo>
                    <a:pt x="8177579" y="5430633"/>
                  </a:lnTo>
                  <a:lnTo>
                    <a:pt x="8223079" y="5432695"/>
                  </a:lnTo>
                  <a:lnTo>
                    <a:pt x="8270983" y="5434678"/>
                  </a:lnTo>
                  <a:lnTo>
                    <a:pt x="8321747" y="5436187"/>
                  </a:lnTo>
                  <a:lnTo>
                    <a:pt x="8375829" y="5436825"/>
                  </a:lnTo>
                  <a:lnTo>
                    <a:pt x="8433686" y="5436194"/>
                  </a:lnTo>
                  <a:lnTo>
                    <a:pt x="8495774" y="5433898"/>
                  </a:lnTo>
                  <a:lnTo>
                    <a:pt x="8562551" y="5429540"/>
                  </a:lnTo>
                  <a:lnTo>
                    <a:pt x="8612632" y="5425645"/>
                  </a:lnTo>
                  <a:lnTo>
                    <a:pt x="8661481" y="5422090"/>
                  </a:lnTo>
                  <a:lnTo>
                    <a:pt x="8709406" y="5418926"/>
                  </a:lnTo>
                  <a:lnTo>
                    <a:pt x="8756718" y="5416203"/>
                  </a:lnTo>
                  <a:lnTo>
                    <a:pt x="8803724" y="5413969"/>
                  </a:lnTo>
                  <a:lnTo>
                    <a:pt x="8850733" y="5412276"/>
                  </a:lnTo>
                  <a:lnTo>
                    <a:pt x="8898054" y="5411172"/>
                  </a:lnTo>
                  <a:lnTo>
                    <a:pt x="8945997" y="5410707"/>
                  </a:lnTo>
                  <a:lnTo>
                    <a:pt x="8994870" y="5410932"/>
                  </a:lnTo>
                  <a:lnTo>
                    <a:pt x="9044981" y="5411895"/>
                  </a:lnTo>
                  <a:lnTo>
                    <a:pt x="9096641" y="5413647"/>
                  </a:lnTo>
                  <a:lnTo>
                    <a:pt x="9150156" y="5416238"/>
                  </a:lnTo>
                  <a:lnTo>
                    <a:pt x="9205837" y="5419717"/>
                  </a:lnTo>
                  <a:lnTo>
                    <a:pt x="9263993" y="5424135"/>
                  </a:lnTo>
                  <a:lnTo>
                    <a:pt x="9324932" y="5429540"/>
                  </a:lnTo>
                  <a:lnTo>
                    <a:pt x="9405462" y="5436744"/>
                  </a:lnTo>
                  <a:lnTo>
                    <a:pt x="9477353" y="5442274"/>
                  </a:lnTo>
                  <a:lnTo>
                    <a:pt x="9541462" y="5446208"/>
                  </a:lnTo>
                  <a:lnTo>
                    <a:pt x="9598645" y="5448624"/>
                  </a:lnTo>
                  <a:lnTo>
                    <a:pt x="9649759" y="5449599"/>
                  </a:lnTo>
                  <a:lnTo>
                    <a:pt x="9695662" y="5449211"/>
                  </a:lnTo>
                  <a:lnTo>
                    <a:pt x="9737211" y="5447537"/>
                  </a:lnTo>
                  <a:lnTo>
                    <a:pt x="9775262" y="5444656"/>
                  </a:lnTo>
                  <a:lnTo>
                    <a:pt x="9844300" y="5435579"/>
                  </a:lnTo>
                  <a:lnTo>
                    <a:pt x="9877001" y="5429540"/>
                  </a:lnTo>
                  <a:lnTo>
                    <a:pt x="9909139" y="5424919"/>
                  </a:lnTo>
                  <a:lnTo>
                    <a:pt x="9949567" y="5421907"/>
                  </a:lnTo>
                  <a:lnTo>
                    <a:pt x="9996860" y="5420274"/>
                  </a:lnTo>
                  <a:lnTo>
                    <a:pt x="10049594" y="5419792"/>
                  </a:lnTo>
                  <a:lnTo>
                    <a:pt x="10106347" y="5420233"/>
                  </a:lnTo>
                  <a:lnTo>
                    <a:pt x="10165695" y="5421368"/>
                  </a:lnTo>
                  <a:lnTo>
                    <a:pt x="10226215" y="5422968"/>
                  </a:lnTo>
                  <a:lnTo>
                    <a:pt x="10286483" y="5424805"/>
                  </a:lnTo>
                  <a:lnTo>
                    <a:pt x="10345076" y="5426650"/>
                  </a:lnTo>
                  <a:lnTo>
                    <a:pt x="10400570" y="5428275"/>
                  </a:lnTo>
                  <a:lnTo>
                    <a:pt x="10451542" y="5429450"/>
                  </a:lnTo>
                  <a:lnTo>
                    <a:pt x="10496568" y="5429948"/>
                  </a:lnTo>
                  <a:lnTo>
                    <a:pt x="10534226" y="5429540"/>
                  </a:lnTo>
                  <a:lnTo>
                    <a:pt x="10536120" y="5391625"/>
                  </a:lnTo>
                  <a:lnTo>
                    <a:pt x="10538257" y="5351600"/>
                  </a:lnTo>
                  <a:lnTo>
                    <a:pt x="10540531" y="5309596"/>
                  </a:lnTo>
                  <a:lnTo>
                    <a:pt x="10542834" y="5265748"/>
                  </a:lnTo>
                  <a:lnTo>
                    <a:pt x="10545061" y="5220187"/>
                  </a:lnTo>
                  <a:lnTo>
                    <a:pt x="10547107" y="5173049"/>
                  </a:lnTo>
                  <a:lnTo>
                    <a:pt x="10548864" y="5124465"/>
                  </a:lnTo>
                  <a:lnTo>
                    <a:pt x="10550228" y="5074570"/>
                  </a:lnTo>
                  <a:lnTo>
                    <a:pt x="10551091" y="5023496"/>
                  </a:lnTo>
                  <a:lnTo>
                    <a:pt x="10551348" y="4971377"/>
                  </a:lnTo>
                  <a:lnTo>
                    <a:pt x="10550893" y="4918345"/>
                  </a:lnTo>
                  <a:lnTo>
                    <a:pt x="10549620" y="4864535"/>
                  </a:lnTo>
                  <a:lnTo>
                    <a:pt x="10547423" y="4810079"/>
                  </a:lnTo>
                  <a:lnTo>
                    <a:pt x="10544196" y="4755111"/>
                  </a:lnTo>
                  <a:lnTo>
                    <a:pt x="10539832" y="4699764"/>
                  </a:lnTo>
                  <a:lnTo>
                    <a:pt x="10534226" y="4644172"/>
                  </a:lnTo>
                  <a:lnTo>
                    <a:pt x="10528666" y="4585524"/>
                  </a:lnTo>
                  <a:lnTo>
                    <a:pt x="10525153" y="4528345"/>
                  </a:lnTo>
                  <a:lnTo>
                    <a:pt x="10523399" y="4472621"/>
                  </a:lnTo>
                  <a:lnTo>
                    <a:pt x="10523114" y="4418341"/>
                  </a:lnTo>
                  <a:lnTo>
                    <a:pt x="10524009" y="4365491"/>
                  </a:lnTo>
                  <a:lnTo>
                    <a:pt x="10525795" y="4314061"/>
                  </a:lnTo>
                  <a:lnTo>
                    <a:pt x="10528182" y="4264038"/>
                  </a:lnTo>
                  <a:lnTo>
                    <a:pt x="10530881" y="4215409"/>
                  </a:lnTo>
                  <a:lnTo>
                    <a:pt x="10533604" y="4168162"/>
                  </a:lnTo>
                  <a:lnTo>
                    <a:pt x="10536060" y="4122286"/>
                  </a:lnTo>
                  <a:lnTo>
                    <a:pt x="10537961" y="4077768"/>
                  </a:lnTo>
                  <a:lnTo>
                    <a:pt x="10539017" y="4034596"/>
                  </a:lnTo>
                  <a:lnTo>
                    <a:pt x="10538939" y="3992757"/>
                  </a:lnTo>
                  <a:lnTo>
                    <a:pt x="10537439" y="3952240"/>
                  </a:lnTo>
                  <a:lnTo>
                    <a:pt x="10534226" y="3913033"/>
                  </a:lnTo>
                  <a:lnTo>
                    <a:pt x="10530979" y="3871996"/>
                  </a:lnTo>
                  <a:lnTo>
                    <a:pt x="10529389" y="3826516"/>
                  </a:lnTo>
                  <a:lnTo>
                    <a:pt x="10529178" y="3777362"/>
                  </a:lnTo>
                  <a:lnTo>
                    <a:pt x="10530073" y="3725307"/>
                  </a:lnTo>
                  <a:lnTo>
                    <a:pt x="10531799" y="3671121"/>
                  </a:lnTo>
                  <a:lnTo>
                    <a:pt x="10534079" y="3615576"/>
                  </a:lnTo>
                  <a:lnTo>
                    <a:pt x="10536641" y="3559443"/>
                  </a:lnTo>
                  <a:lnTo>
                    <a:pt x="10539207" y="3503494"/>
                  </a:lnTo>
                  <a:lnTo>
                    <a:pt x="10541504" y="3448499"/>
                  </a:lnTo>
                  <a:lnTo>
                    <a:pt x="10543257" y="3395230"/>
                  </a:lnTo>
                  <a:lnTo>
                    <a:pt x="10544190" y="3344458"/>
                  </a:lnTo>
                  <a:lnTo>
                    <a:pt x="10544028" y="3296955"/>
                  </a:lnTo>
                  <a:lnTo>
                    <a:pt x="10542497" y="3253491"/>
                  </a:lnTo>
                  <a:lnTo>
                    <a:pt x="10539321" y="3214838"/>
                  </a:lnTo>
                  <a:lnTo>
                    <a:pt x="10534226" y="3181767"/>
                  </a:lnTo>
                  <a:lnTo>
                    <a:pt x="10526113" y="3135907"/>
                  </a:lnTo>
                  <a:lnTo>
                    <a:pt x="10520132" y="3088418"/>
                  </a:lnTo>
                  <a:lnTo>
                    <a:pt x="10516159" y="3039444"/>
                  </a:lnTo>
                  <a:lnTo>
                    <a:pt x="10514072" y="2989131"/>
                  </a:lnTo>
                  <a:lnTo>
                    <a:pt x="10513747" y="2937625"/>
                  </a:lnTo>
                  <a:lnTo>
                    <a:pt x="10515060" y="2885071"/>
                  </a:lnTo>
                  <a:lnTo>
                    <a:pt x="10517888" y="2831615"/>
                  </a:lnTo>
                  <a:lnTo>
                    <a:pt x="10522107" y="2777403"/>
                  </a:lnTo>
                  <a:lnTo>
                    <a:pt x="10527594" y="2722579"/>
                  </a:lnTo>
                  <a:lnTo>
                    <a:pt x="10534226" y="2667290"/>
                  </a:lnTo>
                  <a:lnTo>
                    <a:pt x="10539504" y="2617410"/>
                  </a:lnTo>
                  <a:lnTo>
                    <a:pt x="10542573" y="2568420"/>
                  </a:lnTo>
                  <a:lnTo>
                    <a:pt x="10543816" y="2519903"/>
                  </a:lnTo>
                  <a:lnTo>
                    <a:pt x="10543619" y="2471438"/>
                  </a:lnTo>
                  <a:lnTo>
                    <a:pt x="10542367" y="2422607"/>
                  </a:lnTo>
                  <a:lnTo>
                    <a:pt x="10540443" y="2372990"/>
                  </a:lnTo>
                  <a:lnTo>
                    <a:pt x="10538233" y="2322169"/>
                  </a:lnTo>
                  <a:lnTo>
                    <a:pt x="10536122" y="2269724"/>
                  </a:lnTo>
                  <a:lnTo>
                    <a:pt x="10534494" y="2215236"/>
                  </a:lnTo>
                  <a:lnTo>
                    <a:pt x="10533733" y="2158287"/>
                  </a:lnTo>
                  <a:lnTo>
                    <a:pt x="10534226" y="2098457"/>
                  </a:lnTo>
                  <a:lnTo>
                    <a:pt x="10534812" y="2048745"/>
                  </a:lnTo>
                  <a:lnTo>
                    <a:pt x="10534712" y="1996474"/>
                  </a:lnTo>
                  <a:lnTo>
                    <a:pt x="10534074" y="1942187"/>
                  </a:lnTo>
                  <a:lnTo>
                    <a:pt x="10533048" y="1886427"/>
                  </a:lnTo>
                  <a:lnTo>
                    <a:pt x="10531783" y="1829738"/>
                  </a:lnTo>
                  <a:lnTo>
                    <a:pt x="10530427" y="1772662"/>
                  </a:lnTo>
                  <a:lnTo>
                    <a:pt x="10529130" y="1715742"/>
                  </a:lnTo>
                  <a:lnTo>
                    <a:pt x="10528041" y="1659522"/>
                  </a:lnTo>
                  <a:lnTo>
                    <a:pt x="10527309" y="1604546"/>
                  </a:lnTo>
                  <a:lnTo>
                    <a:pt x="10527083" y="1551355"/>
                  </a:lnTo>
                  <a:lnTo>
                    <a:pt x="10527513" y="1500494"/>
                  </a:lnTo>
                  <a:lnTo>
                    <a:pt x="10528747" y="1452505"/>
                  </a:lnTo>
                  <a:lnTo>
                    <a:pt x="10530935" y="1407932"/>
                  </a:lnTo>
                  <a:lnTo>
                    <a:pt x="10534226" y="1367318"/>
                  </a:lnTo>
                  <a:lnTo>
                    <a:pt x="10538599" y="1320798"/>
                  </a:lnTo>
                  <a:lnTo>
                    <a:pt x="10542560" y="1271353"/>
                  </a:lnTo>
                  <a:lnTo>
                    <a:pt x="10545995" y="1219567"/>
                  </a:lnTo>
                  <a:lnTo>
                    <a:pt x="10548788" y="1166023"/>
                  </a:lnTo>
                  <a:lnTo>
                    <a:pt x="10550825" y="1111303"/>
                  </a:lnTo>
                  <a:lnTo>
                    <a:pt x="10551990" y="1055993"/>
                  </a:lnTo>
                  <a:lnTo>
                    <a:pt x="10552168" y="1000675"/>
                  </a:lnTo>
                  <a:lnTo>
                    <a:pt x="10551244" y="945932"/>
                  </a:lnTo>
                  <a:lnTo>
                    <a:pt x="10549102" y="892348"/>
                  </a:lnTo>
                  <a:lnTo>
                    <a:pt x="10545629" y="840506"/>
                  </a:lnTo>
                  <a:lnTo>
                    <a:pt x="10540709" y="790990"/>
                  </a:lnTo>
                  <a:lnTo>
                    <a:pt x="10534226" y="744383"/>
                  </a:lnTo>
                  <a:lnTo>
                    <a:pt x="10528569" y="702933"/>
                  </a:lnTo>
                  <a:lnTo>
                    <a:pt x="10524069" y="656203"/>
                  </a:lnTo>
                  <a:lnTo>
                    <a:pt x="10520654" y="605099"/>
                  </a:lnTo>
                  <a:lnTo>
                    <a:pt x="10518253" y="550526"/>
                  </a:lnTo>
                  <a:lnTo>
                    <a:pt x="10516793" y="493390"/>
                  </a:lnTo>
                  <a:lnTo>
                    <a:pt x="10516204" y="434596"/>
                  </a:lnTo>
                  <a:lnTo>
                    <a:pt x="10516414" y="375051"/>
                  </a:lnTo>
                  <a:lnTo>
                    <a:pt x="10517351" y="315659"/>
                  </a:lnTo>
                  <a:lnTo>
                    <a:pt x="10518943" y="257326"/>
                  </a:lnTo>
                  <a:lnTo>
                    <a:pt x="10521118" y="200958"/>
                  </a:lnTo>
                  <a:lnTo>
                    <a:pt x="10523806" y="147460"/>
                  </a:lnTo>
                  <a:lnTo>
                    <a:pt x="10526934" y="97738"/>
                  </a:lnTo>
                  <a:lnTo>
                    <a:pt x="10530431" y="52697"/>
                  </a:lnTo>
                  <a:lnTo>
                    <a:pt x="10534226" y="13244"/>
                  </a:lnTo>
                  <a:lnTo>
                    <a:pt x="10480913" y="8096"/>
                  </a:lnTo>
                  <a:lnTo>
                    <a:pt x="10428838" y="4383"/>
                  </a:lnTo>
                  <a:lnTo>
                    <a:pt x="10377799" y="1942"/>
                  </a:lnTo>
                  <a:lnTo>
                    <a:pt x="10327591" y="612"/>
                  </a:lnTo>
                  <a:lnTo>
                    <a:pt x="10278010" y="233"/>
                  </a:lnTo>
                  <a:lnTo>
                    <a:pt x="10228853" y="643"/>
                  </a:lnTo>
                  <a:lnTo>
                    <a:pt x="10179914" y="1681"/>
                  </a:lnTo>
                  <a:lnTo>
                    <a:pt x="10130992" y="3186"/>
                  </a:lnTo>
                  <a:lnTo>
                    <a:pt x="10081881" y="4996"/>
                  </a:lnTo>
                  <a:lnTo>
                    <a:pt x="10032378" y="6950"/>
                  </a:lnTo>
                  <a:lnTo>
                    <a:pt x="9982279" y="8887"/>
                  </a:lnTo>
                  <a:lnTo>
                    <a:pt x="9931380" y="10647"/>
                  </a:lnTo>
                  <a:lnTo>
                    <a:pt x="9879477" y="12067"/>
                  </a:lnTo>
                  <a:lnTo>
                    <a:pt x="9826367" y="12986"/>
                  </a:lnTo>
                  <a:lnTo>
                    <a:pt x="9771845" y="13244"/>
                  </a:lnTo>
                  <a:lnTo>
                    <a:pt x="9698918" y="12911"/>
                  </a:lnTo>
                  <a:lnTo>
                    <a:pt x="9643740" y="12366"/>
                  </a:lnTo>
                  <a:lnTo>
                    <a:pt x="9602885" y="11715"/>
                  </a:lnTo>
                  <a:lnTo>
                    <a:pt x="9572926" y="11067"/>
                  </a:lnTo>
                  <a:lnTo>
                    <a:pt x="9550436" y="10529"/>
                  </a:lnTo>
                  <a:lnTo>
                    <a:pt x="9531988" y="10208"/>
                  </a:lnTo>
                  <a:lnTo>
                    <a:pt x="9493513" y="10647"/>
                  </a:lnTo>
                  <a:lnTo>
                    <a:pt x="9430088" y="13244"/>
                  </a:lnTo>
                  <a:lnTo>
                    <a:pt x="9351795" y="17295"/>
                  </a:lnTo>
                  <a:lnTo>
                    <a:pt x="9304501" y="19773"/>
                  </a:lnTo>
                  <a:lnTo>
                    <a:pt x="9253118" y="22284"/>
                  </a:lnTo>
                  <a:lnTo>
                    <a:pt x="9198653" y="24627"/>
                  </a:lnTo>
                  <a:lnTo>
                    <a:pt x="9142114" y="26602"/>
                  </a:lnTo>
                  <a:lnTo>
                    <a:pt x="9084508" y="28007"/>
                  </a:lnTo>
                  <a:lnTo>
                    <a:pt x="9026842" y="28643"/>
                  </a:lnTo>
                  <a:lnTo>
                    <a:pt x="8970122" y="28308"/>
                  </a:lnTo>
                  <a:lnTo>
                    <a:pt x="8915358" y="26801"/>
                  </a:lnTo>
                  <a:lnTo>
                    <a:pt x="8863555" y="23922"/>
                  </a:lnTo>
                  <a:lnTo>
                    <a:pt x="8815721" y="19470"/>
                  </a:lnTo>
                  <a:lnTo>
                    <a:pt x="8772863" y="13244"/>
                  </a:lnTo>
                  <a:lnTo>
                    <a:pt x="8715333" y="5249"/>
                  </a:lnTo>
                  <a:lnTo>
                    <a:pt x="8658703" y="1398"/>
                  </a:lnTo>
                  <a:lnTo>
                    <a:pt x="8603431" y="769"/>
                  </a:lnTo>
                  <a:lnTo>
                    <a:pt x="8549974" y="2446"/>
                  </a:lnTo>
                  <a:lnTo>
                    <a:pt x="8498791" y="5509"/>
                  </a:lnTo>
                  <a:lnTo>
                    <a:pt x="8450339" y="9039"/>
                  </a:lnTo>
                  <a:lnTo>
                    <a:pt x="8405076" y="12117"/>
                  </a:lnTo>
                  <a:lnTo>
                    <a:pt x="8363461" y="13825"/>
                  </a:lnTo>
                  <a:lnTo>
                    <a:pt x="8325950" y="13244"/>
                  </a:lnTo>
                  <a:lnTo>
                    <a:pt x="8302360" y="12112"/>
                  </a:lnTo>
                  <a:lnTo>
                    <a:pt x="8274081" y="11154"/>
                  </a:lnTo>
                  <a:lnTo>
                    <a:pt x="8204193" y="9747"/>
                  </a:lnTo>
                  <a:lnTo>
                    <a:pt x="8162952" y="9293"/>
                  </a:lnTo>
                  <a:lnTo>
                    <a:pt x="8117759" y="9001"/>
                  </a:lnTo>
                  <a:lnTo>
                    <a:pt x="8068798" y="8869"/>
                  </a:lnTo>
                  <a:lnTo>
                    <a:pt x="8016253" y="8894"/>
                  </a:lnTo>
                  <a:lnTo>
                    <a:pt x="7960309" y="9074"/>
                  </a:lnTo>
                  <a:lnTo>
                    <a:pt x="7901149" y="9405"/>
                  </a:lnTo>
                  <a:lnTo>
                    <a:pt x="7838958" y="9886"/>
                  </a:lnTo>
                  <a:lnTo>
                    <a:pt x="7773920" y="10513"/>
                  </a:lnTo>
                  <a:lnTo>
                    <a:pt x="7706220" y="11283"/>
                  </a:lnTo>
                  <a:lnTo>
                    <a:pt x="7636041" y="12194"/>
                  </a:lnTo>
                  <a:lnTo>
                    <a:pt x="7563569" y="13244"/>
                  </a:lnTo>
                  <a:lnTo>
                    <a:pt x="7492030" y="14242"/>
                  </a:lnTo>
                  <a:lnTo>
                    <a:pt x="7433830" y="14876"/>
                  </a:lnTo>
                  <a:lnTo>
                    <a:pt x="7387158" y="15200"/>
                  </a:lnTo>
                  <a:lnTo>
                    <a:pt x="7350204" y="15265"/>
                  </a:lnTo>
                  <a:lnTo>
                    <a:pt x="7321156" y="15124"/>
                  </a:lnTo>
                  <a:lnTo>
                    <a:pt x="7298203" y="14830"/>
                  </a:lnTo>
                  <a:lnTo>
                    <a:pt x="7279533" y="14434"/>
                  </a:lnTo>
                  <a:lnTo>
                    <a:pt x="7263336" y="13990"/>
                  </a:lnTo>
                  <a:lnTo>
                    <a:pt x="7247801" y="13550"/>
                  </a:lnTo>
                  <a:lnTo>
                    <a:pt x="7231116" y="13166"/>
                  </a:lnTo>
                  <a:lnTo>
                    <a:pt x="7211470" y="12891"/>
                  </a:lnTo>
                  <a:lnTo>
                    <a:pt x="7187052" y="12777"/>
                  </a:lnTo>
                  <a:lnTo>
                    <a:pt x="7156051" y="12877"/>
                  </a:lnTo>
                  <a:lnTo>
                    <a:pt x="7116656" y="13244"/>
                  </a:lnTo>
                  <a:lnTo>
                    <a:pt x="7073571" y="13433"/>
                  </a:lnTo>
                  <a:lnTo>
                    <a:pt x="7027159" y="13112"/>
                  </a:lnTo>
                  <a:lnTo>
                    <a:pt x="6977932" y="12390"/>
                  </a:lnTo>
                  <a:lnTo>
                    <a:pt x="6926403" y="11381"/>
                  </a:lnTo>
                  <a:lnTo>
                    <a:pt x="6873084" y="10196"/>
                  </a:lnTo>
                  <a:lnTo>
                    <a:pt x="6818488" y="8946"/>
                  </a:lnTo>
                  <a:lnTo>
                    <a:pt x="6763128" y="7744"/>
                  </a:lnTo>
                  <a:lnTo>
                    <a:pt x="6707517" y="6701"/>
                  </a:lnTo>
                  <a:lnTo>
                    <a:pt x="6652168" y="5928"/>
                  </a:lnTo>
                  <a:lnTo>
                    <a:pt x="6597593" y="5539"/>
                  </a:lnTo>
                  <a:lnTo>
                    <a:pt x="6544304" y="5644"/>
                  </a:lnTo>
                  <a:lnTo>
                    <a:pt x="6492815" y="6355"/>
                  </a:lnTo>
                  <a:lnTo>
                    <a:pt x="6443639" y="7784"/>
                  </a:lnTo>
                  <a:lnTo>
                    <a:pt x="6397288" y="10043"/>
                  </a:lnTo>
                  <a:lnTo>
                    <a:pt x="6354275" y="13244"/>
                  </a:lnTo>
                  <a:lnTo>
                    <a:pt x="6276434" y="19782"/>
                  </a:lnTo>
                  <a:lnTo>
                    <a:pt x="6216197" y="23685"/>
                  </a:lnTo>
                  <a:lnTo>
                    <a:pt x="6168805" y="25227"/>
                  </a:lnTo>
                  <a:lnTo>
                    <a:pt x="6129500" y="24680"/>
                  </a:lnTo>
                  <a:lnTo>
                    <a:pt x="6093523" y="22319"/>
                  </a:lnTo>
                  <a:lnTo>
                    <a:pt x="6056115" y="18415"/>
                  </a:lnTo>
                  <a:lnTo>
                    <a:pt x="6012518" y="13244"/>
                  </a:lnTo>
                  <a:lnTo>
                    <a:pt x="5987082" y="10652"/>
                  </a:lnTo>
                  <a:lnTo>
                    <a:pt x="5920087" y="6050"/>
                  </a:lnTo>
                  <a:lnTo>
                    <a:pt x="5879401" y="4129"/>
                  </a:lnTo>
                  <a:lnTo>
                    <a:pt x="5834506" y="2519"/>
                  </a:lnTo>
                  <a:lnTo>
                    <a:pt x="5785838" y="1265"/>
                  </a:lnTo>
                  <a:lnTo>
                    <a:pt x="5733834" y="410"/>
                  </a:lnTo>
                  <a:lnTo>
                    <a:pt x="5678931" y="0"/>
                  </a:lnTo>
                  <a:lnTo>
                    <a:pt x="5621566" y="76"/>
                  </a:lnTo>
                  <a:lnTo>
                    <a:pt x="5562176" y="685"/>
                  </a:lnTo>
                  <a:lnTo>
                    <a:pt x="5501197" y="1869"/>
                  </a:lnTo>
                  <a:lnTo>
                    <a:pt x="5439067" y="3673"/>
                  </a:lnTo>
                  <a:lnTo>
                    <a:pt x="5376222" y="6141"/>
                  </a:lnTo>
                  <a:lnTo>
                    <a:pt x="5313100" y="9316"/>
                  </a:lnTo>
                  <a:lnTo>
                    <a:pt x="5250137" y="13244"/>
                  </a:lnTo>
                  <a:lnTo>
                    <a:pt x="5173051" y="17872"/>
                  </a:lnTo>
                  <a:lnTo>
                    <a:pt x="5111146" y="20272"/>
                  </a:lnTo>
                  <a:lnTo>
                    <a:pt x="5061791" y="20876"/>
                  </a:lnTo>
                  <a:lnTo>
                    <a:pt x="5022356" y="20121"/>
                  </a:lnTo>
                  <a:lnTo>
                    <a:pt x="4990214" y="18439"/>
                  </a:lnTo>
                  <a:lnTo>
                    <a:pt x="4962733" y="16266"/>
                  </a:lnTo>
                  <a:lnTo>
                    <a:pt x="4937284" y="14037"/>
                  </a:lnTo>
                  <a:lnTo>
                    <a:pt x="4911238" y="12186"/>
                  </a:lnTo>
                  <a:lnTo>
                    <a:pt x="4881966" y="11147"/>
                  </a:lnTo>
                  <a:lnTo>
                    <a:pt x="4846838" y="11354"/>
                  </a:lnTo>
                  <a:lnTo>
                    <a:pt x="4803224" y="13244"/>
                  </a:lnTo>
                  <a:lnTo>
                    <a:pt x="4736586" y="17056"/>
                  </a:lnTo>
                  <a:lnTo>
                    <a:pt x="4685851" y="19497"/>
                  </a:lnTo>
                  <a:lnTo>
                    <a:pt x="4645040" y="20628"/>
                  </a:lnTo>
                  <a:lnTo>
                    <a:pt x="4608174" y="20508"/>
                  </a:lnTo>
                  <a:lnTo>
                    <a:pt x="4569275" y="19197"/>
                  </a:lnTo>
                  <a:lnTo>
                    <a:pt x="4522366" y="16756"/>
                  </a:lnTo>
                  <a:lnTo>
                    <a:pt x="4461467" y="13244"/>
                  </a:lnTo>
                  <a:lnTo>
                    <a:pt x="4409159" y="10438"/>
                  </a:lnTo>
                  <a:lnTo>
                    <a:pt x="4360184" y="8297"/>
                  </a:lnTo>
                  <a:lnTo>
                    <a:pt x="4313399" y="6837"/>
                  </a:lnTo>
                  <a:lnTo>
                    <a:pt x="4267657" y="6073"/>
                  </a:lnTo>
                  <a:lnTo>
                    <a:pt x="4221816" y="6021"/>
                  </a:lnTo>
                  <a:lnTo>
                    <a:pt x="4174729" y="6696"/>
                  </a:lnTo>
                  <a:lnTo>
                    <a:pt x="4125253" y="8114"/>
                  </a:lnTo>
                  <a:lnTo>
                    <a:pt x="4072242" y="10292"/>
                  </a:lnTo>
                  <a:lnTo>
                    <a:pt x="4014554" y="13244"/>
                  </a:lnTo>
                  <a:lnTo>
                    <a:pt x="3976787" y="14829"/>
                  </a:lnTo>
                  <a:lnTo>
                    <a:pt x="3936137" y="15653"/>
                  </a:lnTo>
                  <a:lnTo>
                    <a:pt x="3892838" y="15841"/>
                  </a:lnTo>
                  <a:lnTo>
                    <a:pt x="3847125" y="15514"/>
                  </a:lnTo>
                  <a:lnTo>
                    <a:pt x="3799232" y="14796"/>
                  </a:lnTo>
                  <a:lnTo>
                    <a:pt x="3749396" y="13811"/>
                  </a:lnTo>
                  <a:lnTo>
                    <a:pt x="3697851" y="12681"/>
                  </a:lnTo>
                  <a:lnTo>
                    <a:pt x="3644832" y="11530"/>
                  </a:lnTo>
                  <a:lnTo>
                    <a:pt x="3590574" y="10482"/>
                  </a:lnTo>
                  <a:lnTo>
                    <a:pt x="3535312" y="9659"/>
                  </a:lnTo>
                  <a:lnTo>
                    <a:pt x="3479282" y="9185"/>
                  </a:lnTo>
                  <a:lnTo>
                    <a:pt x="3422717" y="9184"/>
                  </a:lnTo>
                  <a:lnTo>
                    <a:pt x="3365854" y="9777"/>
                  </a:lnTo>
                  <a:lnTo>
                    <a:pt x="3308928" y="11089"/>
                  </a:lnTo>
                  <a:lnTo>
                    <a:pt x="3252173" y="13244"/>
                  </a:lnTo>
                  <a:lnTo>
                    <a:pt x="3165538" y="16028"/>
                  </a:lnTo>
                  <a:lnTo>
                    <a:pt x="3092912" y="16207"/>
                  </a:lnTo>
                  <a:lnTo>
                    <a:pt x="3032251" y="14598"/>
                  </a:lnTo>
                  <a:lnTo>
                    <a:pt x="2981515" y="12021"/>
                  </a:lnTo>
                  <a:lnTo>
                    <a:pt x="2938663" y="9293"/>
                  </a:lnTo>
                  <a:lnTo>
                    <a:pt x="2901653" y="7232"/>
                  </a:lnTo>
                  <a:lnTo>
                    <a:pt x="2868443" y="6658"/>
                  </a:lnTo>
                  <a:lnTo>
                    <a:pt x="2836992" y="8389"/>
                  </a:lnTo>
                  <a:lnTo>
                    <a:pt x="2805260" y="13244"/>
                  </a:lnTo>
                  <a:lnTo>
                    <a:pt x="2759676" y="19189"/>
                  </a:lnTo>
                  <a:lnTo>
                    <a:pt x="2708459" y="20775"/>
                  </a:lnTo>
                  <a:lnTo>
                    <a:pt x="2654340" y="19428"/>
                  </a:lnTo>
                  <a:lnTo>
                    <a:pt x="2600053" y="16576"/>
                  </a:lnTo>
                  <a:lnTo>
                    <a:pt x="2548329" y="13644"/>
                  </a:lnTo>
                  <a:lnTo>
                    <a:pt x="2501901" y="12057"/>
                  </a:lnTo>
                  <a:lnTo>
                    <a:pt x="2463503" y="13244"/>
                  </a:lnTo>
                  <a:lnTo>
                    <a:pt x="2431122" y="15794"/>
                  </a:lnTo>
                  <a:lnTo>
                    <a:pt x="2387910" y="18483"/>
                  </a:lnTo>
                  <a:lnTo>
                    <a:pt x="2336658" y="20977"/>
                  </a:lnTo>
                  <a:lnTo>
                    <a:pt x="2280156" y="22944"/>
                  </a:lnTo>
                  <a:lnTo>
                    <a:pt x="2221197" y="24052"/>
                  </a:lnTo>
                  <a:lnTo>
                    <a:pt x="2162569" y="23968"/>
                  </a:lnTo>
                  <a:lnTo>
                    <a:pt x="2107065" y="22360"/>
                  </a:lnTo>
                  <a:lnTo>
                    <a:pt x="2057475" y="18896"/>
                  </a:lnTo>
                  <a:lnTo>
                    <a:pt x="2016590" y="13244"/>
                  </a:lnTo>
                  <a:lnTo>
                    <a:pt x="1982523" y="8689"/>
                  </a:lnTo>
                  <a:lnTo>
                    <a:pt x="1939791" y="6030"/>
                  </a:lnTo>
                  <a:lnTo>
                    <a:pt x="1890208" y="4938"/>
                  </a:lnTo>
                  <a:lnTo>
                    <a:pt x="1835586" y="5084"/>
                  </a:lnTo>
                  <a:lnTo>
                    <a:pt x="1777740" y="6142"/>
                  </a:lnTo>
                  <a:lnTo>
                    <a:pt x="1718484" y="7782"/>
                  </a:lnTo>
                  <a:lnTo>
                    <a:pt x="1659630" y="9677"/>
                  </a:lnTo>
                  <a:lnTo>
                    <a:pt x="1602994" y="11499"/>
                  </a:lnTo>
                  <a:lnTo>
                    <a:pt x="1550387" y="12919"/>
                  </a:lnTo>
                  <a:lnTo>
                    <a:pt x="1503625" y="13610"/>
                  </a:lnTo>
                  <a:lnTo>
                    <a:pt x="1464521" y="13244"/>
                  </a:lnTo>
                  <a:lnTo>
                    <a:pt x="1431695" y="12775"/>
                  </a:lnTo>
                  <a:lnTo>
                    <a:pt x="1392511" y="12965"/>
                  </a:lnTo>
                  <a:lnTo>
                    <a:pt x="1347898" y="13655"/>
                  </a:lnTo>
                  <a:lnTo>
                    <a:pt x="1298782" y="14686"/>
                  </a:lnTo>
                  <a:lnTo>
                    <a:pt x="1246092" y="15900"/>
                  </a:lnTo>
                  <a:lnTo>
                    <a:pt x="1190757" y="17140"/>
                  </a:lnTo>
                  <a:lnTo>
                    <a:pt x="1133705" y="18247"/>
                  </a:lnTo>
                  <a:lnTo>
                    <a:pt x="1075862" y="19064"/>
                  </a:lnTo>
                  <a:lnTo>
                    <a:pt x="1018159" y="19430"/>
                  </a:lnTo>
                  <a:lnTo>
                    <a:pt x="961523" y="19190"/>
                  </a:lnTo>
                  <a:lnTo>
                    <a:pt x="906881" y="18184"/>
                  </a:lnTo>
                  <a:lnTo>
                    <a:pt x="855163" y="16255"/>
                  </a:lnTo>
                  <a:lnTo>
                    <a:pt x="807296" y="13244"/>
                  </a:lnTo>
                  <a:lnTo>
                    <a:pt x="769848" y="11052"/>
                  </a:lnTo>
                  <a:lnTo>
                    <a:pt x="731553" y="10186"/>
                  </a:lnTo>
                  <a:lnTo>
                    <a:pt x="692253" y="10425"/>
                  </a:lnTo>
                  <a:lnTo>
                    <a:pt x="651792" y="11547"/>
                  </a:lnTo>
                  <a:lnTo>
                    <a:pt x="610013" y="13331"/>
                  </a:lnTo>
                  <a:lnTo>
                    <a:pt x="566760" y="15554"/>
                  </a:lnTo>
                  <a:lnTo>
                    <a:pt x="521875" y="17996"/>
                  </a:lnTo>
                  <a:lnTo>
                    <a:pt x="475202" y="20435"/>
                  </a:lnTo>
                  <a:lnTo>
                    <a:pt x="426583" y="22649"/>
                  </a:lnTo>
                  <a:lnTo>
                    <a:pt x="375863" y="24417"/>
                  </a:lnTo>
                  <a:lnTo>
                    <a:pt x="322885" y="25517"/>
                  </a:lnTo>
                  <a:lnTo>
                    <a:pt x="267491" y="25727"/>
                  </a:lnTo>
                  <a:lnTo>
                    <a:pt x="209525" y="24827"/>
                  </a:lnTo>
                  <a:lnTo>
                    <a:pt x="148829" y="22594"/>
                  </a:lnTo>
                  <a:lnTo>
                    <a:pt x="85249" y="18807"/>
                  </a:lnTo>
                  <a:lnTo>
                    <a:pt x="18626" y="13244"/>
                  </a:lnTo>
                  <a:lnTo>
                    <a:pt x="14546" y="50434"/>
                  </a:lnTo>
                  <a:lnTo>
                    <a:pt x="7807" y="126493"/>
                  </a:lnTo>
                  <a:lnTo>
                    <a:pt x="5179" y="165836"/>
                  </a:lnTo>
                  <a:lnTo>
                    <a:pt x="3068" y="206371"/>
                  </a:lnTo>
                  <a:lnTo>
                    <a:pt x="1491" y="248333"/>
                  </a:lnTo>
                  <a:lnTo>
                    <a:pt x="462" y="291961"/>
                  </a:lnTo>
                  <a:lnTo>
                    <a:pt x="0" y="337490"/>
                  </a:lnTo>
                  <a:lnTo>
                    <a:pt x="119" y="385159"/>
                  </a:lnTo>
                  <a:lnTo>
                    <a:pt x="837" y="435202"/>
                  </a:lnTo>
                  <a:lnTo>
                    <a:pt x="2169" y="487858"/>
                  </a:lnTo>
                  <a:lnTo>
                    <a:pt x="4133" y="543363"/>
                  </a:lnTo>
                  <a:lnTo>
                    <a:pt x="6744" y="601955"/>
                  </a:lnTo>
                  <a:lnTo>
                    <a:pt x="10019" y="663868"/>
                  </a:lnTo>
                  <a:lnTo>
                    <a:pt x="13974" y="729342"/>
                  </a:lnTo>
                  <a:lnTo>
                    <a:pt x="18626" y="798612"/>
                  </a:lnTo>
                  <a:lnTo>
                    <a:pt x="23339" y="875236"/>
                  </a:lnTo>
                  <a:lnTo>
                    <a:pt x="26223" y="943011"/>
                  </a:lnTo>
                  <a:lnTo>
                    <a:pt x="27554" y="1003060"/>
                  </a:lnTo>
                  <a:lnTo>
                    <a:pt x="27607" y="1056510"/>
                  </a:lnTo>
                  <a:lnTo>
                    <a:pt x="26660" y="1104486"/>
                  </a:lnTo>
                  <a:lnTo>
                    <a:pt x="24986" y="1148113"/>
                  </a:lnTo>
                  <a:lnTo>
                    <a:pt x="22864" y="1188517"/>
                  </a:lnTo>
                  <a:lnTo>
                    <a:pt x="20569" y="1226825"/>
                  </a:lnTo>
                  <a:lnTo>
                    <a:pt x="18377" y="1264160"/>
                  </a:lnTo>
                  <a:lnTo>
                    <a:pt x="16564" y="1301648"/>
                  </a:lnTo>
                  <a:lnTo>
                    <a:pt x="15406" y="1340416"/>
                  </a:lnTo>
                  <a:lnTo>
                    <a:pt x="15180" y="1381588"/>
                  </a:lnTo>
                  <a:lnTo>
                    <a:pt x="16161" y="1426291"/>
                  </a:lnTo>
                  <a:lnTo>
                    <a:pt x="18626" y="1475649"/>
                  </a:lnTo>
                  <a:lnTo>
                    <a:pt x="21660" y="1529339"/>
                  </a:lnTo>
                  <a:lnTo>
                    <a:pt x="23740" y="1578969"/>
                  </a:lnTo>
                  <a:lnTo>
                    <a:pt x="24989" y="1625572"/>
                  </a:lnTo>
                  <a:lnTo>
                    <a:pt x="25528" y="1670183"/>
                  </a:lnTo>
                  <a:lnTo>
                    <a:pt x="25480" y="1713836"/>
                  </a:lnTo>
                  <a:lnTo>
                    <a:pt x="24967" y="1757565"/>
                  </a:lnTo>
                  <a:lnTo>
                    <a:pt x="24111" y="1802405"/>
                  </a:lnTo>
                  <a:lnTo>
                    <a:pt x="23035" y="1849390"/>
                  </a:lnTo>
                  <a:lnTo>
                    <a:pt x="21860" y="1899554"/>
                  </a:lnTo>
                  <a:lnTo>
                    <a:pt x="20710" y="1953931"/>
                  </a:lnTo>
                  <a:lnTo>
                    <a:pt x="19706" y="2013556"/>
                  </a:lnTo>
                  <a:lnTo>
                    <a:pt x="18970" y="2079463"/>
                  </a:lnTo>
                  <a:lnTo>
                    <a:pt x="18626" y="2152686"/>
                  </a:lnTo>
                  <a:lnTo>
                    <a:pt x="18785" y="2226878"/>
                  </a:lnTo>
                  <a:lnTo>
                    <a:pt x="19393" y="2295421"/>
                  </a:lnTo>
                  <a:lnTo>
                    <a:pt x="20320" y="2358849"/>
                  </a:lnTo>
                  <a:lnTo>
                    <a:pt x="21437" y="2417698"/>
                  </a:lnTo>
                  <a:lnTo>
                    <a:pt x="22614" y="2472505"/>
                  </a:lnTo>
                  <a:lnTo>
                    <a:pt x="23720" y="2523804"/>
                  </a:lnTo>
                  <a:lnTo>
                    <a:pt x="24628" y="2572133"/>
                  </a:lnTo>
                  <a:lnTo>
                    <a:pt x="25207" y="2618027"/>
                  </a:lnTo>
                  <a:lnTo>
                    <a:pt x="25326" y="2662021"/>
                  </a:lnTo>
                  <a:lnTo>
                    <a:pt x="24858" y="2704652"/>
                  </a:lnTo>
                  <a:lnTo>
                    <a:pt x="23671" y="2746455"/>
                  </a:lnTo>
                  <a:lnTo>
                    <a:pt x="21637" y="2787967"/>
                  </a:lnTo>
                  <a:lnTo>
                    <a:pt x="18626" y="2829723"/>
                  </a:lnTo>
                  <a:lnTo>
                    <a:pt x="15849" y="2874051"/>
                  </a:lnTo>
                  <a:lnTo>
                    <a:pt x="14442" y="2922421"/>
                  </a:lnTo>
                  <a:lnTo>
                    <a:pt x="14157" y="2974085"/>
                  </a:lnTo>
                  <a:lnTo>
                    <a:pt x="14747" y="3028290"/>
                  </a:lnTo>
                  <a:lnTo>
                    <a:pt x="15964" y="3084288"/>
                  </a:lnTo>
                  <a:lnTo>
                    <a:pt x="17562" y="3141327"/>
                  </a:lnTo>
                  <a:lnTo>
                    <a:pt x="19292" y="3198658"/>
                  </a:lnTo>
                  <a:lnTo>
                    <a:pt x="20909" y="3255531"/>
                  </a:lnTo>
                  <a:lnTo>
                    <a:pt x="22164" y="3311195"/>
                  </a:lnTo>
                  <a:lnTo>
                    <a:pt x="22810" y="3364900"/>
                  </a:lnTo>
                  <a:lnTo>
                    <a:pt x="22601" y="3415896"/>
                  </a:lnTo>
                  <a:lnTo>
                    <a:pt x="21288" y="3463433"/>
                  </a:lnTo>
                  <a:lnTo>
                    <a:pt x="18626" y="3506760"/>
                  </a:lnTo>
                  <a:lnTo>
                    <a:pt x="15041" y="3550500"/>
                  </a:lnTo>
                  <a:lnTo>
                    <a:pt x="11768" y="3593410"/>
                  </a:lnTo>
                  <a:lnTo>
                    <a:pt x="8907" y="3636185"/>
                  </a:lnTo>
                  <a:lnTo>
                    <a:pt x="6561" y="3679517"/>
                  </a:lnTo>
                  <a:lnTo>
                    <a:pt x="4832" y="3724102"/>
                  </a:lnTo>
                  <a:lnTo>
                    <a:pt x="3824" y="3770634"/>
                  </a:lnTo>
                  <a:lnTo>
                    <a:pt x="3638" y="3819806"/>
                  </a:lnTo>
                  <a:lnTo>
                    <a:pt x="4376" y="3872313"/>
                  </a:lnTo>
                  <a:lnTo>
                    <a:pt x="6142" y="3928848"/>
                  </a:lnTo>
                  <a:lnTo>
                    <a:pt x="9037" y="3990106"/>
                  </a:lnTo>
                  <a:lnTo>
                    <a:pt x="13164" y="4056781"/>
                  </a:lnTo>
                  <a:lnTo>
                    <a:pt x="18626" y="4129568"/>
                  </a:lnTo>
                  <a:lnTo>
                    <a:pt x="21265" y="4166471"/>
                  </a:lnTo>
                  <a:lnTo>
                    <a:pt x="23509" y="4206739"/>
                  </a:lnTo>
                  <a:lnTo>
                    <a:pt x="25380" y="4250080"/>
                  </a:lnTo>
                  <a:lnTo>
                    <a:pt x="26903" y="4296206"/>
                  </a:lnTo>
                  <a:lnTo>
                    <a:pt x="28099" y="4344828"/>
                  </a:lnTo>
                  <a:lnTo>
                    <a:pt x="28992" y="4395655"/>
                  </a:lnTo>
                  <a:lnTo>
                    <a:pt x="29605" y="4448398"/>
                  </a:lnTo>
                  <a:lnTo>
                    <a:pt x="29961" y="4502768"/>
                  </a:lnTo>
                  <a:lnTo>
                    <a:pt x="30083" y="4558474"/>
                  </a:lnTo>
                  <a:lnTo>
                    <a:pt x="29994" y="4615229"/>
                  </a:lnTo>
                  <a:lnTo>
                    <a:pt x="29716" y="4672742"/>
                  </a:lnTo>
                  <a:lnTo>
                    <a:pt x="29273" y="4730723"/>
                  </a:lnTo>
                  <a:lnTo>
                    <a:pt x="28689" y="4788883"/>
                  </a:lnTo>
                  <a:lnTo>
                    <a:pt x="27985" y="4846933"/>
                  </a:lnTo>
                  <a:lnTo>
                    <a:pt x="27185" y="4904583"/>
                  </a:lnTo>
                  <a:lnTo>
                    <a:pt x="26312" y="4961544"/>
                  </a:lnTo>
                  <a:lnTo>
                    <a:pt x="25389" y="5017526"/>
                  </a:lnTo>
                  <a:lnTo>
                    <a:pt x="24439" y="5072239"/>
                  </a:lnTo>
                  <a:lnTo>
                    <a:pt x="23485" y="5125394"/>
                  </a:lnTo>
                  <a:lnTo>
                    <a:pt x="22550" y="5176702"/>
                  </a:lnTo>
                  <a:lnTo>
                    <a:pt x="21657" y="5225873"/>
                  </a:lnTo>
                  <a:lnTo>
                    <a:pt x="20829" y="5272617"/>
                  </a:lnTo>
                  <a:lnTo>
                    <a:pt x="20088" y="5316646"/>
                  </a:lnTo>
                  <a:lnTo>
                    <a:pt x="19459" y="5357668"/>
                  </a:lnTo>
                  <a:lnTo>
                    <a:pt x="18964" y="5395396"/>
                  </a:lnTo>
                  <a:lnTo>
                    <a:pt x="18626" y="5429540"/>
                  </a:lnTo>
                  <a:close/>
                </a:path>
              </a:pathLst>
            </a:custGeom>
            <a:ln w="47244">
              <a:solidFill>
                <a:srgbClr val="FFFFFF"/>
              </a:solidFill>
            </a:ln>
          </p:spPr>
          <p:txBody>
            <a:bodyPr wrap="square" lIns="0" tIns="0" rIns="0" bIns="0" rtlCol="0"/>
            <a:lstStyle/>
            <a:p>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4320" y="259079"/>
            <a:ext cx="7301865" cy="6022340"/>
            <a:chOff x="274320" y="259079"/>
            <a:chExt cx="7301865" cy="6022340"/>
          </a:xfrm>
        </p:grpSpPr>
        <p:sp>
          <p:nvSpPr>
            <p:cNvPr id="3" name="object 3"/>
            <p:cNvSpPr/>
            <p:nvPr/>
          </p:nvSpPr>
          <p:spPr>
            <a:xfrm>
              <a:off x="337566" y="322325"/>
              <a:ext cx="7175500" cy="5896610"/>
            </a:xfrm>
            <a:custGeom>
              <a:avLst/>
              <a:gdLst/>
              <a:ahLst/>
              <a:cxnLst/>
              <a:rect l="l" t="t" r="r" b="b"/>
              <a:pathLst>
                <a:path w="7175500" h="5896610">
                  <a:moveTo>
                    <a:pt x="7174992" y="0"/>
                  </a:moveTo>
                  <a:lnTo>
                    <a:pt x="0" y="0"/>
                  </a:lnTo>
                  <a:lnTo>
                    <a:pt x="0" y="5896356"/>
                  </a:lnTo>
                  <a:lnTo>
                    <a:pt x="7174992" y="5896356"/>
                  </a:lnTo>
                  <a:lnTo>
                    <a:pt x="7174992" y="0"/>
                  </a:lnTo>
                  <a:close/>
                </a:path>
              </a:pathLst>
            </a:custGeom>
            <a:solidFill>
              <a:srgbClr val="000000">
                <a:alpha val="14901"/>
              </a:srgbClr>
            </a:solidFill>
          </p:spPr>
          <p:txBody>
            <a:bodyPr wrap="square" lIns="0" tIns="0" rIns="0" bIns="0" rtlCol="0"/>
            <a:lstStyle/>
            <a:p>
              <a:endParaRPr/>
            </a:p>
          </p:txBody>
        </p:sp>
        <p:sp>
          <p:nvSpPr>
            <p:cNvPr id="4" name="object 4"/>
            <p:cNvSpPr/>
            <p:nvPr/>
          </p:nvSpPr>
          <p:spPr>
            <a:xfrm>
              <a:off x="274320" y="259079"/>
              <a:ext cx="7301865" cy="6022340"/>
            </a:xfrm>
            <a:custGeom>
              <a:avLst/>
              <a:gdLst/>
              <a:ahLst/>
              <a:cxnLst/>
              <a:rect l="l" t="t" r="r" b="b"/>
              <a:pathLst>
                <a:path w="7301865" h="6022340">
                  <a:moveTo>
                    <a:pt x="7250938" y="50800"/>
                  </a:moveTo>
                  <a:lnTo>
                    <a:pt x="50596" y="50800"/>
                  </a:lnTo>
                  <a:lnTo>
                    <a:pt x="50596" y="127000"/>
                  </a:lnTo>
                  <a:lnTo>
                    <a:pt x="50596" y="5896610"/>
                  </a:lnTo>
                  <a:lnTo>
                    <a:pt x="50596" y="5972810"/>
                  </a:lnTo>
                  <a:lnTo>
                    <a:pt x="7250938" y="5972810"/>
                  </a:lnTo>
                  <a:lnTo>
                    <a:pt x="7250938" y="5896610"/>
                  </a:lnTo>
                  <a:lnTo>
                    <a:pt x="126492" y="5896610"/>
                  </a:lnTo>
                  <a:lnTo>
                    <a:pt x="126492" y="127000"/>
                  </a:lnTo>
                  <a:lnTo>
                    <a:pt x="7174992" y="127000"/>
                  </a:lnTo>
                  <a:lnTo>
                    <a:pt x="7174992" y="5896356"/>
                  </a:lnTo>
                  <a:lnTo>
                    <a:pt x="7250938" y="5896368"/>
                  </a:lnTo>
                  <a:lnTo>
                    <a:pt x="7250938" y="127000"/>
                  </a:lnTo>
                  <a:lnTo>
                    <a:pt x="7250938" y="126492"/>
                  </a:lnTo>
                  <a:lnTo>
                    <a:pt x="7250938" y="50800"/>
                  </a:lnTo>
                  <a:close/>
                </a:path>
                <a:path w="7301865" h="6022340">
                  <a:moveTo>
                    <a:pt x="7301484" y="0"/>
                  </a:moveTo>
                  <a:lnTo>
                    <a:pt x="7276211" y="0"/>
                  </a:lnTo>
                  <a:lnTo>
                    <a:pt x="7276211" y="25400"/>
                  </a:lnTo>
                  <a:lnTo>
                    <a:pt x="7276211" y="5996940"/>
                  </a:lnTo>
                  <a:lnTo>
                    <a:pt x="25298" y="5996940"/>
                  </a:lnTo>
                  <a:lnTo>
                    <a:pt x="25298" y="25400"/>
                  </a:lnTo>
                  <a:lnTo>
                    <a:pt x="7276211" y="25400"/>
                  </a:lnTo>
                  <a:lnTo>
                    <a:pt x="7276211" y="0"/>
                  </a:lnTo>
                  <a:lnTo>
                    <a:pt x="0" y="0"/>
                  </a:lnTo>
                  <a:lnTo>
                    <a:pt x="0" y="25400"/>
                  </a:lnTo>
                  <a:lnTo>
                    <a:pt x="0" y="5996940"/>
                  </a:lnTo>
                  <a:lnTo>
                    <a:pt x="0" y="6022340"/>
                  </a:lnTo>
                  <a:lnTo>
                    <a:pt x="7301484" y="6022340"/>
                  </a:lnTo>
                  <a:lnTo>
                    <a:pt x="7301484" y="5997562"/>
                  </a:lnTo>
                  <a:lnTo>
                    <a:pt x="7301484" y="5996940"/>
                  </a:lnTo>
                  <a:lnTo>
                    <a:pt x="7301484" y="25400"/>
                  </a:lnTo>
                  <a:lnTo>
                    <a:pt x="7301484" y="25273"/>
                  </a:lnTo>
                  <a:lnTo>
                    <a:pt x="7301484" y="0"/>
                  </a:lnTo>
                  <a:close/>
                </a:path>
              </a:pathLst>
            </a:custGeom>
            <a:solidFill>
              <a:srgbClr val="000000">
                <a:alpha val="10195"/>
              </a:srgbClr>
            </a:solidFill>
          </p:spPr>
          <p:txBody>
            <a:bodyPr wrap="square" lIns="0" tIns="0" rIns="0" bIns="0" rtlCol="0"/>
            <a:lstStyle/>
            <a:p>
              <a:endParaRPr/>
            </a:p>
          </p:txBody>
        </p:sp>
      </p:grpSp>
      <p:sp>
        <p:nvSpPr>
          <p:cNvPr id="5" name="object 5"/>
          <p:cNvSpPr txBox="1">
            <a:spLocks noGrp="1"/>
          </p:cNvSpPr>
          <p:nvPr>
            <p:ph type="title"/>
          </p:nvPr>
        </p:nvSpPr>
        <p:spPr>
          <a:xfrm>
            <a:off x="900480" y="932764"/>
            <a:ext cx="425386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000000"/>
                </a:solidFill>
              </a:rPr>
              <a:t>Lots</a:t>
            </a:r>
            <a:r>
              <a:rPr sz="4000" spc="-45" dirty="0">
                <a:solidFill>
                  <a:srgbClr val="000000"/>
                </a:solidFill>
              </a:rPr>
              <a:t> </a:t>
            </a:r>
            <a:r>
              <a:rPr sz="4000" spc="-5" dirty="0">
                <a:solidFill>
                  <a:srgbClr val="000000"/>
                </a:solidFill>
              </a:rPr>
              <a:t>of</a:t>
            </a:r>
            <a:r>
              <a:rPr sz="4000" spc="-40" dirty="0">
                <a:solidFill>
                  <a:srgbClr val="000000"/>
                </a:solidFill>
              </a:rPr>
              <a:t> </a:t>
            </a:r>
            <a:r>
              <a:rPr sz="4000" spc="-15" dirty="0">
                <a:solidFill>
                  <a:srgbClr val="000000"/>
                </a:solidFill>
              </a:rPr>
              <a:t>information…</a:t>
            </a:r>
            <a:endParaRPr sz="4000"/>
          </a:p>
        </p:txBody>
      </p:sp>
      <p:sp>
        <p:nvSpPr>
          <p:cNvPr id="6" name="object 6"/>
          <p:cNvSpPr txBox="1"/>
          <p:nvPr/>
        </p:nvSpPr>
        <p:spPr>
          <a:xfrm>
            <a:off x="900480" y="2098928"/>
            <a:ext cx="5969000" cy="3880678"/>
          </a:xfrm>
          <a:prstGeom prst="rect">
            <a:avLst/>
          </a:prstGeom>
        </p:spPr>
        <p:txBody>
          <a:bodyPr vert="horz" wrap="square" lIns="0" tIns="53975" rIns="0" bIns="0" rtlCol="0">
            <a:spAutoFit/>
          </a:bodyPr>
          <a:lstStyle/>
          <a:p>
            <a:pPr marL="241300" marR="14604" indent="-228600" algn="just">
              <a:lnSpc>
                <a:spcPts val="2590"/>
              </a:lnSpc>
              <a:spcBef>
                <a:spcPts val="425"/>
              </a:spcBef>
              <a:buFont typeface="Arial MT"/>
              <a:buChar char="•"/>
              <a:tabLst>
                <a:tab pos="241300" algn="l"/>
              </a:tabLst>
            </a:pPr>
            <a:r>
              <a:rPr sz="2400" spc="-5" dirty="0">
                <a:latin typeface="Calibri"/>
                <a:cs typeface="Calibri"/>
              </a:rPr>
              <a:t>The</a:t>
            </a:r>
            <a:r>
              <a:rPr sz="2400" spc="-5" dirty="0">
                <a:solidFill>
                  <a:srgbClr val="0462C1"/>
                </a:solidFill>
                <a:latin typeface="Calibri"/>
                <a:cs typeface="Calibri"/>
              </a:rPr>
              <a:t> </a:t>
            </a:r>
            <a:r>
              <a:rPr sz="2400" u="heavy" dirty="0">
                <a:solidFill>
                  <a:srgbClr val="0462C1"/>
                </a:solidFill>
                <a:uFill>
                  <a:solidFill>
                    <a:srgbClr val="0462C1"/>
                  </a:solidFill>
                </a:uFill>
                <a:latin typeface="Calibri"/>
                <a:cs typeface="Calibri"/>
                <a:hlinkClick r:id="rId3"/>
              </a:rPr>
              <a:t>UWE </a:t>
            </a:r>
            <a:r>
              <a:rPr sz="2400" u="heavy" spc="-10" dirty="0">
                <a:solidFill>
                  <a:srgbClr val="0462C1"/>
                </a:solidFill>
                <a:uFill>
                  <a:solidFill>
                    <a:srgbClr val="0462C1"/>
                  </a:solidFill>
                </a:uFill>
                <a:latin typeface="Calibri"/>
                <a:cs typeface="Calibri"/>
                <a:hlinkClick r:id="rId3"/>
              </a:rPr>
              <a:t>Practice </a:t>
            </a:r>
            <a:r>
              <a:rPr sz="2400" u="heavy" spc="-5" dirty="0">
                <a:solidFill>
                  <a:srgbClr val="0462C1"/>
                </a:solidFill>
                <a:uFill>
                  <a:solidFill>
                    <a:srgbClr val="0462C1"/>
                  </a:solidFill>
                </a:uFill>
                <a:latin typeface="Calibri"/>
                <a:cs typeface="Calibri"/>
                <a:hlinkClick r:id="rId3"/>
              </a:rPr>
              <a:t>Support Net</a:t>
            </a:r>
            <a:r>
              <a:rPr sz="2400" spc="-5" dirty="0">
                <a:solidFill>
                  <a:srgbClr val="0462C1"/>
                </a:solidFill>
                <a:latin typeface="Calibri"/>
                <a:cs typeface="Calibri"/>
              </a:rPr>
              <a:t> </a:t>
            </a:r>
            <a:r>
              <a:rPr sz="2400" dirty="0">
                <a:latin typeface="Calibri"/>
                <a:cs typeface="Calibri"/>
              </a:rPr>
              <a:t>is </a:t>
            </a:r>
            <a:r>
              <a:rPr sz="2400" spc="-10" dirty="0">
                <a:latin typeface="Calibri"/>
                <a:cs typeface="Calibri"/>
              </a:rPr>
              <a:t>there </a:t>
            </a:r>
            <a:r>
              <a:rPr sz="2400" spc="-15" dirty="0">
                <a:latin typeface="Calibri"/>
                <a:cs typeface="Calibri"/>
              </a:rPr>
              <a:t>to </a:t>
            </a:r>
            <a:r>
              <a:rPr sz="2400" spc="-5" dirty="0">
                <a:latin typeface="Calibri"/>
                <a:cs typeface="Calibri"/>
              </a:rPr>
              <a:t>help </a:t>
            </a:r>
            <a:r>
              <a:rPr sz="2400" spc="-530" dirty="0">
                <a:latin typeface="Calibri"/>
                <a:cs typeface="Calibri"/>
              </a:rPr>
              <a:t> </a:t>
            </a:r>
            <a:r>
              <a:rPr sz="2400" dirty="0">
                <a:latin typeface="Calibri"/>
                <a:cs typeface="Calibri"/>
              </a:rPr>
              <a:t>and</a:t>
            </a:r>
            <a:r>
              <a:rPr sz="2400" spc="-5" dirty="0">
                <a:latin typeface="Calibri"/>
                <a:cs typeface="Calibri"/>
              </a:rPr>
              <a:t> </a:t>
            </a:r>
            <a:r>
              <a:rPr sz="2400" spc="-10" dirty="0">
                <a:latin typeface="Calibri"/>
                <a:cs typeface="Calibri"/>
              </a:rPr>
              <a:t>can</a:t>
            </a:r>
            <a:r>
              <a:rPr sz="2400" dirty="0">
                <a:latin typeface="Calibri"/>
                <a:cs typeface="Calibri"/>
              </a:rPr>
              <a:t> </a:t>
            </a:r>
            <a:r>
              <a:rPr sz="2400" spc="-5" dirty="0">
                <a:latin typeface="Calibri"/>
                <a:cs typeface="Calibri"/>
              </a:rPr>
              <a:t>be accessed</a:t>
            </a:r>
            <a:r>
              <a:rPr sz="2400" spc="-35" dirty="0">
                <a:latin typeface="Calibri"/>
                <a:cs typeface="Calibri"/>
              </a:rPr>
              <a:t> </a:t>
            </a:r>
            <a:r>
              <a:rPr sz="2400" spc="-5" dirty="0">
                <a:latin typeface="Calibri"/>
                <a:cs typeface="Calibri"/>
              </a:rPr>
              <a:t>using</a:t>
            </a:r>
            <a:r>
              <a:rPr sz="2400" spc="-20" dirty="0">
                <a:latin typeface="Calibri"/>
                <a:cs typeface="Calibri"/>
              </a:rPr>
              <a:t> </a:t>
            </a:r>
            <a:r>
              <a:rPr sz="2400" dirty="0">
                <a:latin typeface="Calibri"/>
                <a:cs typeface="Calibri"/>
              </a:rPr>
              <a:t>this</a:t>
            </a:r>
            <a:r>
              <a:rPr sz="2400" spc="-10" dirty="0">
                <a:latin typeface="Calibri"/>
                <a:cs typeface="Calibri"/>
              </a:rPr>
              <a:t> </a:t>
            </a:r>
            <a:r>
              <a:rPr sz="2400" dirty="0">
                <a:latin typeface="Calibri"/>
                <a:cs typeface="Calibri"/>
              </a:rPr>
              <a:t>link</a:t>
            </a:r>
            <a:r>
              <a:rPr sz="2400" spc="-20" dirty="0">
                <a:latin typeface="Calibri"/>
                <a:cs typeface="Calibri"/>
              </a:rPr>
              <a:t> </a:t>
            </a:r>
            <a:r>
              <a:rPr sz="2400" spc="-5" dirty="0">
                <a:latin typeface="Calibri"/>
                <a:cs typeface="Calibri"/>
              </a:rPr>
              <a:t>or</a:t>
            </a:r>
            <a:r>
              <a:rPr sz="2400" spc="-10" dirty="0">
                <a:latin typeface="Calibri"/>
                <a:cs typeface="Calibri"/>
              </a:rPr>
              <a:t> </a:t>
            </a:r>
            <a:r>
              <a:rPr sz="2400" spc="-5" dirty="0">
                <a:latin typeface="Calibri"/>
                <a:cs typeface="Calibri"/>
              </a:rPr>
              <a:t>Google</a:t>
            </a:r>
            <a:endParaRPr sz="2400" dirty="0">
              <a:latin typeface="Calibri"/>
              <a:cs typeface="Calibri"/>
            </a:endParaRPr>
          </a:p>
          <a:p>
            <a:pPr>
              <a:lnSpc>
                <a:spcPct val="100000"/>
              </a:lnSpc>
              <a:buFont typeface="Arial MT"/>
              <a:buChar char="•"/>
            </a:pPr>
            <a:endParaRPr sz="2400" dirty="0">
              <a:latin typeface="Calibri"/>
              <a:cs typeface="Calibri"/>
            </a:endParaRPr>
          </a:p>
          <a:p>
            <a:pPr marL="241300" marR="5080" indent="-228600" algn="just">
              <a:lnSpc>
                <a:spcPts val="2590"/>
              </a:lnSpc>
              <a:spcBef>
                <a:spcPts val="1675"/>
              </a:spcBef>
              <a:buFont typeface="Arial MT"/>
              <a:buChar char="•"/>
              <a:tabLst>
                <a:tab pos="241300" algn="l"/>
              </a:tabLst>
            </a:pPr>
            <a:r>
              <a:rPr sz="2400" spc="-15" dirty="0">
                <a:latin typeface="Calibri"/>
                <a:cs typeface="Calibri"/>
              </a:rPr>
              <a:t>Follow </a:t>
            </a:r>
            <a:r>
              <a:rPr sz="2400" spc="-10" dirty="0">
                <a:latin typeface="Calibri"/>
                <a:cs typeface="Calibri"/>
              </a:rPr>
              <a:t>‘Programme</a:t>
            </a:r>
            <a:r>
              <a:rPr sz="2400" spc="-40" dirty="0">
                <a:latin typeface="Calibri"/>
                <a:cs typeface="Calibri"/>
              </a:rPr>
              <a:t> </a:t>
            </a:r>
            <a:r>
              <a:rPr sz="2400" dirty="0">
                <a:latin typeface="Calibri"/>
                <a:cs typeface="Calibri"/>
              </a:rPr>
              <a:t>Guidance'</a:t>
            </a:r>
            <a:r>
              <a:rPr sz="2400" spc="-10" dirty="0">
                <a:latin typeface="Calibri"/>
                <a:cs typeface="Calibri"/>
              </a:rPr>
              <a:t> </a:t>
            </a:r>
            <a:r>
              <a:rPr sz="2400" spc="-15" dirty="0">
                <a:latin typeface="Calibri"/>
                <a:cs typeface="Calibri"/>
              </a:rPr>
              <a:t>to</a:t>
            </a:r>
            <a:r>
              <a:rPr sz="2400" spc="-35" dirty="0">
                <a:latin typeface="Calibri"/>
                <a:cs typeface="Calibri"/>
              </a:rPr>
              <a:t> </a:t>
            </a:r>
            <a:r>
              <a:rPr sz="2400" spc="-10" dirty="0">
                <a:latin typeface="Calibri"/>
                <a:cs typeface="Calibri"/>
              </a:rPr>
              <a:t>get</a:t>
            </a:r>
            <a:r>
              <a:rPr sz="2400" spc="-20" dirty="0">
                <a:latin typeface="Calibri"/>
                <a:cs typeface="Calibri"/>
              </a:rPr>
              <a:t> </a:t>
            </a:r>
            <a:r>
              <a:rPr sz="2400" spc="-15" dirty="0">
                <a:latin typeface="Calibri"/>
                <a:cs typeface="Calibri"/>
              </a:rPr>
              <a:t>to</a:t>
            </a:r>
            <a:r>
              <a:rPr sz="2400" spc="-20" dirty="0">
                <a:latin typeface="Calibri"/>
                <a:cs typeface="Calibri"/>
              </a:rPr>
              <a:t> </a:t>
            </a:r>
            <a:r>
              <a:rPr sz="2400" dirty="0">
                <a:latin typeface="Calibri"/>
                <a:cs typeface="Calibri"/>
              </a:rPr>
              <a:t>the</a:t>
            </a:r>
            <a:r>
              <a:rPr sz="2400" spc="-20" dirty="0">
                <a:latin typeface="Calibri"/>
                <a:cs typeface="Calibri"/>
              </a:rPr>
              <a:t> </a:t>
            </a:r>
            <a:r>
              <a:rPr lang="en-GB" sz="2400" spc="-35" dirty="0">
                <a:latin typeface="Calibri"/>
                <a:cs typeface="Calibri"/>
              </a:rPr>
              <a:t>Physician Associate</a:t>
            </a:r>
            <a:r>
              <a:rPr sz="2400" spc="-10" dirty="0">
                <a:latin typeface="Calibri"/>
                <a:cs typeface="Calibri"/>
              </a:rPr>
              <a:t> </a:t>
            </a:r>
            <a:r>
              <a:rPr sz="2400" spc="-15" dirty="0" err="1">
                <a:latin typeface="Calibri"/>
                <a:cs typeface="Calibri"/>
              </a:rPr>
              <a:t>Programme</a:t>
            </a:r>
            <a:r>
              <a:rPr sz="2400" spc="-40" dirty="0">
                <a:latin typeface="Calibri"/>
                <a:cs typeface="Calibri"/>
              </a:rPr>
              <a:t> </a:t>
            </a:r>
            <a:r>
              <a:rPr sz="2400" spc="-10" dirty="0">
                <a:latin typeface="Calibri"/>
                <a:cs typeface="Calibri"/>
              </a:rPr>
              <a:t>information</a:t>
            </a:r>
            <a:r>
              <a:rPr lang="en-GB" sz="2400" spc="-10" dirty="0">
                <a:latin typeface="Calibri"/>
                <a:cs typeface="Calibri"/>
              </a:rPr>
              <a:t> (or </a:t>
            </a:r>
            <a:r>
              <a:rPr lang="en-GB" sz="2400" spc="-10" dirty="0">
                <a:latin typeface="Calibri"/>
                <a:cs typeface="Calibri"/>
                <a:hlinkClick r:id="rId4"/>
              </a:rPr>
              <a:t>click here</a:t>
            </a:r>
            <a:r>
              <a:rPr lang="en-GB" sz="2400" spc="-10" dirty="0">
                <a:latin typeface="Calibri"/>
                <a:cs typeface="Calibri"/>
              </a:rPr>
              <a:t>)</a:t>
            </a:r>
            <a:r>
              <a:rPr sz="2400" spc="-10" dirty="0">
                <a:latin typeface="Calibri"/>
                <a:cs typeface="Calibri"/>
              </a:rPr>
              <a:t>.</a:t>
            </a:r>
            <a:endParaRPr sz="2400" dirty="0">
              <a:latin typeface="Calibri"/>
              <a:cs typeface="Calibri"/>
            </a:endParaRPr>
          </a:p>
          <a:p>
            <a:pPr>
              <a:lnSpc>
                <a:spcPct val="100000"/>
              </a:lnSpc>
              <a:buFont typeface="Arial MT"/>
              <a:buChar char="•"/>
            </a:pPr>
            <a:endParaRPr sz="2400" dirty="0">
              <a:latin typeface="Calibri"/>
              <a:cs typeface="Calibri"/>
            </a:endParaRPr>
          </a:p>
          <a:p>
            <a:pPr marL="241300" marR="12700" indent="-228600" algn="just">
              <a:lnSpc>
                <a:spcPct val="90000"/>
              </a:lnSpc>
              <a:spcBef>
                <a:spcPts val="1630"/>
              </a:spcBef>
              <a:buFont typeface="Arial MT"/>
              <a:buChar char="•"/>
              <a:tabLst>
                <a:tab pos="241300" algn="l"/>
              </a:tabLst>
            </a:pPr>
            <a:r>
              <a:rPr sz="2400" dirty="0">
                <a:latin typeface="Calibri"/>
                <a:cs typeface="Calibri"/>
              </a:rPr>
              <a:t>Please </a:t>
            </a:r>
            <a:r>
              <a:rPr sz="2400" spc="-5" dirty="0">
                <a:latin typeface="Calibri"/>
                <a:cs typeface="Calibri"/>
              </a:rPr>
              <a:t>be </a:t>
            </a:r>
            <a:r>
              <a:rPr sz="2400" spc="-15" dirty="0">
                <a:latin typeface="Calibri"/>
                <a:cs typeface="Calibri"/>
              </a:rPr>
              <a:t>aware </a:t>
            </a:r>
            <a:r>
              <a:rPr lang="en-GB" sz="2400" dirty="0">
                <a:latin typeface="Calibri"/>
                <a:cs typeface="Calibri"/>
              </a:rPr>
              <a:t>we update PSN as the academic year progresses s</a:t>
            </a:r>
            <a:r>
              <a:rPr sz="2400" spc="-5" dirty="0">
                <a:latin typeface="Calibri"/>
                <a:cs typeface="Calibri"/>
              </a:rPr>
              <a:t>o please </a:t>
            </a:r>
            <a:r>
              <a:rPr sz="2400" spc="-20" dirty="0">
                <a:latin typeface="Calibri"/>
                <a:cs typeface="Calibri"/>
              </a:rPr>
              <a:t>make </a:t>
            </a:r>
            <a:r>
              <a:rPr sz="2400" spc="-15" dirty="0">
                <a:latin typeface="Calibri"/>
                <a:cs typeface="Calibri"/>
              </a:rPr>
              <a:t>sure </a:t>
            </a:r>
            <a:r>
              <a:rPr sz="2400" spc="-10" dirty="0">
                <a:latin typeface="Calibri"/>
                <a:cs typeface="Calibri"/>
              </a:rPr>
              <a:t>you </a:t>
            </a:r>
            <a:r>
              <a:rPr lang="en-GB" sz="2400" spc="-10" dirty="0">
                <a:latin typeface="Calibri"/>
                <a:cs typeface="Calibri"/>
              </a:rPr>
              <a:t>check on a regular basis.</a:t>
            </a:r>
            <a:endParaRPr sz="2400" dirty="0">
              <a:latin typeface="Calibri"/>
              <a:cs typeface="Calibri"/>
            </a:endParaRPr>
          </a:p>
        </p:txBody>
      </p:sp>
      <p:pic>
        <p:nvPicPr>
          <p:cNvPr id="7" name="object 7"/>
          <p:cNvPicPr/>
          <p:nvPr/>
        </p:nvPicPr>
        <p:blipFill>
          <a:blip r:embed="rId5" cstate="print"/>
          <a:stretch>
            <a:fillRect/>
          </a:stretch>
        </p:blipFill>
        <p:spPr>
          <a:xfrm>
            <a:off x="7830311" y="467868"/>
            <a:ext cx="4041648" cy="2388107"/>
          </a:xfrm>
          <a:prstGeom prst="rect">
            <a:avLst/>
          </a:prstGeom>
        </p:spPr>
      </p:pic>
      <p:pic>
        <p:nvPicPr>
          <p:cNvPr id="8" name="object 8"/>
          <p:cNvPicPr/>
          <p:nvPr/>
        </p:nvPicPr>
        <p:blipFill>
          <a:blip r:embed="rId6" cstate="print"/>
          <a:stretch>
            <a:fillRect/>
          </a:stretch>
        </p:blipFill>
        <p:spPr>
          <a:xfrm>
            <a:off x="7830311" y="3261359"/>
            <a:ext cx="4041648" cy="2523743"/>
          </a:xfrm>
          <a:prstGeom prst="rect">
            <a:avLst/>
          </a:prstGeom>
        </p:spPr>
      </p:pic>
      <p:grpSp>
        <p:nvGrpSpPr>
          <p:cNvPr id="9" name="object 9"/>
          <p:cNvGrpSpPr/>
          <p:nvPr/>
        </p:nvGrpSpPr>
        <p:grpSpPr>
          <a:xfrm>
            <a:off x="5690615" y="97535"/>
            <a:ext cx="1999614" cy="1857375"/>
            <a:chOff x="5690615" y="97535"/>
            <a:chExt cx="1999614" cy="1857375"/>
          </a:xfrm>
        </p:grpSpPr>
        <p:sp>
          <p:nvSpPr>
            <p:cNvPr id="10" name="object 10"/>
            <p:cNvSpPr/>
            <p:nvPr/>
          </p:nvSpPr>
          <p:spPr>
            <a:xfrm>
              <a:off x="5696711" y="103631"/>
              <a:ext cx="1987550" cy="1845310"/>
            </a:xfrm>
            <a:custGeom>
              <a:avLst/>
              <a:gdLst/>
              <a:ahLst/>
              <a:cxnLst/>
              <a:rect l="l" t="t" r="r" b="b"/>
              <a:pathLst>
                <a:path w="1987550" h="1845310">
                  <a:moveTo>
                    <a:pt x="828039" y="1639824"/>
                  </a:moveTo>
                  <a:lnTo>
                    <a:pt x="331215" y="1639824"/>
                  </a:lnTo>
                  <a:lnTo>
                    <a:pt x="579627" y="1844802"/>
                  </a:lnTo>
                  <a:lnTo>
                    <a:pt x="828039" y="1639824"/>
                  </a:lnTo>
                  <a:close/>
                </a:path>
                <a:path w="1987550" h="1845310">
                  <a:moveTo>
                    <a:pt x="1713991" y="0"/>
                  </a:moveTo>
                  <a:lnTo>
                    <a:pt x="273303" y="0"/>
                  </a:lnTo>
                  <a:lnTo>
                    <a:pt x="224194" y="4405"/>
                  </a:lnTo>
                  <a:lnTo>
                    <a:pt x="177965" y="17106"/>
                  </a:lnTo>
                  <a:lnTo>
                    <a:pt x="135391" y="37328"/>
                  </a:lnTo>
                  <a:lnTo>
                    <a:pt x="97244" y="64299"/>
                  </a:lnTo>
                  <a:lnTo>
                    <a:pt x="64299" y="97244"/>
                  </a:lnTo>
                  <a:lnTo>
                    <a:pt x="37328" y="135391"/>
                  </a:lnTo>
                  <a:lnTo>
                    <a:pt x="17106" y="177965"/>
                  </a:lnTo>
                  <a:lnTo>
                    <a:pt x="4405" y="224194"/>
                  </a:lnTo>
                  <a:lnTo>
                    <a:pt x="0" y="273304"/>
                  </a:lnTo>
                  <a:lnTo>
                    <a:pt x="0" y="1366520"/>
                  </a:lnTo>
                  <a:lnTo>
                    <a:pt x="4405" y="1415629"/>
                  </a:lnTo>
                  <a:lnTo>
                    <a:pt x="17106" y="1461858"/>
                  </a:lnTo>
                  <a:lnTo>
                    <a:pt x="37328" y="1504432"/>
                  </a:lnTo>
                  <a:lnTo>
                    <a:pt x="64299" y="1542579"/>
                  </a:lnTo>
                  <a:lnTo>
                    <a:pt x="97244" y="1575524"/>
                  </a:lnTo>
                  <a:lnTo>
                    <a:pt x="135391" y="1602495"/>
                  </a:lnTo>
                  <a:lnTo>
                    <a:pt x="177965" y="1622717"/>
                  </a:lnTo>
                  <a:lnTo>
                    <a:pt x="224194" y="1635418"/>
                  </a:lnTo>
                  <a:lnTo>
                    <a:pt x="273303" y="1639824"/>
                  </a:lnTo>
                  <a:lnTo>
                    <a:pt x="1713991" y="1639824"/>
                  </a:lnTo>
                  <a:lnTo>
                    <a:pt x="1763101" y="1635418"/>
                  </a:lnTo>
                  <a:lnTo>
                    <a:pt x="1809330" y="1622717"/>
                  </a:lnTo>
                  <a:lnTo>
                    <a:pt x="1851904" y="1602495"/>
                  </a:lnTo>
                  <a:lnTo>
                    <a:pt x="1890051" y="1575524"/>
                  </a:lnTo>
                  <a:lnTo>
                    <a:pt x="1922996" y="1542579"/>
                  </a:lnTo>
                  <a:lnTo>
                    <a:pt x="1949967" y="1504432"/>
                  </a:lnTo>
                  <a:lnTo>
                    <a:pt x="1970189" y="1461858"/>
                  </a:lnTo>
                  <a:lnTo>
                    <a:pt x="1982890" y="1415629"/>
                  </a:lnTo>
                  <a:lnTo>
                    <a:pt x="1987295" y="1366520"/>
                  </a:lnTo>
                  <a:lnTo>
                    <a:pt x="1987295" y="273304"/>
                  </a:lnTo>
                  <a:lnTo>
                    <a:pt x="1982890" y="224194"/>
                  </a:lnTo>
                  <a:lnTo>
                    <a:pt x="1970189" y="177965"/>
                  </a:lnTo>
                  <a:lnTo>
                    <a:pt x="1949967" y="135391"/>
                  </a:lnTo>
                  <a:lnTo>
                    <a:pt x="1922996" y="97244"/>
                  </a:lnTo>
                  <a:lnTo>
                    <a:pt x="1890051" y="64299"/>
                  </a:lnTo>
                  <a:lnTo>
                    <a:pt x="1851904" y="37328"/>
                  </a:lnTo>
                  <a:lnTo>
                    <a:pt x="1809330" y="17106"/>
                  </a:lnTo>
                  <a:lnTo>
                    <a:pt x="1763101" y="4405"/>
                  </a:lnTo>
                  <a:lnTo>
                    <a:pt x="1713991" y="0"/>
                  </a:lnTo>
                  <a:close/>
                </a:path>
              </a:pathLst>
            </a:custGeom>
            <a:solidFill>
              <a:srgbClr val="4471C4"/>
            </a:solidFill>
          </p:spPr>
          <p:txBody>
            <a:bodyPr wrap="square" lIns="0" tIns="0" rIns="0" bIns="0" rtlCol="0"/>
            <a:lstStyle/>
            <a:p>
              <a:endParaRPr/>
            </a:p>
          </p:txBody>
        </p:sp>
        <p:sp>
          <p:nvSpPr>
            <p:cNvPr id="11" name="object 11"/>
            <p:cNvSpPr/>
            <p:nvPr/>
          </p:nvSpPr>
          <p:spPr>
            <a:xfrm>
              <a:off x="5696711" y="103631"/>
              <a:ext cx="1987550" cy="1845310"/>
            </a:xfrm>
            <a:custGeom>
              <a:avLst/>
              <a:gdLst/>
              <a:ahLst/>
              <a:cxnLst/>
              <a:rect l="l" t="t" r="r" b="b"/>
              <a:pathLst>
                <a:path w="1987550" h="1845310">
                  <a:moveTo>
                    <a:pt x="0" y="273304"/>
                  </a:moveTo>
                  <a:lnTo>
                    <a:pt x="4405" y="224194"/>
                  </a:lnTo>
                  <a:lnTo>
                    <a:pt x="17106" y="177965"/>
                  </a:lnTo>
                  <a:lnTo>
                    <a:pt x="37328" y="135391"/>
                  </a:lnTo>
                  <a:lnTo>
                    <a:pt x="64299" y="97244"/>
                  </a:lnTo>
                  <a:lnTo>
                    <a:pt x="97244" y="64299"/>
                  </a:lnTo>
                  <a:lnTo>
                    <a:pt x="135391" y="37328"/>
                  </a:lnTo>
                  <a:lnTo>
                    <a:pt x="177965" y="17106"/>
                  </a:lnTo>
                  <a:lnTo>
                    <a:pt x="224194" y="4405"/>
                  </a:lnTo>
                  <a:lnTo>
                    <a:pt x="273303" y="0"/>
                  </a:lnTo>
                  <a:lnTo>
                    <a:pt x="331215" y="0"/>
                  </a:lnTo>
                  <a:lnTo>
                    <a:pt x="828039" y="0"/>
                  </a:lnTo>
                  <a:lnTo>
                    <a:pt x="1713991" y="0"/>
                  </a:lnTo>
                  <a:lnTo>
                    <a:pt x="1763101" y="4405"/>
                  </a:lnTo>
                  <a:lnTo>
                    <a:pt x="1809330" y="17106"/>
                  </a:lnTo>
                  <a:lnTo>
                    <a:pt x="1851904" y="37328"/>
                  </a:lnTo>
                  <a:lnTo>
                    <a:pt x="1890051" y="64299"/>
                  </a:lnTo>
                  <a:lnTo>
                    <a:pt x="1922996" y="97244"/>
                  </a:lnTo>
                  <a:lnTo>
                    <a:pt x="1949967" y="135391"/>
                  </a:lnTo>
                  <a:lnTo>
                    <a:pt x="1970189" y="177965"/>
                  </a:lnTo>
                  <a:lnTo>
                    <a:pt x="1982890" y="224194"/>
                  </a:lnTo>
                  <a:lnTo>
                    <a:pt x="1987295" y="273304"/>
                  </a:lnTo>
                  <a:lnTo>
                    <a:pt x="1987295" y="956564"/>
                  </a:lnTo>
                  <a:lnTo>
                    <a:pt x="1987295" y="1366520"/>
                  </a:lnTo>
                  <a:lnTo>
                    <a:pt x="1982890" y="1415629"/>
                  </a:lnTo>
                  <a:lnTo>
                    <a:pt x="1970189" y="1461858"/>
                  </a:lnTo>
                  <a:lnTo>
                    <a:pt x="1949967" y="1504432"/>
                  </a:lnTo>
                  <a:lnTo>
                    <a:pt x="1922996" y="1542579"/>
                  </a:lnTo>
                  <a:lnTo>
                    <a:pt x="1890051" y="1575524"/>
                  </a:lnTo>
                  <a:lnTo>
                    <a:pt x="1851904" y="1602495"/>
                  </a:lnTo>
                  <a:lnTo>
                    <a:pt x="1809330" y="1622717"/>
                  </a:lnTo>
                  <a:lnTo>
                    <a:pt x="1763101" y="1635418"/>
                  </a:lnTo>
                  <a:lnTo>
                    <a:pt x="1713991" y="1639824"/>
                  </a:lnTo>
                  <a:lnTo>
                    <a:pt x="828039" y="1639824"/>
                  </a:lnTo>
                  <a:lnTo>
                    <a:pt x="579627" y="1844802"/>
                  </a:lnTo>
                  <a:lnTo>
                    <a:pt x="331215" y="1639824"/>
                  </a:lnTo>
                  <a:lnTo>
                    <a:pt x="273303" y="1639824"/>
                  </a:lnTo>
                  <a:lnTo>
                    <a:pt x="224194" y="1635418"/>
                  </a:lnTo>
                  <a:lnTo>
                    <a:pt x="177965" y="1622717"/>
                  </a:lnTo>
                  <a:lnTo>
                    <a:pt x="135391" y="1602495"/>
                  </a:lnTo>
                  <a:lnTo>
                    <a:pt x="97244" y="1575524"/>
                  </a:lnTo>
                  <a:lnTo>
                    <a:pt x="64299" y="1542579"/>
                  </a:lnTo>
                  <a:lnTo>
                    <a:pt x="37328" y="1504432"/>
                  </a:lnTo>
                  <a:lnTo>
                    <a:pt x="17106" y="1461858"/>
                  </a:lnTo>
                  <a:lnTo>
                    <a:pt x="4405" y="1415629"/>
                  </a:lnTo>
                  <a:lnTo>
                    <a:pt x="0" y="1366520"/>
                  </a:lnTo>
                  <a:lnTo>
                    <a:pt x="0" y="956564"/>
                  </a:lnTo>
                  <a:lnTo>
                    <a:pt x="0" y="273304"/>
                  </a:lnTo>
                  <a:close/>
                </a:path>
              </a:pathLst>
            </a:custGeom>
            <a:ln w="12192">
              <a:solidFill>
                <a:srgbClr val="2E528F"/>
              </a:solidFill>
            </a:ln>
          </p:spPr>
          <p:txBody>
            <a:bodyPr wrap="square" lIns="0" tIns="0" rIns="0" bIns="0" rtlCol="0"/>
            <a:lstStyle/>
            <a:p>
              <a:endParaRPr/>
            </a:p>
          </p:txBody>
        </p:sp>
      </p:grpSp>
      <p:sp>
        <p:nvSpPr>
          <p:cNvPr id="12" name="object 12"/>
          <p:cNvSpPr txBox="1"/>
          <p:nvPr/>
        </p:nvSpPr>
        <p:spPr>
          <a:xfrm>
            <a:off x="5881242" y="483819"/>
            <a:ext cx="1619885" cy="57467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alibri"/>
                <a:cs typeface="Calibri"/>
              </a:rPr>
              <a:t>Just</a:t>
            </a:r>
            <a:r>
              <a:rPr sz="1800" spc="-30" dirty="0">
                <a:solidFill>
                  <a:srgbClr val="FFFFFF"/>
                </a:solidFill>
                <a:latin typeface="Calibri"/>
                <a:cs typeface="Calibri"/>
              </a:rPr>
              <a:t> </a:t>
            </a:r>
            <a:r>
              <a:rPr sz="1800" spc="-10" dirty="0">
                <a:solidFill>
                  <a:srgbClr val="FFFFFF"/>
                </a:solidFill>
                <a:latin typeface="Calibri"/>
                <a:cs typeface="Calibri"/>
              </a:rPr>
              <a:t>google</a:t>
            </a:r>
            <a:r>
              <a:rPr sz="1800" spc="-20" dirty="0">
                <a:solidFill>
                  <a:srgbClr val="FFFFFF"/>
                </a:solidFill>
                <a:latin typeface="Calibri"/>
                <a:cs typeface="Calibri"/>
              </a:rPr>
              <a:t> </a:t>
            </a:r>
            <a:r>
              <a:rPr sz="1800" spc="-5" dirty="0">
                <a:solidFill>
                  <a:srgbClr val="FFFFFF"/>
                </a:solidFill>
                <a:latin typeface="Calibri"/>
                <a:cs typeface="Calibri"/>
              </a:rPr>
              <a:t>'UWE</a:t>
            </a:r>
            <a:endParaRPr sz="1800">
              <a:latin typeface="Calibri"/>
              <a:cs typeface="Calibri"/>
            </a:endParaRPr>
          </a:p>
          <a:p>
            <a:pPr marL="43180">
              <a:lnSpc>
                <a:spcPct val="100000"/>
              </a:lnSpc>
              <a:spcBef>
                <a:spcPts val="5"/>
              </a:spcBef>
            </a:pPr>
            <a:r>
              <a:rPr sz="1800" spc="-10" dirty="0">
                <a:solidFill>
                  <a:srgbClr val="FFFFFF"/>
                </a:solidFill>
                <a:latin typeface="Calibri"/>
                <a:cs typeface="Calibri"/>
              </a:rPr>
              <a:t>Practice</a:t>
            </a:r>
            <a:r>
              <a:rPr sz="1800" spc="-25" dirty="0">
                <a:solidFill>
                  <a:srgbClr val="FFFFFF"/>
                </a:solidFill>
                <a:latin typeface="Calibri"/>
                <a:cs typeface="Calibri"/>
              </a:rPr>
              <a:t> </a:t>
            </a:r>
            <a:r>
              <a:rPr sz="1800" spc="-5" dirty="0">
                <a:solidFill>
                  <a:srgbClr val="FFFFFF"/>
                </a:solidFill>
                <a:latin typeface="Calibri"/>
                <a:cs typeface="Calibri"/>
              </a:rPr>
              <a:t>Support</a:t>
            </a:r>
            <a:endParaRPr sz="1800">
              <a:latin typeface="Calibri"/>
              <a:cs typeface="Calibri"/>
            </a:endParaRPr>
          </a:p>
        </p:txBody>
      </p:sp>
      <p:sp>
        <p:nvSpPr>
          <p:cNvPr id="13" name="object 13"/>
          <p:cNvSpPr txBox="1"/>
          <p:nvPr/>
        </p:nvSpPr>
        <p:spPr>
          <a:xfrm>
            <a:off x="6484746" y="1033017"/>
            <a:ext cx="413384"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alibri"/>
                <a:cs typeface="Calibri"/>
              </a:rPr>
              <a:t>N</a:t>
            </a:r>
            <a:r>
              <a:rPr sz="1800" spc="-10" dirty="0">
                <a:solidFill>
                  <a:srgbClr val="FFFFFF"/>
                </a:solidFill>
                <a:latin typeface="Calibri"/>
                <a:cs typeface="Calibri"/>
              </a:rPr>
              <a:t>e</a:t>
            </a:r>
            <a:r>
              <a:rPr sz="1800" dirty="0">
                <a:solidFill>
                  <a:srgbClr val="FFFFFF"/>
                </a:solidFill>
                <a:latin typeface="Calibri"/>
                <a:cs typeface="Calibri"/>
              </a:rPr>
              <a:t>t'</a:t>
            </a:r>
            <a:endParaRPr sz="1800">
              <a:latin typeface="Calibri"/>
              <a:cs typeface="Calibri"/>
            </a:endParaRPr>
          </a:p>
        </p:txBody>
      </p:sp>
      <p:pic>
        <p:nvPicPr>
          <p:cNvPr id="14" name="object 14"/>
          <p:cNvPicPr/>
          <p:nvPr/>
        </p:nvPicPr>
        <p:blipFill>
          <a:blip r:embed="rId7" cstate="print"/>
          <a:stretch>
            <a:fillRect/>
          </a:stretch>
        </p:blipFill>
        <p:spPr>
          <a:xfrm>
            <a:off x="10381488" y="5832346"/>
            <a:ext cx="1808988" cy="101803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a:spLocks noGrp="1"/>
          </p:cNvSpPr>
          <p:nvPr>
            <p:ph type="title"/>
          </p:nvPr>
        </p:nvSpPr>
        <p:spPr>
          <a:xfrm>
            <a:off x="6173470" y="810513"/>
            <a:ext cx="4605020" cy="1300480"/>
          </a:xfrm>
          <a:prstGeom prst="rect">
            <a:avLst/>
          </a:prstGeom>
        </p:spPr>
        <p:txBody>
          <a:bodyPr vert="horz" wrap="square" lIns="0" tIns="89535" rIns="0" bIns="0" rtlCol="0">
            <a:spAutoFit/>
          </a:bodyPr>
          <a:lstStyle/>
          <a:p>
            <a:pPr marL="12700" marR="5080">
              <a:lnSpc>
                <a:spcPts val="4750"/>
              </a:lnSpc>
              <a:spcBef>
                <a:spcPts val="705"/>
              </a:spcBef>
            </a:pPr>
            <a:r>
              <a:rPr sz="4400" dirty="0">
                <a:solidFill>
                  <a:srgbClr val="000000"/>
                </a:solidFill>
              </a:rPr>
              <a:t>Supporting</a:t>
            </a:r>
            <a:r>
              <a:rPr sz="4400" spc="-85" dirty="0">
                <a:solidFill>
                  <a:srgbClr val="000000"/>
                </a:solidFill>
              </a:rPr>
              <a:t> </a:t>
            </a:r>
            <a:r>
              <a:rPr sz="4400" spc="-5" dirty="0">
                <a:solidFill>
                  <a:srgbClr val="000000"/>
                </a:solidFill>
              </a:rPr>
              <a:t>Students </a:t>
            </a:r>
            <a:r>
              <a:rPr sz="4400" spc="-980" dirty="0">
                <a:solidFill>
                  <a:srgbClr val="000000"/>
                </a:solidFill>
              </a:rPr>
              <a:t> </a:t>
            </a:r>
            <a:r>
              <a:rPr sz="4400" dirty="0">
                <a:solidFill>
                  <a:srgbClr val="000000"/>
                </a:solidFill>
              </a:rPr>
              <a:t>in</a:t>
            </a:r>
            <a:r>
              <a:rPr sz="4400" spc="-10" dirty="0">
                <a:solidFill>
                  <a:srgbClr val="000000"/>
                </a:solidFill>
              </a:rPr>
              <a:t> </a:t>
            </a:r>
            <a:r>
              <a:rPr sz="4400" spc="-15" dirty="0">
                <a:solidFill>
                  <a:srgbClr val="000000"/>
                </a:solidFill>
              </a:rPr>
              <a:t>Practice </a:t>
            </a:r>
            <a:r>
              <a:rPr sz="4400" dirty="0">
                <a:solidFill>
                  <a:srgbClr val="000000"/>
                </a:solidFill>
              </a:rPr>
              <a:t>- SSIP</a:t>
            </a:r>
            <a:endParaRPr sz="4400"/>
          </a:p>
        </p:txBody>
      </p:sp>
      <p:grpSp>
        <p:nvGrpSpPr>
          <p:cNvPr id="4" name="object 4"/>
          <p:cNvGrpSpPr/>
          <p:nvPr/>
        </p:nvGrpSpPr>
        <p:grpSpPr>
          <a:xfrm>
            <a:off x="0" y="736091"/>
            <a:ext cx="5006340" cy="5410200"/>
            <a:chOff x="0" y="736091"/>
            <a:chExt cx="5006340" cy="5410200"/>
          </a:xfrm>
        </p:grpSpPr>
        <p:pic>
          <p:nvPicPr>
            <p:cNvPr id="5" name="object 5"/>
            <p:cNvPicPr/>
            <p:nvPr/>
          </p:nvPicPr>
          <p:blipFill>
            <a:blip r:embed="rId4" cstate="print"/>
            <a:stretch>
              <a:fillRect/>
            </a:stretch>
          </p:blipFill>
          <p:spPr>
            <a:xfrm>
              <a:off x="0" y="736091"/>
              <a:ext cx="5006340" cy="5410200"/>
            </a:xfrm>
            <a:prstGeom prst="rect">
              <a:avLst/>
            </a:prstGeom>
          </p:spPr>
        </p:pic>
        <p:pic>
          <p:nvPicPr>
            <p:cNvPr id="6" name="object 6"/>
            <p:cNvPicPr/>
            <p:nvPr/>
          </p:nvPicPr>
          <p:blipFill>
            <a:blip r:embed="rId5" cstate="print"/>
            <a:stretch>
              <a:fillRect/>
            </a:stretch>
          </p:blipFill>
          <p:spPr>
            <a:xfrm>
              <a:off x="429768" y="2432303"/>
              <a:ext cx="3662172" cy="2013204"/>
            </a:xfrm>
            <a:prstGeom prst="rect">
              <a:avLst/>
            </a:prstGeom>
          </p:spPr>
        </p:pic>
      </p:grpSp>
      <p:sp>
        <p:nvSpPr>
          <p:cNvPr id="7" name="object 7"/>
          <p:cNvSpPr txBox="1"/>
          <p:nvPr/>
        </p:nvSpPr>
        <p:spPr>
          <a:xfrm>
            <a:off x="6170167" y="2473198"/>
            <a:ext cx="4777105" cy="3484879"/>
          </a:xfrm>
          <a:prstGeom prst="rect">
            <a:avLst/>
          </a:prstGeom>
        </p:spPr>
        <p:txBody>
          <a:bodyPr vert="horz" wrap="square" lIns="0" tIns="41910" rIns="0" bIns="0" rtlCol="0">
            <a:spAutoFit/>
          </a:bodyPr>
          <a:lstStyle/>
          <a:p>
            <a:pPr marL="241300" marR="569595" indent="-228600">
              <a:lnSpc>
                <a:spcPts val="1839"/>
              </a:lnSpc>
              <a:spcBef>
                <a:spcPts val="330"/>
              </a:spcBef>
              <a:buFont typeface="Arial MT"/>
              <a:buChar char="•"/>
              <a:tabLst>
                <a:tab pos="240665" algn="l"/>
                <a:tab pos="241300" algn="l"/>
              </a:tabLst>
            </a:pPr>
            <a:r>
              <a:rPr sz="1700" spc="-5" dirty="0">
                <a:latin typeface="Calibri"/>
                <a:cs typeface="Calibri"/>
              </a:rPr>
              <a:t>The </a:t>
            </a:r>
            <a:r>
              <a:rPr sz="1700" dirty="0">
                <a:latin typeface="Calibri"/>
                <a:cs typeface="Calibri"/>
              </a:rPr>
              <a:t>aim </a:t>
            </a:r>
            <a:r>
              <a:rPr sz="1700" spc="-5" dirty="0">
                <a:latin typeface="Calibri"/>
                <a:cs typeface="Calibri"/>
              </a:rPr>
              <a:t>of </a:t>
            </a:r>
            <a:r>
              <a:rPr sz="1700" dirty="0">
                <a:latin typeface="Calibri"/>
                <a:cs typeface="Calibri"/>
              </a:rPr>
              <a:t>this </a:t>
            </a:r>
            <a:r>
              <a:rPr sz="1700" spc="-5" dirty="0">
                <a:latin typeface="Calibri"/>
                <a:cs typeface="Calibri"/>
              </a:rPr>
              <a:t>course </a:t>
            </a:r>
            <a:r>
              <a:rPr sz="1700" dirty="0">
                <a:latin typeface="Calibri"/>
                <a:cs typeface="Calibri"/>
              </a:rPr>
              <a:t>is </a:t>
            </a:r>
            <a:r>
              <a:rPr sz="1700" spc="-5" dirty="0">
                <a:latin typeface="Calibri"/>
                <a:cs typeface="Calibri"/>
              </a:rPr>
              <a:t>to provide </a:t>
            </a:r>
            <a:r>
              <a:rPr sz="1700" dirty="0">
                <a:latin typeface="Calibri"/>
                <a:cs typeface="Calibri"/>
              </a:rPr>
              <a:t>an </a:t>
            </a:r>
            <a:r>
              <a:rPr sz="1700" spc="5" dirty="0">
                <a:latin typeface="Calibri"/>
                <a:cs typeface="Calibri"/>
              </a:rPr>
              <a:t> </a:t>
            </a:r>
            <a:r>
              <a:rPr sz="1700" spc="-10" dirty="0">
                <a:latin typeface="Calibri"/>
                <a:cs typeface="Calibri"/>
              </a:rPr>
              <a:t>understanding </a:t>
            </a:r>
            <a:r>
              <a:rPr sz="1700" spc="-5" dirty="0">
                <a:latin typeface="Calibri"/>
                <a:cs typeface="Calibri"/>
              </a:rPr>
              <a:t>of </a:t>
            </a:r>
            <a:r>
              <a:rPr sz="1700" dirty="0">
                <a:latin typeface="Calibri"/>
                <a:cs typeface="Calibri"/>
              </a:rPr>
              <a:t>the principles </a:t>
            </a:r>
            <a:r>
              <a:rPr sz="1700" spc="-5" dirty="0">
                <a:latin typeface="Calibri"/>
                <a:cs typeface="Calibri"/>
              </a:rPr>
              <a:t>of supporting </a:t>
            </a:r>
            <a:r>
              <a:rPr sz="1700" spc="-370" dirty="0">
                <a:latin typeface="Calibri"/>
                <a:cs typeface="Calibri"/>
              </a:rPr>
              <a:t> </a:t>
            </a:r>
            <a:r>
              <a:rPr sz="1700" spc="-5" dirty="0">
                <a:latin typeface="Calibri"/>
                <a:cs typeface="Calibri"/>
              </a:rPr>
              <a:t>students</a:t>
            </a:r>
            <a:r>
              <a:rPr sz="1700" spc="-50" dirty="0">
                <a:latin typeface="Calibri"/>
                <a:cs typeface="Calibri"/>
              </a:rPr>
              <a:t> </a:t>
            </a:r>
            <a:r>
              <a:rPr sz="1700" dirty="0">
                <a:latin typeface="Calibri"/>
                <a:cs typeface="Calibri"/>
              </a:rPr>
              <a:t>in</a:t>
            </a:r>
            <a:r>
              <a:rPr sz="1700" spc="-5" dirty="0">
                <a:latin typeface="Calibri"/>
                <a:cs typeface="Calibri"/>
              </a:rPr>
              <a:t> practice</a:t>
            </a:r>
            <a:endParaRPr sz="1700">
              <a:latin typeface="Calibri"/>
              <a:cs typeface="Calibri"/>
            </a:endParaRPr>
          </a:p>
          <a:p>
            <a:pPr marL="241300" marR="5080" indent="-228600">
              <a:lnSpc>
                <a:spcPct val="90000"/>
              </a:lnSpc>
              <a:spcBef>
                <a:spcPts val="960"/>
              </a:spcBef>
              <a:buFont typeface="Arial MT"/>
              <a:buChar char="•"/>
              <a:tabLst>
                <a:tab pos="240665" algn="l"/>
                <a:tab pos="241300" algn="l"/>
              </a:tabLst>
            </a:pPr>
            <a:r>
              <a:rPr sz="1700" spc="-5" dirty="0">
                <a:latin typeface="Calibri"/>
                <a:cs typeface="Calibri"/>
              </a:rPr>
              <a:t>The course </a:t>
            </a:r>
            <a:r>
              <a:rPr sz="1700" dirty="0">
                <a:latin typeface="Calibri"/>
                <a:cs typeface="Calibri"/>
              </a:rPr>
              <a:t>is </a:t>
            </a:r>
            <a:r>
              <a:rPr sz="1700" spc="-5" dirty="0">
                <a:latin typeface="Calibri"/>
                <a:cs typeface="Calibri"/>
              </a:rPr>
              <a:t>suitable </a:t>
            </a:r>
            <a:r>
              <a:rPr sz="1700" spc="-15" dirty="0">
                <a:latin typeface="Calibri"/>
                <a:cs typeface="Calibri"/>
              </a:rPr>
              <a:t>for </a:t>
            </a:r>
            <a:r>
              <a:rPr sz="1700" b="1" dirty="0">
                <a:latin typeface="Calibri"/>
                <a:cs typeface="Calibri"/>
              </a:rPr>
              <a:t>all </a:t>
            </a:r>
            <a:r>
              <a:rPr sz="1700" b="1" spc="-10" dirty="0">
                <a:latin typeface="Calibri"/>
                <a:cs typeface="Calibri"/>
              </a:rPr>
              <a:t>healthcare </a:t>
            </a:r>
            <a:r>
              <a:rPr sz="1700" b="1" spc="-5" dirty="0">
                <a:latin typeface="Calibri"/>
                <a:cs typeface="Calibri"/>
              </a:rPr>
              <a:t> professionals</a:t>
            </a:r>
            <a:r>
              <a:rPr sz="1700" b="1" spc="-55" dirty="0">
                <a:latin typeface="Calibri"/>
                <a:cs typeface="Calibri"/>
              </a:rPr>
              <a:t> </a:t>
            </a:r>
            <a:r>
              <a:rPr sz="1700" dirty="0">
                <a:latin typeface="Calibri"/>
                <a:cs typeface="Calibri"/>
              </a:rPr>
              <a:t>who</a:t>
            </a:r>
            <a:r>
              <a:rPr sz="1700" spc="-25" dirty="0">
                <a:latin typeface="Calibri"/>
                <a:cs typeface="Calibri"/>
              </a:rPr>
              <a:t> </a:t>
            </a:r>
            <a:r>
              <a:rPr sz="1700" spc="-5" dirty="0">
                <a:latin typeface="Calibri"/>
                <a:cs typeface="Calibri"/>
              </a:rPr>
              <a:t>support</a:t>
            </a:r>
            <a:r>
              <a:rPr sz="1700" spc="-25" dirty="0">
                <a:latin typeface="Calibri"/>
                <a:cs typeface="Calibri"/>
              </a:rPr>
              <a:t> </a:t>
            </a:r>
            <a:r>
              <a:rPr sz="1700" spc="-5" dirty="0">
                <a:latin typeface="Calibri"/>
                <a:cs typeface="Calibri"/>
              </a:rPr>
              <a:t>students</a:t>
            </a:r>
            <a:r>
              <a:rPr sz="1700" spc="-45" dirty="0">
                <a:latin typeface="Calibri"/>
                <a:cs typeface="Calibri"/>
              </a:rPr>
              <a:t> </a:t>
            </a:r>
            <a:r>
              <a:rPr sz="1700" dirty="0">
                <a:latin typeface="Calibri"/>
                <a:cs typeface="Calibri"/>
              </a:rPr>
              <a:t>in</a:t>
            </a:r>
            <a:r>
              <a:rPr sz="1700" spc="-5" dirty="0">
                <a:latin typeface="Calibri"/>
                <a:cs typeface="Calibri"/>
              </a:rPr>
              <a:t> practice.</a:t>
            </a:r>
            <a:r>
              <a:rPr sz="1700" spc="-35" dirty="0">
                <a:latin typeface="Calibri"/>
                <a:cs typeface="Calibri"/>
              </a:rPr>
              <a:t> </a:t>
            </a:r>
            <a:r>
              <a:rPr sz="1700" spc="-50" dirty="0">
                <a:latin typeface="Calibri"/>
                <a:cs typeface="Calibri"/>
              </a:rPr>
              <a:t>You </a:t>
            </a:r>
            <a:r>
              <a:rPr sz="1700" spc="-370" dirty="0">
                <a:latin typeface="Calibri"/>
                <a:cs typeface="Calibri"/>
              </a:rPr>
              <a:t> </a:t>
            </a:r>
            <a:r>
              <a:rPr sz="1700" dirty="0">
                <a:latin typeface="Calibri"/>
                <a:cs typeface="Calibri"/>
              </a:rPr>
              <a:t>will be </a:t>
            </a:r>
            <a:r>
              <a:rPr sz="1700" spc="-5" dirty="0">
                <a:latin typeface="Calibri"/>
                <a:cs typeface="Calibri"/>
              </a:rPr>
              <a:t>directed to profession </a:t>
            </a:r>
            <a:r>
              <a:rPr sz="1700" dirty="0">
                <a:latin typeface="Calibri"/>
                <a:cs typeface="Calibri"/>
              </a:rPr>
              <a:t>specific </a:t>
            </a:r>
            <a:r>
              <a:rPr sz="1700" spc="-5" dirty="0">
                <a:latin typeface="Calibri"/>
                <a:cs typeface="Calibri"/>
              </a:rPr>
              <a:t>material </a:t>
            </a:r>
            <a:r>
              <a:rPr sz="1700" dirty="0">
                <a:latin typeface="Calibri"/>
                <a:cs typeface="Calibri"/>
              </a:rPr>
              <a:t> </a:t>
            </a:r>
            <a:r>
              <a:rPr sz="1700" spc="-5" dirty="0">
                <a:latin typeface="Calibri"/>
                <a:cs typeface="Calibri"/>
              </a:rPr>
              <a:t>during</a:t>
            </a:r>
            <a:r>
              <a:rPr sz="1700" spc="-40" dirty="0">
                <a:latin typeface="Calibri"/>
                <a:cs typeface="Calibri"/>
              </a:rPr>
              <a:t> </a:t>
            </a:r>
            <a:r>
              <a:rPr sz="1700" dirty="0">
                <a:latin typeface="Calibri"/>
                <a:cs typeface="Calibri"/>
              </a:rPr>
              <a:t>the</a:t>
            </a:r>
            <a:r>
              <a:rPr sz="1700" spc="-10" dirty="0">
                <a:latin typeface="Calibri"/>
                <a:cs typeface="Calibri"/>
              </a:rPr>
              <a:t> </a:t>
            </a:r>
            <a:r>
              <a:rPr sz="1700" spc="-5" dirty="0">
                <a:latin typeface="Calibri"/>
                <a:cs typeface="Calibri"/>
              </a:rPr>
              <a:t>course</a:t>
            </a:r>
            <a:endParaRPr sz="1700">
              <a:latin typeface="Calibri"/>
              <a:cs typeface="Calibri"/>
            </a:endParaRPr>
          </a:p>
          <a:p>
            <a:pPr marL="241300" indent="-228600">
              <a:lnSpc>
                <a:spcPct val="100000"/>
              </a:lnSpc>
              <a:spcBef>
                <a:spcPts val="795"/>
              </a:spcBef>
              <a:buFont typeface="Arial MT"/>
              <a:buChar char="•"/>
              <a:tabLst>
                <a:tab pos="240665" algn="l"/>
                <a:tab pos="241300" algn="l"/>
              </a:tabLst>
            </a:pPr>
            <a:r>
              <a:rPr sz="1700" spc="-10" dirty="0">
                <a:latin typeface="Calibri"/>
                <a:cs typeface="Calibri"/>
              </a:rPr>
              <a:t>Free </a:t>
            </a:r>
            <a:r>
              <a:rPr sz="1700" spc="-5" dirty="0">
                <a:latin typeface="Calibri"/>
                <a:cs typeface="Calibri"/>
              </a:rPr>
              <a:t>to</a:t>
            </a:r>
            <a:r>
              <a:rPr sz="1700" spc="-10" dirty="0">
                <a:latin typeface="Calibri"/>
                <a:cs typeface="Calibri"/>
              </a:rPr>
              <a:t> attend</a:t>
            </a:r>
            <a:r>
              <a:rPr sz="1700" spc="-25" dirty="0">
                <a:latin typeface="Calibri"/>
                <a:cs typeface="Calibri"/>
              </a:rPr>
              <a:t> </a:t>
            </a:r>
            <a:r>
              <a:rPr sz="1700" spc="-10" dirty="0">
                <a:latin typeface="Calibri"/>
                <a:cs typeface="Calibri"/>
              </a:rPr>
              <a:t>however</a:t>
            </a:r>
            <a:r>
              <a:rPr sz="1700" spc="5" dirty="0">
                <a:latin typeface="Calibri"/>
                <a:cs typeface="Calibri"/>
              </a:rPr>
              <a:t> </a:t>
            </a:r>
            <a:r>
              <a:rPr sz="1700" spc="-10" dirty="0">
                <a:latin typeface="Calibri"/>
                <a:cs typeface="Calibri"/>
              </a:rPr>
              <a:t>registration</a:t>
            </a:r>
            <a:r>
              <a:rPr sz="1700" spc="-45" dirty="0">
                <a:latin typeface="Calibri"/>
                <a:cs typeface="Calibri"/>
              </a:rPr>
              <a:t> </a:t>
            </a:r>
            <a:r>
              <a:rPr sz="1700" dirty="0">
                <a:latin typeface="Calibri"/>
                <a:cs typeface="Calibri"/>
              </a:rPr>
              <a:t>is </a:t>
            </a:r>
            <a:r>
              <a:rPr sz="1700" spc="-10" dirty="0">
                <a:latin typeface="Calibri"/>
                <a:cs typeface="Calibri"/>
              </a:rPr>
              <a:t>required</a:t>
            </a:r>
            <a:endParaRPr sz="1700">
              <a:latin typeface="Calibri"/>
              <a:cs typeface="Calibri"/>
            </a:endParaRPr>
          </a:p>
          <a:p>
            <a:pPr>
              <a:lnSpc>
                <a:spcPct val="100000"/>
              </a:lnSpc>
            </a:pPr>
            <a:endParaRPr sz="1900">
              <a:latin typeface="Calibri"/>
              <a:cs typeface="Calibri"/>
            </a:endParaRPr>
          </a:p>
          <a:p>
            <a:pPr marL="12700">
              <a:lnSpc>
                <a:spcPct val="100000"/>
              </a:lnSpc>
              <a:spcBef>
                <a:spcPts val="1315"/>
              </a:spcBef>
            </a:pPr>
            <a:r>
              <a:rPr sz="1700" spc="-10" dirty="0">
                <a:latin typeface="Calibri"/>
                <a:cs typeface="Calibri"/>
              </a:rPr>
              <a:t>For</a:t>
            </a:r>
            <a:r>
              <a:rPr sz="1700" spc="-20" dirty="0">
                <a:latin typeface="Calibri"/>
                <a:cs typeface="Calibri"/>
              </a:rPr>
              <a:t> </a:t>
            </a:r>
            <a:r>
              <a:rPr sz="1700" spc="-10" dirty="0">
                <a:latin typeface="Calibri"/>
                <a:cs typeface="Calibri"/>
              </a:rPr>
              <a:t>more</a:t>
            </a:r>
            <a:r>
              <a:rPr sz="1700" spc="-5" dirty="0">
                <a:latin typeface="Calibri"/>
                <a:cs typeface="Calibri"/>
              </a:rPr>
              <a:t> details</a:t>
            </a:r>
            <a:r>
              <a:rPr sz="1700" spc="-15" dirty="0">
                <a:latin typeface="Calibri"/>
                <a:cs typeface="Calibri"/>
              </a:rPr>
              <a:t> </a:t>
            </a:r>
            <a:r>
              <a:rPr sz="1700" spc="-10" dirty="0">
                <a:latin typeface="Calibri"/>
                <a:cs typeface="Calibri"/>
              </a:rPr>
              <a:t>go</a:t>
            </a:r>
            <a:r>
              <a:rPr sz="1700" spc="-30" dirty="0">
                <a:latin typeface="Calibri"/>
                <a:cs typeface="Calibri"/>
              </a:rPr>
              <a:t> </a:t>
            </a:r>
            <a:r>
              <a:rPr sz="1700" spc="-10" dirty="0">
                <a:latin typeface="Calibri"/>
                <a:cs typeface="Calibri"/>
              </a:rPr>
              <a:t>to:</a:t>
            </a:r>
            <a:endParaRPr sz="1700">
              <a:latin typeface="Calibri"/>
              <a:cs typeface="Calibri"/>
            </a:endParaRPr>
          </a:p>
          <a:p>
            <a:pPr marL="12700" marR="318770">
              <a:lnSpc>
                <a:spcPts val="1839"/>
              </a:lnSpc>
              <a:spcBef>
                <a:spcPts val="1019"/>
              </a:spcBef>
            </a:pPr>
            <a:r>
              <a:rPr sz="1700" u="heavy" spc="-10" dirty="0">
                <a:solidFill>
                  <a:srgbClr val="0462C1"/>
                </a:solidFill>
                <a:uFill>
                  <a:solidFill>
                    <a:srgbClr val="0462C1"/>
                  </a:solidFill>
                </a:uFill>
                <a:latin typeface="Calibri"/>
                <a:cs typeface="Calibri"/>
                <a:hlinkClick r:id="rId6"/>
              </a:rPr>
              <a:t>https://courses.uwe.ac.uk/Z51000122/supporting- </a:t>
            </a:r>
            <a:r>
              <a:rPr sz="1700" spc="-370" dirty="0">
                <a:solidFill>
                  <a:srgbClr val="0462C1"/>
                </a:solidFill>
                <a:latin typeface="Calibri"/>
                <a:cs typeface="Calibri"/>
                <a:hlinkClick r:id="rId6"/>
              </a:rPr>
              <a:t> </a:t>
            </a:r>
            <a:r>
              <a:rPr sz="1700" u="heavy" spc="-5" dirty="0">
                <a:solidFill>
                  <a:srgbClr val="0462C1"/>
                </a:solidFill>
                <a:uFill>
                  <a:solidFill>
                    <a:srgbClr val="0462C1"/>
                  </a:solidFill>
                </a:uFill>
                <a:latin typeface="Calibri"/>
                <a:cs typeface="Calibri"/>
                <a:hlinkClick r:id="rId6"/>
              </a:rPr>
              <a:t>students-in-practice</a:t>
            </a:r>
            <a:endParaRPr sz="170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963" y="640041"/>
            <a:ext cx="3111500" cy="1589405"/>
          </a:xfrm>
          <a:prstGeom prst="rect">
            <a:avLst/>
          </a:prstGeom>
        </p:spPr>
        <p:txBody>
          <a:bodyPr vert="horz" wrap="square" lIns="0" tIns="106045" rIns="0" bIns="0" rtlCol="0">
            <a:spAutoFit/>
          </a:bodyPr>
          <a:lstStyle/>
          <a:p>
            <a:pPr marL="12700" marR="5080">
              <a:lnSpc>
                <a:spcPts val="5830"/>
              </a:lnSpc>
              <a:spcBef>
                <a:spcPts val="835"/>
              </a:spcBef>
            </a:pPr>
            <a:r>
              <a:rPr sz="5400" spc="-40" dirty="0">
                <a:solidFill>
                  <a:srgbClr val="000000"/>
                </a:solidFill>
              </a:rPr>
              <a:t>Any </a:t>
            </a:r>
            <a:r>
              <a:rPr sz="5400" spc="-35" dirty="0">
                <a:solidFill>
                  <a:srgbClr val="000000"/>
                </a:solidFill>
              </a:rPr>
              <a:t> </a:t>
            </a:r>
            <a:r>
              <a:rPr sz="5400" spc="-5" dirty="0">
                <a:solidFill>
                  <a:srgbClr val="000000"/>
                </a:solidFill>
              </a:rPr>
              <a:t>Que</a:t>
            </a:r>
            <a:r>
              <a:rPr sz="5400" spc="-65" dirty="0">
                <a:solidFill>
                  <a:srgbClr val="000000"/>
                </a:solidFill>
              </a:rPr>
              <a:t>s</a:t>
            </a:r>
            <a:r>
              <a:rPr sz="5400" dirty="0">
                <a:solidFill>
                  <a:srgbClr val="000000"/>
                </a:solidFill>
              </a:rPr>
              <a:t>tions?</a:t>
            </a:r>
            <a:endParaRPr sz="5400" dirty="0"/>
          </a:p>
        </p:txBody>
      </p:sp>
      <p:grpSp>
        <p:nvGrpSpPr>
          <p:cNvPr id="3" name="object 3"/>
          <p:cNvGrpSpPr/>
          <p:nvPr/>
        </p:nvGrpSpPr>
        <p:grpSpPr>
          <a:xfrm>
            <a:off x="624636" y="2540079"/>
            <a:ext cx="3293745" cy="85090"/>
            <a:chOff x="624636" y="2540079"/>
            <a:chExt cx="3293745" cy="85090"/>
          </a:xfrm>
        </p:grpSpPr>
        <p:sp>
          <p:nvSpPr>
            <p:cNvPr id="4" name="object 4"/>
            <p:cNvSpPr/>
            <p:nvPr/>
          </p:nvSpPr>
          <p:spPr>
            <a:xfrm>
              <a:off x="643889" y="2563986"/>
              <a:ext cx="3255645" cy="40005"/>
            </a:xfrm>
            <a:custGeom>
              <a:avLst/>
              <a:gdLst/>
              <a:ahLst/>
              <a:cxnLst/>
              <a:rect l="l" t="t" r="r" b="b"/>
              <a:pathLst>
                <a:path w="3255645" h="40005">
                  <a:moveTo>
                    <a:pt x="951941" y="23"/>
                  </a:moveTo>
                  <a:lnTo>
                    <a:pt x="910692" y="0"/>
                  </a:lnTo>
                  <a:lnTo>
                    <a:pt x="870783" y="747"/>
                  </a:lnTo>
                  <a:lnTo>
                    <a:pt x="830133" y="2115"/>
                  </a:lnTo>
                  <a:lnTo>
                    <a:pt x="682926" y="8452"/>
                  </a:lnTo>
                  <a:lnTo>
                    <a:pt x="558271" y="12970"/>
                  </a:lnTo>
                  <a:lnTo>
                    <a:pt x="409554" y="18911"/>
                  </a:lnTo>
                  <a:lnTo>
                    <a:pt x="365953" y="20334"/>
                  </a:lnTo>
                  <a:lnTo>
                    <a:pt x="322995" y="21289"/>
                  </a:lnTo>
                  <a:lnTo>
                    <a:pt x="279274" y="21661"/>
                  </a:lnTo>
                  <a:lnTo>
                    <a:pt x="233383" y="21338"/>
                  </a:lnTo>
                  <a:lnTo>
                    <a:pt x="183916" y="20205"/>
                  </a:lnTo>
                  <a:lnTo>
                    <a:pt x="129467" y="18149"/>
                  </a:lnTo>
                  <a:lnTo>
                    <a:pt x="68630" y="15056"/>
                  </a:lnTo>
                  <a:lnTo>
                    <a:pt x="0" y="10811"/>
                  </a:lnTo>
                  <a:lnTo>
                    <a:pt x="368" y="17669"/>
                  </a:lnTo>
                  <a:lnTo>
                    <a:pt x="838" y="20336"/>
                  </a:lnTo>
                  <a:lnTo>
                    <a:pt x="0" y="29099"/>
                  </a:lnTo>
                  <a:lnTo>
                    <a:pt x="45461" y="28816"/>
                  </a:lnTo>
                  <a:lnTo>
                    <a:pt x="90446" y="28905"/>
                  </a:lnTo>
                  <a:lnTo>
                    <a:pt x="135407" y="29276"/>
                  </a:lnTo>
                  <a:lnTo>
                    <a:pt x="375756" y="32283"/>
                  </a:lnTo>
                  <a:lnTo>
                    <a:pt x="430114" y="32495"/>
                  </a:lnTo>
                  <a:lnTo>
                    <a:pt x="487627" y="32372"/>
                  </a:lnTo>
                  <a:lnTo>
                    <a:pt x="548750" y="31823"/>
                  </a:lnTo>
                  <a:lnTo>
                    <a:pt x="613936" y="30762"/>
                  </a:lnTo>
                  <a:lnTo>
                    <a:pt x="752525" y="27588"/>
                  </a:lnTo>
                  <a:lnTo>
                    <a:pt x="815491" y="26932"/>
                  </a:lnTo>
                  <a:lnTo>
                    <a:pt x="873298" y="26966"/>
                  </a:lnTo>
                  <a:lnTo>
                    <a:pt x="926705" y="27526"/>
                  </a:lnTo>
                  <a:lnTo>
                    <a:pt x="976472" y="28447"/>
                  </a:lnTo>
                  <a:lnTo>
                    <a:pt x="1111518" y="31735"/>
                  </a:lnTo>
                  <a:lnTo>
                    <a:pt x="1154314" y="32458"/>
                  </a:lnTo>
                  <a:lnTo>
                    <a:pt x="1197265" y="32720"/>
                  </a:lnTo>
                  <a:lnTo>
                    <a:pt x="1241131" y="32357"/>
                  </a:lnTo>
                  <a:lnTo>
                    <a:pt x="1286670" y="31205"/>
                  </a:lnTo>
                  <a:lnTo>
                    <a:pt x="1389143" y="26494"/>
                  </a:lnTo>
                  <a:lnTo>
                    <a:pt x="1437057" y="24823"/>
                  </a:lnTo>
                  <a:lnTo>
                    <a:pt x="1480302" y="23947"/>
                  </a:lnTo>
                  <a:lnTo>
                    <a:pt x="1520795" y="23729"/>
                  </a:lnTo>
                  <a:lnTo>
                    <a:pt x="1560450" y="24033"/>
                  </a:lnTo>
                  <a:lnTo>
                    <a:pt x="1749023" y="27708"/>
                  </a:lnTo>
                  <a:lnTo>
                    <a:pt x="1813236" y="28555"/>
                  </a:lnTo>
                  <a:lnTo>
                    <a:pt x="1888109" y="29099"/>
                  </a:lnTo>
                  <a:lnTo>
                    <a:pt x="1951082" y="28991"/>
                  </a:lnTo>
                  <a:lnTo>
                    <a:pt x="2012907" y="28233"/>
                  </a:lnTo>
                  <a:lnTo>
                    <a:pt x="2073418" y="26991"/>
                  </a:lnTo>
                  <a:lnTo>
                    <a:pt x="2132445" y="25434"/>
                  </a:lnTo>
                  <a:lnTo>
                    <a:pt x="2298954" y="20527"/>
                  </a:lnTo>
                  <a:lnTo>
                    <a:pt x="2350372" y="19369"/>
                  </a:lnTo>
                  <a:lnTo>
                    <a:pt x="2399469" y="18727"/>
                  </a:lnTo>
                  <a:lnTo>
                    <a:pt x="2446077" y="18769"/>
                  </a:lnTo>
                  <a:lnTo>
                    <a:pt x="2490028" y="19660"/>
                  </a:lnTo>
                  <a:lnTo>
                    <a:pt x="2531154" y="21568"/>
                  </a:lnTo>
                  <a:lnTo>
                    <a:pt x="2569288" y="24659"/>
                  </a:lnTo>
                  <a:lnTo>
                    <a:pt x="2604262" y="29099"/>
                  </a:lnTo>
                  <a:lnTo>
                    <a:pt x="2643589" y="33817"/>
                  </a:lnTo>
                  <a:lnTo>
                    <a:pt x="2689040" y="36974"/>
                  </a:lnTo>
                  <a:lnTo>
                    <a:pt x="2739433" y="38781"/>
                  </a:lnTo>
                  <a:lnTo>
                    <a:pt x="2793586" y="39450"/>
                  </a:lnTo>
                  <a:lnTo>
                    <a:pt x="2850318" y="39192"/>
                  </a:lnTo>
                  <a:lnTo>
                    <a:pt x="2908448" y="38218"/>
                  </a:lnTo>
                  <a:lnTo>
                    <a:pt x="2966795" y="36740"/>
                  </a:lnTo>
                  <a:lnTo>
                    <a:pt x="3178718" y="30003"/>
                  </a:lnTo>
                  <a:lnTo>
                    <a:pt x="3220426" y="29170"/>
                  </a:lnTo>
                  <a:lnTo>
                    <a:pt x="3255264" y="29099"/>
                  </a:lnTo>
                  <a:lnTo>
                    <a:pt x="3255645" y="20336"/>
                  </a:lnTo>
                  <a:lnTo>
                    <a:pt x="3255010" y="15256"/>
                  </a:lnTo>
                  <a:lnTo>
                    <a:pt x="3255264" y="10811"/>
                  </a:lnTo>
                  <a:lnTo>
                    <a:pt x="3201583" y="15835"/>
                  </a:lnTo>
                  <a:lnTo>
                    <a:pt x="3146724" y="18950"/>
                  </a:lnTo>
                  <a:lnTo>
                    <a:pt x="3091083" y="20431"/>
                  </a:lnTo>
                  <a:lnTo>
                    <a:pt x="3035056" y="20552"/>
                  </a:lnTo>
                  <a:lnTo>
                    <a:pt x="2979039" y="19588"/>
                  </a:lnTo>
                  <a:lnTo>
                    <a:pt x="2923428" y="17816"/>
                  </a:lnTo>
                  <a:lnTo>
                    <a:pt x="2868620" y="15508"/>
                  </a:lnTo>
                  <a:lnTo>
                    <a:pt x="2712974" y="8130"/>
                  </a:lnTo>
                  <a:lnTo>
                    <a:pt x="2665338" y="6435"/>
                  </a:lnTo>
                  <a:lnTo>
                    <a:pt x="2620487" y="5581"/>
                  </a:lnTo>
                  <a:lnTo>
                    <a:pt x="2578816" y="5842"/>
                  </a:lnTo>
                  <a:lnTo>
                    <a:pt x="2540721" y="7494"/>
                  </a:lnTo>
                  <a:lnTo>
                    <a:pt x="2463528" y="15080"/>
                  </a:lnTo>
                  <a:lnTo>
                    <a:pt x="2415144" y="17496"/>
                  </a:lnTo>
                  <a:lnTo>
                    <a:pt x="2362579" y="18384"/>
                  </a:lnTo>
                  <a:lnTo>
                    <a:pt x="2306964" y="18064"/>
                  </a:lnTo>
                  <a:lnTo>
                    <a:pt x="2249432" y="16861"/>
                  </a:lnTo>
                  <a:lnTo>
                    <a:pt x="2191115" y="15097"/>
                  </a:lnTo>
                  <a:lnTo>
                    <a:pt x="2076652" y="11178"/>
                  </a:lnTo>
                  <a:lnTo>
                    <a:pt x="2022770" y="9668"/>
                  </a:lnTo>
                  <a:lnTo>
                    <a:pt x="1972631" y="8889"/>
                  </a:lnTo>
                  <a:lnTo>
                    <a:pt x="1927367" y="9162"/>
                  </a:lnTo>
                  <a:lnTo>
                    <a:pt x="1888109" y="10811"/>
                  </a:lnTo>
                  <a:lnTo>
                    <a:pt x="1854929" y="12896"/>
                  </a:lnTo>
                  <a:lnTo>
                    <a:pt x="1817241" y="14917"/>
                  </a:lnTo>
                  <a:lnTo>
                    <a:pt x="1775479" y="16809"/>
                  </a:lnTo>
                  <a:lnTo>
                    <a:pt x="1730080" y="18509"/>
                  </a:lnTo>
                  <a:lnTo>
                    <a:pt x="1681479" y="19952"/>
                  </a:lnTo>
                  <a:lnTo>
                    <a:pt x="1630114" y="21075"/>
                  </a:lnTo>
                  <a:lnTo>
                    <a:pt x="1576419" y="21813"/>
                  </a:lnTo>
                  <a:lnTo>
                    <a:pt x="1520830" y="22101"/>
                  </a:lnTo>
                  <a:lnTo>
                    <a:pt x="1463785" y="21877"/>
                  </a:lnTo>
                  <a:lnTo>
                    <a:pt x="1405718" y="21075"/>
                  </a:lnTo>
                  <a:lnTo>
                    <a:pt x="1347065" y="19632"/>
                  </a:lnTo>
                  <a:lnTo>
                    <a:pt x="1288263" y="17483"/>
                  </a:lnTo>
                  <a:lnTo>
                    <a:pt x="1229748" y="14564"/>
                  </a:lnTo>
                  <a:lnTo>
                    <a:pt x="1104537" y="6211"/>
                  </a:lnTo>
                  <a:lnTo>
                    <a:pt x="1046782" y="2979"/>
                  </a:lnTo>
                  <a:lnTo>
                    <a:pt x="996610" y="966"/>
                  </a:lnTo>
                  <a:lnTo>
                    <a:pt x="951941" y="23"/>
                  </a:lnTo>
                  <a:close/>
                </a:path>
              </a:pathLst>
            </a:custGeom>
            <a:solidFill>
              <a:srgbClr val="EC7C30"/>
            </a:solidFill>
          </p:spPr>
          <p:txBody>
            <a:bodyPr wrap="square" lIns="0" tIns="0" rIns="0" bIns="0" rtlCol="0"/>
            <a:lstStyle/>
            <a:p>
              <a:endParaRPr/>
            </a:p>
          </p:txBody>
        </p:sp>
        <p:sp>
          <p:nvSpPr>
            <p:cNvPr id="5" name="object 5"/>
            <p:cNvSpPr/>
            <p:nvPr/>
          </p:nvSpPr>
          <p:spPr>
            <a:xfrm>
              <a:off x="643686" y="2559129"/>
              <a:ext cx="3255645" cy="46990"/>
            </a:xfrm>
            <a:custGeom>
              <a:avLst/>
              <a:gdLst/>
              <a:ahLst/>
              <a:cxnLst/>
              <a:rect l="l" t="t" r="r" b="b"/>
              <a:pathLst>
                <a:path w="3255645" h="46989">
                  <a:moveTo>
                    <a:pt x="203" y="15668"/>
                  </a:moveTo>
                  <a:lnTo>
                    <a:pt x="59845" y="10650"/>
                  </a:lnTo>
                  <a:lnTo>
                    <a:pt x="118558" y="6628"/>
                  </a:lnTo>
                  <a:lnTo>
                    <a:pt x="176179" y="3577"/>
                  </a:lnTo>
                  <a:lnTo>
                    <a:pt x="232544" y="1472"/>
                  </a:lnTo>
                  <a:lnTo>
                    <a:pt x="287492" y="288"/>
                  </a:lnTo>
                  <a:lnTo>
                    <a:pt x="340858" y="0"/>
                  </a:lnTo>
                  <a:lnTo>
                    <a:pt x="392479" y="581"/>
                  </a:lnTo>
                  <a:lnTo>
                    <a:pt x="442193" y="2009"/>
                  </a:lnTo>
                  <a:lnTo>
                    <a:pt x="489835" y="4256"/>
                  </a:lnTo>
                  <a:lnTo>
                    <a:pt x="535244" y="7298"/>
                  </a:lnTo>
                  <a:lnTo>
                    <a:pt x="578255" y="11111"/>
                  </a:lnTo>
                  <a:lnTo>
                    <a:pt x="618705" y="15668"/>
                  </a:lnTo>
                  <a:lnTo>
                    <a:pt x="655602" y="19572"/>
                  </a:lnTo>
                  <a:lnTo>
                    <a:pt x="694178" y="22295"/>
                  </a:lnTo>
                  <a:lnTo>
                    <a:pt x="734574" y="23982"/>
                  </a:lnTo>
                  <a:lnTo>
                    <a:pt x="776931" y="24777"/>
                  </a:lnTo>
                  <a:lnTo>
                    <a:pt x="821391" y="24825"/>
                  </a:lnTo>
                  <a:lnTo>
                    <a:pt x="868094" y="24270"/>
                  </a:lnTo>
                  <a:lnTo>
                    <a:pt x="917183" y="23258"/>
                  </a:lnTo>
                  <a:lnTo>
                    <a:pt x="968797" y="21932"/>
                  </a:lnTo>
                  <a:lnTo>
                    <a:pt x="1023078" y="20438"/>
                  </a:lnTo>
                  <a:lnTo>
                    <a:pt x="1080167" y="18920"/>
                  </a:lnTo>
                  <a:lnTo>
                    <a:pt x="1140206" y="17522"/>
                  </a:lnTo>
                  <a:lnTo>
                    <a:pt x="1203334" y="16390"/>
                  </a:lnTo>
                  <a:lnTo>
                    <a:pt x="1269695" y="15668"/>
                  </a:lnTo>
                  <a:lnTo>
                    <a:pt x="1335573" y="15443"/>
                  </a:lnTo>
                  <a:lnTo>
                    <a:pt x="1397479" y="15638"/>
                  </a:lnTo>
                  <a:lnTo>
                    <a:pt x="1455893" y="16147"/>
                  </a:lnTo>
                  <a:lnTo>
                    <a:pt x="1511294" y="16867"/>
                  </a:lnTo>
                  <a:lnTo>
                    <a:pt x="1564161" y="17694"/>
                  </a:lnTo>
                  <a:lnTo>
                    <a:pt x="1614972" y="18523"/>
                  </a:lnTo>
                  <a:lnTo>
                    <a:pt x="1664207" y="19252"/>
                  </a:lnTo>
                  <a:lnTo>
                    <a:pt x="1712345" y="19775"/>
                  </a:lnTo>
                  <a:lnTo>
                    <a:pt x="1759864" y="19988"/>
                  </a:lnTo>
                  <a:lnTo>
                    <a:pt x="1807243" y="19789"/>
                  </a:lnTo>
                  <a:lnTo>
                    <a:pt x="1854963" y="19071"/>
                  </a:lnTo>
                  <a:lnTo>
                    <a:pt x="1903500" y="17732"/>
                  </a:lnTo>
                  <a:lnTo>
                    <a:pt x="1953336" y="15668"/>
                  </a:lnTo>
                  <a:lnTo>
                    <a:pt x="2005009" y="13799"/>
                  </a:lnTo>
                  <a:lnTo>
                    <a:pt x="2058446" y="12982"/>
                  </a:lnTo>
                  <a:lnTo>
                    <a:pt x="2113210" y="13015"/>
                  </a:lnTo>
                  <a:lnTo>
                    <a:pt x="2168858" y="13695"/>
                  </a:lnTo>
                  <a:lnTo>
                    <a:pt x="2224952" y="14822"/>
                  </a:lnTo>
                  <a:lnTo>
                    <a:pt x="2281053" y="16193"/>
                  </a:lnTo>
                  <a:lnTo>
                    <a:pt x="2336719" y="17606"/>
                  </a:lnTo>
                  <a:lnTo>
                    <a:pt x="2391511" y="18859"/>
                  </a:lnTo>
                  <a:lnTo>
                    <a:pt x="2444991" y="19751"/>
                  </a:lnTo>
                  <a:lnTo>
                    <a:pt x="2496717" y="20080"/>
                  </a:lnTo>
                  <a:lnTo>
                    <a:pt x="2546249" y="19644"/>
                  </a:lnTo>
                  <a:lnTo>
                    <a:pt x="2593149" y="18240"/>
                  </a:lnTo>
                  <a:lnTo>
                    <a:pt x="2636977" y="15668"/>
                  </a:lnTo>
                  <a:lnTo>
                    <a:pt x="2684956" y="12838"/>
                  </a:lnTo>
                  <a:lnTo>
                    <a:pt x="2736916" y="11197"/>
                  </a:lnTo>
                  <a:lnTo>
                    <a:pt x="2791855" y="10542"/>
                  </a:lnTo>
                  <a:lnTo>
                    <a:pt x="2848775" y="10673"/>
                  </a:lnTo>
                  <a:lnTo>
                    <a:pt x="2906676" y="11385"/>
                  </a:lnTo>
                  <a:lnTo>
                    <a:pt x="2964557" y="12477"/>
                  </a:lnTo>
                  <a:lnTo>
                    <a:pt x="3021420" y="13747"/>
                  </a:lnTo>
                  <a:lnTo>
                    <a:pt x="3076265" y="14991"/>
                  </a:lnTo>
                  <a:lnTo>
                    <a:pt x="3128092" y="16007"/>
                  </a:lnTo>
                  <a:lnTo>
                    <a:pt x="3175901" y="16594"/>
                  </a:lnTo>
                  <a:lnTo>
                    <a:pt x="3218692" y="16549"/>
                  </a:lnTo>
                  <a:lnTo>
                    <a:pt x="3255467" y="15668"/>
                  </a:lnTo>
                  <a:lnTo>
                    <a:pt x="3254705" y="23796"/>
                  </a:lnTo>
                  <a:lnTo>
                    <a:pt x="3255086" y="27733"/>
                  </a:lnTo>
                  <a:lnTo>
                    <a:pt x="3255467" y="33956"/>
                  </a:lnTo>
                  <a:lnTo>
                    <a:pt x="3216374" y="34716"/>
                  </a:lnTo>
                  <a:lnTo>
                    <a:pt x="3171163" y="34943"/>
                  </a:lnTo>
                  <a:lnTo>
                    <a:pt x="3120898" y="34740"/>
                  </a:lnTo>
                  <a:lnTo>
                    <a:pt x="3066647" y="34212"/>
                  </a:lnTo>
                  <a:lnTo>
                    <a:pt x="3009474" y="33463"/>
                  </a:lnTo>
                  <a:lnTo>
                    <a:pt x="2950446" y="32597"/>
                  </a:lnTo>
                  <a:lnTo>
                    <a:pt x="2890627" y="31718"/>
                  </a:lnTo>
                  <a:lnTo>
                    <a:pt x="2831085" y="30930"/>
                  </a:lnTo>
                  <a:lnTo>
                    <a:pt x="2772885" y="30338"/>
                  </a:lnTo>
                  <a:lnTo>
                    <a:pt x="2717092" y="30046"/>
                  </a:lnTo>
                  <a:lnTo>
                    <a:pt x="2664773" y="30158"/>
                  </a:lnTo>
                  <a:lnTo>
                    <a:pt x="2616993" y="30777"/>
                  </a:lnTo>
                  <a:lnTo>
                    <a:pt x="2574818" y="32008"/>
                  </a:lnTo>
                  <a:lnTo>
                    <a:pt x="2539314" y="33956"/>
                  </a:lnTo>
                  <a:lnTo>
                    <a:pt x="2505914" y="35586"/>
                  </a:lnTo>
                  <a:lnTo>
                    <a:pt x="2429882" y="35335"/>
                  </a:lnTo>
                  <a:lnTo>
                    <a:pt x="2387439" y="33956"/>
                  </a:lnTo>
                  <a:lnTo>
                    <a:pt x="2342169" y="32075"/>
                  </a:lnTo>
                  <a:lnTo>
                    <a:pt x="2294169" y="29944"/>
                  </a:lnTo>
                  <a:lnTo>
                    <a:pt x="2243531" y="27812"/>
                  </a:lnTo>
                  <a:lnTo>
                    <a:pt x="2190350" y="25932"/>
                  </a:lnTo>
                  <a:lnTo>
                    <a:pt x="2134722" y="24553"/>
                  </a:lnTo>
                  <a:lnTo>
                    <a:pt x="2076739" y="23926"/>
                  </a:lnTo>
                  <a:lnTo>
                    <a:pt x="2016498" y="24302"/>
                  </a:lnTo>
                  <a:lnTo>
                    <a:pt x="1954091" y="25932"/>
                  </a:lnTo>
                  <a:lnTo>
                    <a:pt x="1889614" y="29066"/>
                  </a:lnTo>
                  <a:lnTo>
                    <a:pt x="1823161" y="33956"/>
                  </a:lnTo>
                  <a:lnTo>
                    <a:pt x="1755167" y="39361"/>
                  </a:lnTo>
                  <a:lnTo>
                    <a:pt x="1695419" y="43109"/>
                  </a:lnTo>
                  <a:lnTo>
                    <a:pt x="1642482" y="45407"/>
                  </a:lnTo>
                  <a:lnTo>
                    <a:pt x="1594923" y="46461"/>
                  </a:lnTo>
                  <a:lnTo>
                    <a:pt x="1551306" y="46477"/>
                  </a:lnTo>
                  <a:lnTo>
                    <a:pt x="1510197" y="45661"/>
                  </a:lnTo>
                  <a:lnTo>
                    <a:pt x="1470162" y="44219"/>
                  </a:lnTo>
                  <a:lnTo>
                    <a:pt x="1429765" y="42357"/>
                  </a:lnTo>
                  <a:lnTo>
                    <a:pt x="1387573" y="40280"/>
                  </a:lnTo>
                  <a:lnTo>
                    <a:pt x="1342151" y="38196"/>
                  </a:lnTo>
                  <a:lnTo>
                    <a:pt x="1292064" y="36310"/>
                  </a:lnTo>
                  <a:lnTo>
                    <a:pt x="1235878" y="34828"/>
                  </a:lnTo>
                  <a:lnTo>
                    <a:pt x="1172159" y="33956"/>
                  </a:lnTo>
                  <a:lnTo>
                    <a:pt x="1133587" y="33803"/>
                  </a:lnTo>
                  <a:lnTo>
                    <a:pt x="1094660" y="33886"/>
                  </a:lnTo>
                  <a:lnTo>
                    <a:pt x="1055269" y="34174"/>
                  </a:lnTo>
                  <a:lnTo>
                    <a:pt x="1015303" y="34634"/>
                  </a:lnTo>
                  <a:lnTo>
                    <a:pt x="974652" y="35236"/>
                  </a:lnTo>
                  <a:lnTo>
                    <a:pt x="933205" y="35946"/>
                  </a:lnTo>
                  <a:lnTo>
                    <a:pt x="890853" y="36734"/>
                  </a:lnTo>
                  <a:lnTo>
                    <a:pt x="847486" y="37567"/>
                  </a:lnTo>
                  <a:lnTo>
                    <a:pt x="802993" y="38415"/>
                  </a:lnTo>
                  <a:lnTo>
                    <a:pt x="757264" y="39244"/>
                  </a:lnTo>
                  <a:lnTo>
                    <a:pt x="710189" y="40024"/>
                  </a:lnTo>
                  <a:lnTo>
                    <a:pt x="661658" y="40723"/>
                  </a:lnTo>
                  <a:lnTo>
                    <a:pt x="611560" y="41308"/>
                  </a:lnTo>
                  <a:lnTo>
                    <a:pt x="559786" y="41749"/>
                  </a:lnTo>
                  <a:lnTo>
                    <a:pt x="506226" y="42013"/>
                  </a:lnTo>
                  <a:lnTo>
                    <a:pt x="450768" y="42068"/>
                  </a:lnTo>
                  <a:lnTo>
                    <a:pt x="393304" y="41884"/>
                  </a:lnTo>
                  <a:lnTo>
                    <a:pt x="333722" y="41427"/>
                  </a:lnTo>
                  <a:lnTo>
                    <a:pt x="271914" y="40667"/>
                  </a:lnTo>
                  <a:lnTo>
                    <a:pt x="207767" y="39572"/>
                  </a:lnTo>
                  <a:lnTo>
                    <a:pt x="141174" y="38110"/>
                  </a:lnTo>
                  <a:lnTo>
                    <a:pt x="72022" y="36248"/>
                  </a:lnTo>
                  <a:lnTo>
                    <a:pt x="203" y="33956"/>
                  </a:lnTo>
                  <a:lnTo>
                    <a:pt x="152" y="28114"/>
                  </a:lnTo>
                  <a:lnTo>
                    <a:pt x="0" y="22145"/>
                  </a:lnTo>
                  <a:lnTo>
                    <a:pt x="203" y="15668"/>
                  </a:lnTo>
                  <a:close/>
                </a:path>
              </a:pathLst>
            </a:custGeom>
            <a:ln w="38100">
              <a:solidFill>
                <a:srgbClr val="EC7C30"/>
              </a:solidFill>
            </a:ln>
          </p:spPr>
          <p:txBody>
            <a:bodyPr wrap="square" lIns="0" tIns="0" rIns="0" bIns="0" rtlCol="0"/>
            <a:lstStyle/>
            <a:p>
              <a:endParaRPr/>
            </a:p>
          </p:txBody>
        </p:sp>
      </p:grpSp>
      <p:sp>
        <p:nvSpPr>
          <p:cNvPr id="6" name="object 6"/>
          <p:cNvSpPr txBox="1"/>
          <p:nvPr/>
        </p:nvSpPr>
        <p:spPr>
          <a:xfrm>
            <a:off x="709676" y="2793314"/>
            <a:ext cx="3140075" cy="2934778"/>
          </a:xfrm>
          <a:prstGeom prst="rect">
            <a:avLst/>
          </a:prstGeom>
        </p:spPr>
        <p:txBody>
          <a:bodyPr vert="horz" wrap="square" lIns="0" tIns="43815" rIns="0" bIns="0" rtlCol="0">
            <a:spAutoFit/>
          </a:bodyPr>
          <a:lstStyle/>
          <a:p>
            <a:pPr marL="12700" marR="36195">
              <a:lnSpc>
                <a:spcPct val="90000"/>
              </a:lnSpc>
              <a:spcBef>
                <a:spcPts val="345"/>
              </a:spcBef>
            </a:pPr>
            <a:r>
              <a:rPr lang="en-GB" sz="2000" spc="-5" dirty="0">
                <a:latin typeface="Calibri"/>
                <a:cs typeface="Calibri"/>
              </a:rPr>
              <a:t>For academic year 23/24 </a:t>
            </a:r>
            <a:r>
              <a:rPr sz="2000" spc="-10" dirty="0">
                <a:latin typeface="Calibri"/>
                <a:cs typeface="Calibri"/>
              </a:rPr>
              <a:t>we </a:t>
            </a:r>
            <a:r>
              <a:rPr sz="2000" spc="-5" dirty="0">
                <a:latin typeface="Calibri"/>
                <a:cs typeface="Calibri"/>
              </a:rPr>
              <a:t>will hold </a:t>
            </a:r>
            <a:r>
              <a:rPr sz="2000" dirty="0">
                <a:latin typeface="Calibri"/>
                <a:cs typeface="Calibri"/>
              </a:rPr>
              <a:t>a</a:t>
            </a:r>
            <a:r>
              <a:rPr lang="en-GB" sz="2000" dirty="0">
                <a:latin typeface="Calibri"/>
                <a:cs typeface="Calibri"/>
              </a:rPr>
              <a:t> quarterly</a:t>
            </a:r>
            <a:r>
              <a:rPr sz="2000" dirty="0">
                <a:latin typeface="Calibri"/>
                <a:cs typeface="Calibri"/>
              </a:rPr>
              <a:t> </a:t>
            </a:r>
            <a:r>
              <a:rPr lang="en-GB" sz="2000" dirty="0">
                <a:latin typeface="Calibri"/>
                <a:cs typeface="Calibri"/>
              </a:rPr>
              <a:t>virtual </a:t>
            </a:r>
            <a:r>
              <a:rPr sz="2000" dirty="0">
                <a:latin typeface="Calibri"/>
                <a:cs typeface="Calibri"/>
              </a:rPr>
              <a:t>Q</a:t>
            </a:r>
            <a:r>
              <a:rPr lang="en-GB" sz="2000" dirty="0">
                <a:latin typeface="Calibri"/>
                <a:cs typeface="Calibri"/>
              </a:rPr>
              <a:t> </a:t>
            </a:r>
            <a:r>
              <a:rPr sz="2000" dirty="0">
                <a:latin typeface="Calibri"/>
                <a:cs typeface="Calibri"/>
              </a:rPr>
              <a:t>and A </a:t>
            </a:r>
            <a:r>
              <a:rPr sz="2000" spc="-5" dirty="0">
                <a:latin typeface="Calibri"/>
                <a:cs typeface="Calibri"/>
              </a:rPr>
              <a:t>session on </a:t>
            </a:r>
            <a:r>
              <a:rPr sz="2000" spc="-10" dirty="0">
                <a:latin typeface="Calibri"/>
                <a:cs typeface="Calibri"/>
              </a:rPr>
              <a:t>Microsoft </a:t>
            </a:r>
            <a:r>
              <a:rPr sz="2000" spc="-40" dirty="0">
                <a:latin typeface="Calibri"/>
                <a:cs typeface="Calibri"/>
              </a:rPr>
              <a:t>Teams</a:t>
            </a:r>
            <a:endParaRPr sz="2000" dirty="0">
              <a:latin typeface="Calibri"/>
              <a:cs typeface="Calibri"/>
            </a:endParaRPr>
          </a:p>
          <a:p>
            <a:pPr marL="12700">
              <a:lnSpc>
                <a:spcPct val="100000"/>
              </a:lnSpc>
              <a:spcBef>
                <a:spcPts val="755"/>
              </a:spcBef>
            </a:pPr>
            <a:r>
              <a:rPr sz="2000" b="1" spc="-165" dirty="0">
                <a:latin typeface="Calibri"/>
                <a:cs typeface="Calibri"/>
              </a:rPr>
              <a:t>T</a:t>
            </a:r>
            <a:r>
              <a:rPr sz="2000" b="1" dirty="0">
                <a:latin typeface="Calibri"/>
                <a:cs typeface="Calibri"/>
              </a:rPr>
              <a:t>o</a:t>
            </a:r>
            <a:r>
              <a:rPr sz="2000" b="1" spc="-20" dirty="0">
                <a:latin typeface="Calibri"/>
                <a:cs typeface="Calibri"/>
              </a:rPr>
              <a:t> </a:t>
            </a:r>
            <a:r>
              <a:rPr sz="2000" b="1" dirty="0">
                <a:latin typeface="Calibri"/>
                <a:cs typeface="Calibri"/>
              </a:rPr>
              <a:t>book</a:t>
            </a:r>
            <a:r>
              <a:rPr sz="2000" b="1" spc="-20" dirty="0">
                <a:latin typeface="Calibri"/>
                <a:cs typeface="Calibri"/>
              </a:rPr>
              <a:t> </a:t>
            </a:r>
            <a:r>
              <a:rPr sz="2000" b="1" dirty="0">
                <a:latin typeface="Calibri"/>
                <a:cs typeface="Calibri"/>
              </a:rPr>
              <a:t>a</a:t>
            </a:r>
            <a:r>
              <a:rPr sz="2000" b="1" spc="-10" dirty="0">
                <a:latin typeface="Calibri"/>
                <a:cs typeface="Calibri"/>
              </a:rPr>
              <a:t> </a:t>
            </a:r>
            <a:r>
              <a:rPr sz="2000" b="1" dirty="0">
                <a:latin typeface="Calibri"/>
                <a:cs typeface="Calibri"/>
              </a:rPr>
              <a:t>place:</a:t>
            </a:r>
            <a:endParaRPr sz="2000" dirty="0">
              <a:latin typeface="Calibri"/>
              <a:cs typeface="Calibri"/>
            </a:endParaRPr>
          </a:p>
          <a:p>
            <a:pPr marL="240665" marR="214629" indent="-228600">
              <a:lnSpc>
                <a:spcPts val="2160"/>
              </a:lnSpc>
              <a:spcBef>
                <a:spcPts val="1045"/>
              </a:spcBef>
              <a:buFont typeface="Arial MT"/>
              <a:buChar char="•"/>
              <a:tabLst>
                <a:tab pos="240665" algn="l"/>
                <a:tab pos="241300" algn="l"/>
              </a:tabLst>
            </a:pPr>
            <a:r>
              <a:rPr sz="2000" spc="-5" dirty="0">
                <a:latin typeface="Calibri"/>
                <a:cs typeface="Calibri"/>
              </a:rPr>
              <a:t>Check on </a:t>
            </a:r>
            <a:r>
              <a:rPr sz="2000" dirty="0">
                <a:latin typeface="Calibri"/>
                <a:cs typeface="Calibri"/>
              </a:rPr>
              <a:t>the </a:t>
            </a:r>
            <a:r>
              <a:rPr sz="2000" spc="-5" dirty="0">
                <a:latin typeface="Calibri"/>
                <a:cs typeface="Calibri"/>
              </a:rPr>
              <a:t>Practice </a:t>
            </a:r>
            <a:r>
              <a:rPr sz="2000" dirty="0">
                <a:latin typeface="Calibri"/>
                <a:cs typeface="Calibri"/>
              </a:rPr>
              <a:t> Support</a:t>
            </a:r>
            <a:r>
              <a:rPr sz="2000" spc="-45" dirty="0">
                <a:latin typeface="Calibri"/>
                <a:cs typeface="Calibri"/>
              </a:rPr>
              <a:t> </a:t>
            </a:r>
            <a:r>
              <a:rPr sz="2000" spc="-5" dirty="0">
                <a:latin typeface="Calibri"/>
                <a:cs typeface="Calibri"/>
              </a:rPr>
              <a:t>Net</a:t>
            </a:r>
            <a:r>
              <a:rPr sz="2000" spc="-15" dirty="0">
                <a:latin typeface="Calibri"/>
                <a:cs typeface="Calibri"/>
              </a:rPr>
              <a:t> for</a:t>
            </a:r>
            <a:r>
              <a:rPr sz="2000" spc="-35" dirty="0">
                <a:latin typeface="Calibri"/>
                <a:cs typeface="Calibri"/>
              </a:rPr>
              <a:t> </a:t>
            </a:r>
            <a:r>
              <a:rPr sz="2000" spc="-10" dirty="0">
                <a:latin typeface="Calibri"/>
                <a:cs typeface="Calibri"/>
              </a:rPr>
              <a:t>dates</a:t>
            </a:r>
            <a:r>
              <a:rPr sz="2000" spc="-5" dirty="0">
                <a:latin typeface="Calibri"/>
                <a:cs typeface="Calibri"/>
              </a:rPr>
              <a:t> </a:t>
            </a:r>
            <a:r>
              <a:rPr sz="2000" dirty="0">
                <a:latin typeface="Calibri"/>
                <a:cs typeface="Calibri"/>
              </a:rPr>
              <a:t>and </a:t>
            </a:r>
            <a:r>
              <a:rPr sz="2000" spc="-440" dirty="0">
                <a:latin typeface="Calibri"/>
                <a:cs typeface="Calibri"/>
              </a:rPr>
              <a:t> </a:t>
            </a:r>
            <a:r>
              <a:rPr sz="2000" dirty="0">
                <a:latin typeface="Calibri"/>
                <a:cs typeface="Calibri"/>
              </a:rPr>
              <a:t>the</a:t>
            </a:r>
            <a:r>
              <a:rPr sz="2000" spc="-5" dirty="0">
                <a:latin typeface="Calibri"/>
                <a:cs typeface="Calibri"/>
              </a:rPr>
              <a:t> booking</a:t>
            </a:r>
            <a:r>
              <a:rPr sz="2000" spc="-40" dirty="0">
                <a:latin typeface="Calibri"/>
                <a:cs typeface="Calibri"/>
              </a:rPr>
              <a:t> </a:t>
            </a:r>
            <a:r>
              <a:rPr sz="2000" spc="-15" dirty="0">
                <a:latin typeface="Calibri"/>
                <a:cs typeface="Calibri"/>
              </a:rPr>
              <a:t>form</a:t>
            </a:r>
            <a:endParaRPr sz="2000" dirty="0">
              <a:latin typeface="Calibri"/>
              <a:cs typeface="Calibri"/>
            </a:endParaRPr>
          </a:p>
          <a:p>
            <a:pPr marL="241300" indent="-228600">
              <a:lnSpc>
                <a:spcPct val="100000"/>
              </a:lnSpc>
              <a:spcBef>
                <a:spcPts val="725"/>
              </a:spcBef>
              <a:buFont typeface="Arial MT"/>
              <a:buChar char="•"/>
              <a:tabLst>
                <a:tab pos="240665" algn="l"/>
                <a:tab pos="241300" algn="l"/>
              </a:tabLst>
            </a:pPr>
            <a:r>
              <a:rPr sz="2000" spc="-35" dirty="0">
                <a:latin typeface="Calibri"/>
                <a:cs typeface="Calibri"/>
              </a:rPr>
              <a:t>Turn</a:t>
            </a:r>
            <a:r>
              <a:rPr sz="2000" spc="-10" dirty="0">
                <a:latin typeface="Calibri"/>
                <a:cs typeface="Calibri"/>
              </a:rPr>
              <a:t> </a:t>
            </a:r>
            <a:r>
              <a:rPr sz="2000" spc="-5" dirty="0">
                <a:latin typeface="Calibri"/>
                <a:cs typeface="Calibri"/>
              </a:rPr>
              <a:t>up</a:t>
            </a:r>
            <a:r>
              <a:rPr sz="2000" spc="-25" dirty="0">
                <a:latin typeface="Calibri"/>
                <a:cs typeface="Calibri"/>
              </a:rPr>
              <a:t> </a:t>
            </a:r>
            <a:r>
              <a:rPr sz="2000" spc="-5" dirty="0">
                <a:latin typeface="Calibri"/>
                <a:cs typeface="Calibri"/>
              </a:rPr>
              <a:t>with</a:t>
            </a:r>
            <a:r>
              <a:rPr sz="2000" spc="5" dirty="0">
                <a:latin typeface="Calibri"/>
                <a:cs typeface="Calibri"/>
              </a:rPr>
              <a:t> </a:t>
            </a:r>
            <a:r>
              <a:rPr sz="2000" spc="-10" dirty="0">
                <a:latin typeface="Calibri"/>
                <a:cs typeface="Calibri"/>
              </a:rPr>
              <a:t>your</a:t>
            </a:r>
            <a:r>
              <a:rPr sz="2000" spc="-30" dirty="0">
                <a:latin typeface="Calibri"/>
                <a:cs typeface="Calibri"/>
              </a:rPr>
              <a:t> </a:t>
            </a:r>
            <a:r>
              <a:rPr sz="2000" spc="-5" dirty="0">
                <a:latin typeface="Calibri"/>
                <a:cs typeface="Calibri"/>
              </a:rPr>
              <a:t>questions</a:t>
            </a:r>
            <a:endParaRPr sz="2000" dirty="0">
              <a:latin typeface="Calibri"/>
              <a:cs typeface="Calibri"/>
            </a:endParaRPr>
          </a:p>
        </p:txBody>
      </p:sp>
      <p:pic>
        <p:nvPicPr>
          <p:cNvPr id="7" name="object 7"/>
          <p:cNvPicPr/>
          <p:nvPr/>
        </p:nvPicPr>
        <p:blipFill>
          <a:blip r:embed="rId3" cstate="print"/>
          <a:stretch>
            <a:fillRect/>
          </a:stretch>
        </p:blipFill>
        <p:spPr>
          <a:xfrm>
            <a:off x="5509259" y="640041"/>
            <a:ext cx="5193792" cy="557771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A86B5C"/>
          </a:solidFill>
        </p:spPr>
        <p:txBody>
          <a:bodyPr wrap="square" lIns="0" tIns="0" rIns="0" bIns="0" rtlCol="0"/>
          <a:lstStyle/>
          <a:p>
            <a:endParaRPr/>
          </a:p>
        </p:txBody>
      </p:sp>
      <p:grpSp>
        <p:nvGrpSpPr>
          <p:cNvPr id="3" name="object 3"/>
          <p:cNvGrpSpPr/>
          <p:nvPr/>
        </p:nvGrpSpPr>
        <p:grpSpPr>
          <a:xfrm>
            <a:off x="477012" y="480059"/>
            <a:ext cx="11238230" cy="5897880"/>
            <a:chOff x="477012" y="480059"/>
            <a:chExt cx="11238230" cy="5897880"/>
          </a:xfrm>
        </p:grpSpPr>
        <p:sp>
          <p:nvSpPr>
            <p:cNvPr id="4" name="object 4"/>
            <p:cNvSpPr/>
            <p:nvPr/>
          </p:nvSpPr>
          <p:spPr>
            <a:xfrm>
              <a:off x="477012" y="480059"/>
              <a:ext cx="11238230" cy="5897880"/>
            </a:xfrm>
            <a:custGeom>
              <a:avLst/>
              <a:gdLst/>
              <a:ahLst/>
              <a:cxnLst/>
              <a:rect l="l" t="t" r="r" b="b"/>
              <a:pathLst>
                <a:path w="11238230" h="5897880">
                  <a:moveTo>
                    <a:pt x="11237976" y="0"/>
                  </a:moveTo>
                  <a:lnTo>
                    <a:pt x="0" y="0"/>
                  </a:lnTo>
                  <a:lnTo>
                    <a:pt x="0" y="5897880"/>
                  </a:lnTo>
                  <a:lnTo>
                    <a:pt x="11237976" y="5897880"/>
                  </a:lnTo>
                  <a:lnTo>
                    <a:pt x="11237976"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643128" y="1085087"/>
              <a:ext cx="10905744" cy="4687824"/>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814222" y="453644"/>
            <a:ext cx="6196178" cy="566822"/>
          </a:xfrm>
          <a:prstGeom prst="rect">
            <a:avLst/>
          </a:prstGeom>
        </p:spPr>
        <p:txBody>
          <a:bodyPr vert="horz" wrap="square" lIns="0" tIns="12700" rIns="0" bIns="0" rtlCol="0">
            <a:spAutoFit/>
          </a:bodyPr>
          <a:lstStyle/>
          <a:p>
            <a:pPr marL="12700">
              <a:lnSpc>
                <a:spcPct val="100000"/>
              </a:lnSpc>
              <a:spcBef>
                <a:spcPts val="100"/>
              </a:spcBef>
            </a:pPr>
            <a:r>
              <a:rPr lang="en-GB" sz="3600" spc="-10">
                <a:solidFill>
                  <a:srgbClr val="000000"/>
                </a:solidFill>
              </a:rPr>
              <a:t>Physician Associate</a:t>
            </a:r>
            <a:r>
              <a:rPr lang="en-GB" sz="3600" spc="-40">
                <a:solidFill>
                  <a:srgbClr val="000000"/>
                </a:solidFill>
              </a:rPr>
              <a:t> </a:t>
            </a:r>
            <a:r>
              <a:rPr lang="en-GB" sz="3600">
                <a:solidFill>
                  <a:srgbClr val="000000"/>
                </a:solidFill>
              </a:rPr>
              <a:t>Who's</a:t>
            </a:r>
            <a:r>
              <a:rPr lang="en-GB" sz="3600" spc="-40">
                <a:solidFill>
                  <a:srgbClr val="000000"/>
                </a:solidFill>
              </a:rPr>
              <a:t> </a:t>
            </a:r>
            <a:r>
              <a:rPr lang="en-GB" sz="3600">
                <a:solidFill>
                  <a:srgbClr val="000000"/>
                </a:solidFill>
              </a:rPr>
              <a:t>who?</a:t>
            </a:r>
            <a:endParaRPr lang="en-GB" sz="3600" dirty="0"/>
          </a:p>
        </p:txBody>
      </p:sp>
      <p:sp>
        <p:nvSpPr>
          <p:cNvPr id="5" name="object 5"/>
          <p:cNvSpPr txBox="1"/>
          <p:nvPr/>
        </p:nvSpPr>
        <p:spPr>
          <a:xfrm>
            <a:off x="1153769" y="981767"/>
            <a:ext cx="2057400" cy="367407"/>
          </a:xfrm>
          <a:prstGeom prst="rect">
            <a:avLst/>
          </a:prstGeom>
        </p:spPr>
        <p:txBody>
          <a:bodyPr vert="horz" wrap="square" lIns="0" tIns="59054" rIns="0" bIns="0" rtlCol="0">
            <a:spAutoFit/>
          </a:bodyPr>
          <a:lstStyle/>
          <a:p>
            <a:pPr marL="12700">
              <a:lnSpc>
                <a:spcPct val="100000"/>
              </a:lnSpc>
              <a:spcBef>
                <a:spcPts val="360"/>
              </a:spcBef>
            </a:pPr>
            <a:endParaRPr sz="2000" dirty="0">
              <a:latin typeface="Calibri"/>
              <a:cs typeface="Calibri"/>
            </a:endParaRPr>
          </a:p>
        </p:txBody>
      </p:sp>
      <p:sp>
        <p:nvSpPr>
          <p:cNvPr id="6" name="object 6"/>
          <p:cNvSpPr txBox="1"/>
          <p:nvPr/>
        </p:nvSpPr>
        <p:spPr>
          <a:xfrm>
            <a:off x="810869" y="1305627"/>
            <a:ext cx="4661178" cy="4554195"/>
          </a:xfrm>
          <a:prstGeom prst="rect">
            <a:avLst/>
          </a:prstGeom>
        </p:spPr>
        <p:txBody>
          <a:bodyPr vert="horz" wrap="square" lIns="0" tIns="57785" rIns="0" bIns="0" rtlCol="0">
            <a:spAutoFit/>
          </a:bodyPr>
          <a:lstStyle/>
          <a:p>
            <a:pPr marL="355600" indent="-342900">
              <a:spcBef>
                <a:spcPts val="455"/>
              </a:spcBef>
              <a:buFont typeface="Arial" panose="020B0604020202020204" pitchFamily="34" charset="0"/>
              <a:buChar char="•"/>
            </a:pPr>
            <a:r>
              <a:rPr lang="en-GB" sz="2000" b="1" dirty="0">
                <a:latin typeface="Calibri"/>
                <a:cs typeface="Calibri"/>
              </a:rPr>
              <a:t>Dr Lara Menon</a:t>
            </a:r>
            <a:endParaRPr lang="en-GB" sz="2000" dirty="0">
              <a:latin typeface="Calibri"/>
              <a:cs typeface="Calibri"/>
            </a:endParaRPr>
          </a:p>
          <a:p>
            <a:pPr marL="12700">
              <a:lnSpc>
                <a:spcPct val="100000"/>
              </a:lnSpc>
              <a:spcBef>
                <a:spcPts val="455"/>
              </a:spcBef>
            </a:pPr>
            <a:r>
              <a:rPr lang="en-GB" sz="2000" spc="-10" dirty="0">
                <a:latin typeface="Calibri"/>
                <a:cs typeface="Calibri"/>
              </a:rPr>
              <a:t>Programme</a:t>
            </a:r>
            <a:r>
              <a:rPr lang="en-GB" sz="2000" spc="-35" dirty="0">
                <a:latin typeface="Calibri"/>
                <a:cs typeface="Calibri"/>
              </a:rPr>
              <a:t> </a:t>
            </a:r>
            <a:r>
              <a:rPr lang="en-GB" sz="2000" spc="-5" dirty="0">
                <a:latin typeface="Calibri"/>
                <a:cs typeface="Calibri"/>
              </a:rPr>
              <a:t>Lead and Secondary Care Placement Lead</a:t>
            </a:r>
            <a:endParaRPr lang="en-GB" sz="2000" u="heavy" spc="-10" dirty="0">
              <a:solidFill>
                <a:srgbClr val="0462C1"/>
              </a:solidFill>
              <a:uFill>
                <a:solidFill>
                  <a:srgbClr val="0462C1"/>
                </a:solidFill>
              </a:uFill>
              <a:latin typeface="Calibri"/>
              <a:cs typeface="Calibri"/>
            </a:endParaRPr>
          </a:p>
          <a:p>
            <a:pPr marL="12700">
              <a:lnSpc>
                <a:spcPct val="100000"/>
              </a:lnSpc>
              <a:spcBef>
                <a:spcPts val="360"/>
              </a:spcBef>
            </a:pPr>
            <a:r>
              <a:rPr lang="en-GB" sz="2000" u="heavy" spc="-10" dirty="0">
                <a:solidFill>
                  <a:srgbClr val="0462C1"/>
                </a:solidFill>
                <a:uFill>
                  <a:solidFill>
                    <a:srgbClr val="0462C1"/>
                  </a:solidFill>
                </a:uFill>
                <a:latin typeface="Calibri"/>
                <a:cs typeface="Calibri"/>
                <a:hlinkClick r:id="rId4"/>
              </a:rPr>
              <a:t>Lara.Menon@uwe.ac.uk</a:t>
            </a:r>
            <a:endParaRPr lang="en-GB" sz="2000" dirty="0">
              <a:latin typeface="Calibri"/>
              <a:cs typeface="Calibri"/>
            </a:endParaRPr>
          </a:p>
          <a:p>
            <a:pPr>
              <a:lnSpc>
                <a:spcPct val="100000"/>
              </a:lnSpc>
              <a:spcBef>
                <a:spcPts val="10"/>
              </a:spcBef>
            </a:pPr>
            <a:endParaRPr lang="en-GB" sz="2550" dirty="0">
              <a:latin typeface="Calibri"/>
              <a:cs typeface="Calibri"/>
            </a:endParaRPr>
          </a:p>
          <a:p>
            <a:pPr marL="241300" indent="-228600">
              <a:lnSpc>
                <a:spcPct val="100000"/>
              </a:lnSpc>
              <a:buFont typeface="Arial MT"/>
              <a:buChar char="•"/>
              <a:tabLst>
                <a:tab pos="240665" algn="l"/>
                <a:tab pos="241300" algn="l"/>
              </a:tabLst>
            </a:pPr>
            <a:r>
              <a:rPr lang="en-GB" sz="2000" b="1" dirty="0">
                <a:latin typeface="Calibri"/>
                <a:cs typeface="Calibri"/>
              </a:rPr>
              <a:t>James (‘Jim’) Willis </a:t>
            </a:r>
            <a:endParaRPr lang="en-GB" sz="2000" dirty="0">
              <a:latin typeface="Calibri"/>
              <a:cs typeface="Calibri"/>
            </a:endParaRPr>
          </a:p>
          <a:p>
            <a:pPr marL="12700" marR="294005">
              <a:lnSpc>
                <a:spcPct val="114999"/>
              </a:lnSpc>
            </a:pPr>
            <a:r>
              <a:rPr lang="en-GB" sz="2000" dirty="0">
                <a:latin typeface="Calibri"/>
                <a:cs typeface="Calibri"/>
              </a:rPr>
              <a:t>Senior </a:t>
            </a:r>
            <a:r>
              <a:rPr lang="en-GB" sz="2000" spc="-5" dirty="0">
                <a:latin typeface="Calibri"/>
                <a:cs typeface="Calibri"/>
              </a:rPr>
              <a:t>Lecturer </a:t>
            </a:r>
            <a:r>
              <a:rPr lang="en-GB" sz="2000" dirty="0">
                <a:latin typeface="Calibri"/>
                <a:cs typeface="Calibri"/>
              </a:rPr>
              <a:t>and </a:t>
            </a:r>
            <a:r>
              <a:rPr lang="en-GB" sz="2000" spc="-5" dirty="0">
                <a:latin typeface="Calibri"/>
                <a:cs typeface="Calibri"/>
              </a:rPr>
              <a:t>Primary Care Placement Lead </a:t>
            </a:r>
            <a:r>
              <a:rPr lang="en-GB" sz="2000" spc="-440" dirty="0">
                <a:latin typeface="Calibri"/>
                <a:cs typeface="Calibri"/>
              </a:rPr>
              <a:t> </a:t>
            </a:r>
            <a:endParaRPr lang="en-GB" sz="2000" spc="-15" dirty="0">
              <a:latin typeface="Calibri"/>
              <a:cs typeface="Calibri"/>
            </a:endParaRPr>
          </a:p>
          <a:p>
            <a:pPr marL="12700" marR="294005">
              <a:lnSpc>
                <a:spcPct val="114999"/>
              </a:lnSpc>
            </a:pPr>
            <a:r>
              <a:rPr lang="en-GB" sz="2000" u="heavy" spc="-15" dirty="0">
                <a:solidFill>
                  <a:srgbClr val="0462C1"/>
                </a:solidFill>
                <a:uFill>
                  <a:solidFill>
                    <a:srgbClr val="0462C1"/>
                  </a:solidFill>
                </a:uFill>
                <a:latin typeface="Calibri"/>
                <a:cs typeface="Calibri"/>
                <a:hlinkClick r:id="rId5"/>
              </a:rPr>
              <a:t>James5</a:t>
            </a:r>
            <a:r>
              <a:rPr lang="en-GB" sz="2000" u="heavy" spc="-10" dirty="0">
                <a:solidFill>
                  <a:srgbClr val="0462C1"/>
                </a:solidFill>
                <a:uFill>
                  <a:solidFill>
                    <a:srgbClr val="0462C1"/>
                  </a:solidFill>
                </a:uFill>
                <a:latin typeface="Calibri"/>
                <a:cs typeface="Calibri"/>
                <a:hlinkClick r:id="rId5"/>
              </a:rPr>
              <a:t>.Willis@uwe.ac.uk</a:t>
            </a:r>
            <a:endParaRPr lang="en-GB" sz="2000" dirty="0">
              <a:latin typeface="Calibri"/>
              <a:cs typeface="Calibri"/>
            </a:endParaRPr>
          </a:p>
          <a:p>
            <a:pPr>
              <a:lnSpc>
                <a:spcPct val="100000"/>
              </a:lnSpc>
              <a:spcBef>
                <a:spcPts val="10"/>
              </a:spcBef>
            </a:pPr>
            <a:endParaRPr lang="en-GB" sz="2550" dirty="0">
              <a:latin typeface="Calibri"/>
              <a:cs typeface="Calibri"/>
            </a:endParaRPr>
          </a:p>
          <a:p>
            <a:pPr marL="241300" indent="-228600">
              <a:lnSpc>
                <a:spcPct val="100000"/>
              </a:lnSpc>
              <a:buFont typeface="Arial MT"/>
              <a:buChar char="•"/>
              <a:tabLst>
                <a:tab pos="240665" algn="l"/>
                <a:tab pos="241300" algn="l"/>
              </a:tabLst>
            </a:pPr>
            <a:r>
              <a:rPr lang="en-GB" sz="2000" b="1" spc="-5" dirty="0">
                <a:latin typeface="Calibri"/>
                <a:cs typeface="Calibri"/>
              </a:rPr>
              <a:t>Georgina Everett</a:t>
            </a:r>
            <a:endParaRPr lang="en-GB" sz="2000" dirty="0">
              <a:latin typeface="Calibri"/>
              <a:cs typeface="Calibri"/>
            </a:endParaRPr>
          </a:p>
          <a:p>
            <a:pPr marL="12700" marR="5080">
              <a:lnSpc>
                <a:spcPct val="114999"/>
              </a:lnSpc>
            </a:pPr>
            <a:r>
              <a:rPr lang="en-GB" sz="2000" spc="-5" dirty="0">
                <a:latin typeface="Calibri"/>
                <a:cs typeface="Calibri"/>
              </a:rPr>
              <a:t>Programme</a:t>
            </a:r>
            <a:r>
              <a:rPr lang="en-GB" sz="2000" spc="-15" dirty="0">
                <a:latin typeface="Calibri"/>
                <a:cs typeface="Calibri"/>
              </a:rPr>
              <a:t> </a:t>
            </a:r>
            <a:r>
              <a:rPr lang="en-GB" sz="2000" spc="-5" dirty="0">
                <a:latin typeface="Calibri"/>
                <a:cs typeface="Calibri"/>
              </a:rPr>
              <a:t>Placement</a:t>
            </a:r>
            <a:r>
              <a:rPr lang="en-GB" sz="2000" spc="10" dirty="0">
                <a:latin typeface="Calibri"/>
                <a:cs typeface="Calibri"/>
              </a:rPr>
              <a:t> </a:t>
            </a:r>
            <a:r>
              <a:rPr lang="en-GB" sz="2000" spc="-10" dirty="0">
                <a:latin typeface="Calibri"/>
                <a:cs typeface="Calibri"/>
              </a:rPr>
              <a:t>Coordinator </a:t>
            </a:r>
            <a:r>
              <a:rPr lang="en-GB" sz="2000" spc="-434" dirty="0">
                <a:latin typeface="Calibri"/>
                <a:cs typeface="Calibri"/>
              </a:rPr>
              <a:t> </a:t>
            </a:r>
            <a:endParaRPr lang="en-GB" sz="2000" u="heavy" spc="-5" dirty="0">
              <a:solidFill>
                <a:srgbClr val="0462C1"/>
              </a:solidFill>
              <a:uFill>
                <a:solidFill>
                  <a:srgbClr val="0462C1"/>
                </a:solidFill>
              </a:uFill>
              <a:latin typeface="Calibri"/>
              <a:cs typeface="Calibri"/>
            </a:endParaRPr>
          </a:p>
          <a:p>
            <a:pPr marL="12700" marR="5080">
              <a:lnSpc>
                <a:spcPct val="114999"/>
              </a:lnSpc>
            </a:pPr>
            <a:r>
              <a:rPr lang="en-GB" sz="2000" u="heavy" spc="-5" dirty="0">
                <a:solidFill>
                  <a:srgbClr val="0462C1"/>
                </a:solidFill>
                <a:uFill>
                  <a:solidFill>
                    <a:srgbClr val="0462C1"/>
                  </a:solidFill>
                </a:uFill>
                <a:latin typeface="Calibri"/>
                <a:cs typeface="Calibri"/>
              </a:rPr>
              <a:t>ppoallocations@uwe.ac.uk</a:t>
            </a:r>
            <a:endParaRPr lang="en-GB" sz="2000" dirty="0">
              <a:latin typeface="Calibri"/>
              <a:cs typeface="Calibri"/>
            </a:endParaRPr>
          </a:p>
        </p:txBody>
      </p:sp>
      <p:pic>
        <p:nvPicPr>
          <p:cNvPr id="15" name="Picture 14" descr="A picture containing human face, person, clothing, smile&#10;&#10;Description automatically generated">
            <a:extLst>
              <a:ext uri="{FF2B5EF4-FFF2-40B4-BE49-F238E27FC236}">
                <a16:creationId xmlns:a16="http://schemas.microsoft.com/office/drawing/2014/main" id="{D140F6CE-069E-5CF7-2698-D810536E22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7800" y="152400"/>
            <a:ext cx="2743200" cy="2743200"/>
          </a:xfrm>
          <a:prstGeom prst="rect">
            <a:avLst/>
          </a:prstGeom>
        </p:spPr>
      </p:pic>
      <p:pic>
        <p:nvPicPr>
          <p:cNvPr id="17" name="Picture 16" descr="A person sitting at a table&#10;&#10;Description automatically generated">
            <a:extLst>
              <a:ext uri="{FF2B5EF4-FFF2-40B4-BE49-F238E27FC236}">
                <a16:creationId xmlns:a16="http://schemas.microsoft.com/office/drawing/2014/main" id="{01426211-C5BE-F386-8428-C36D2355C021}"/>
              </a:ext>
            </a:extLst>
          </p:cNvPr>
          <p:cNvPicPr>
            <a:picLocks noChangeAspect="1"/>
          </p:cNvPicPr>
          <p:nvPr/>
        </p:nvPicPr>
        <p:blipFill rotWithShape="1">
          <a:blip r:embed="rId7">
            <a:extLst>
              <a:ext uri="{28A0092B-C50C-407E-A947-70E740481C1C}">
                <a14:useLocalDpi xmlns:a14="http://schemas.microsoft.com/office/drawing/2010/main" val="0"/>
              </a:ext>
            </a:extLst>
          </a:blip>
          <a:srcRect l="24348" t="10160" r="30435" b="33913"/>
          <a:stretch/>
        </p:blipFill>
        <p:spPr>
          <a:xfrm>
            <a:off x="6553200" y="3276600"/>
            <a:ext cx="1662047" cy="20556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F263-F195-DEA9-C7A2-DAA30D16B9CB}"/>
              </a:ext>
            </a:extLst>
          </p:cNvPr>
          <p:cNvSpPr txBox="1">
            <a:spLocks/>
          </p:cNvSpPr>
          <p:nvPr/>
        </p:nvSpPr>
        <p:spPr>
          <a:xfrm>
            <a:off x="575724" y="316229"/>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2600">
                <a:solidFill>
                  <a:srgbClr val="FFFFFF"/>
                </a:solidFill>
                <a:cs typeface="Calibri Light"/>
              </a:rPr>
              <a:t>Helical Learning Example</a:t>
            </a:r>
            <a:endParaRPr lang="en-US" sz="2600" dirty="0">
              <a:solidFill>
                <a:srgbClr val="FFFFFF"/>
              </a:solidFill>
            </a:endParaRPr>
          </a:p>
        </p:txBody>
      </p:sp>
      <p:pic>
        <p:nvPicPr>
          <p:cNvPr id="3" name="Picture 4" descr="A close up of a logo&#10;&#10;Description generated with high confidence">
            <a:extLst>
              <a:ext uri="{FF2B5EF4-FFF2-40B4-BE49-F238E27FC236}">
                <a16:creationId xmlns:a16="http://schemas.microsoft.com/office/drawing/2014/main" id="{8071A1F7-2E3E-4A02-40AB-226B3383EC9F}"/>
              </a:ext>
            </a:extLst>
          </p:cNvPr>
          <p:cNvPicPr>
            <a:picLocks noChangeAspect="1"/>
          </p:cNvPicPr>
          <p:nvPr/>
        </p:nvPicPr>
        <p:blipFill>
          <a:blip r:embed="rId3"/>
          <a:stretch>
            <a:fillRect/>
          </a:stretch>
        </p:blipFill>
        <p:spPr>
          <a:xfrm>
            <a:off x="3661979" y="252807"/>
            <a:ext cx="7941440" cy="6664307"/>
          </a:xfrm>
          <a:prstGeom prst="rect">
            <a:avLst/>
          </a:prstGeom>
        </p:spPr>
      </p:pic>
      <p:sp>
        <p:nvSpPr>
          <p:cNvPr id="4" name="Oval 3">
            <a:extLst>
              <a:ext uri="{FF2B5EF4-FFF2-40B4-BE49-F238E27FC236}">
                <a16:creationId xmlns:a16="http://schemas.microsoft.com/office/drawing/2014/main" id="{C217E05B-A77D-2EFA-2E06-A6E3B4695A7E}"/>
              </a:ext>
            </a:extLst>
          </p:cNvPr>
          <p:cNvSpPr/>
          <p:nvPr/>
        </p:nvSpPr>
        <p:spPr>
          <a:xfrm>
            <a:off x="7083974" y="1176283"/>
            <a:ext cx="1576550" cy="700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ea typeface="+mn-lt"/>
                <a:cs typeface="+mn-lt"/>
              </a:rPr>
              <a:t> Symptom</a:t>
            </a:r>
            <a:endParaRPr lang="en-US" sz="1200">
              <a:solidFill>
                <a:schemeClr val="bg1"/>
              </a:solidFill>
            </a:endParaRPr>
          </a:p>
        </p:txBody>
      </p:sp>
      <p:sp>
        <p:nvSpPr>
          <p:cNvPr id="5" name="Oval 4">
            <a:extLst>
              <a:ext uri="{FF2B5EF4-FFF2-40B4-BE49-F238E27FC236}">
                <a16:creationId xmlns:a16="http://schemas.microsoft.com/office/drawing/2014/main" id="{280641F9-8CC3-418D-265F-195D8930B256}"/>
              </a:ext>
            </a:extLst>
          </p:cNvPr>
          <p:cNvSpPr/>
          <p:nvPr/>
        </p:nvSpPr>
        <p:spPr>
          <a:xfrm>
            <a:off x="5244663" y="2358696"/>
            <a:ext cx="1699171" cy="683172"/>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cs typeface="Calibri"/>
              </a:rPr>
              <a:t>Diagnostics</a:t>
            </a:r>
            <a:endParaRPr lang="en-US" sz="1200">
              <a:solidFill>
                <a:schemeClr val="tx1"/>
              </a:solidFill>
            </a:endParaRPr>
          </a:p>
        </p:txBody>
      </p:sp>
      <p:sp>
        <p:nvSpPr>
          <p:cNvPr id="6" name="Oval 5">
            <a:extLst>
              <a:ext uri="{FF2B5EF4-FFF2-40B4-BE49-F238E27FC236}">
                <a16:creationId xmlns:a16="http://schemas.microsoft.com/office/drawing/2014/main" id="{0D6A2E26-72BE-C9B3-8269-476E4A94D8CD}"/>
              </a:ext>
            </a:extLst>
          </p:cNvPr>
          <p:cNvSpPr/>
          <p:nvPr/>
        </p:nvSpPr>
        <p:spPr>
          <a:xfrm>
            <a:off x="8739353" y="4162971"/>
            <a:ext cx="2093308" cy="68317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cs typeface="Calibri"/>
              </a:rPr>
              <a:t>Specialised</a:t>
            </a:r>
            <a:r>
              <a:rPr lang="en-US" sz="1200" dirty="0">
                <a:solidFill>
                  <a:schemeClr val="tx1"/>
                </a:solidFill>
                <a:cs typeface="Calibri"/>
              </a:rPr>
              <a:t> Skills ECG</a:t>
            </a:r>
          </a:p>
        </p:txBody>
      </p:sp>
      <p:sp>
        <p:nvSpPr>
          <p:cNvPr id="7" name="Oval 6">
            <a:extLst>
              <a:ext uri="{FF2B5EF4-FFF2-40B4-BE49-F238E27FC236}">
                <a16:creationId xmlns:a16="http://schemas.microsoft.com/office/drawing/2014/main" id="{93742843-5F54-BD00-6D4F-6996CFB8F3D6}"/>
              </a:ext>
            </a:extLst>
          </p:cNvPr>
          <p:cNvSpPr/>
          <p:nvPr/>
        </p:nvSpPr>
        <p:spPr>
          <a:xfrm>
            <a:off x="3729421" y="5082627"/>
            <a:ext cx="2207170" cy="80579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cs typeface="Calibri"/>
              </a:rPr>
              <a:t>Communication Skills</a:t>
            </a:r>
          </a:p>
        </p:txBody>
      </p:sp>
      <p:sp>
        <p:nvSpPr>
          <p:cNvPr id="8" name="Oval 7">
            <a:extLst>
              <a:ext uri="{FF2B5EF4-FFF2-40B4-BE49-F238E27FC236}">
                <a16:creationId xmlns:a16="http://schemas.microsoft.com/office/drawing/2014/main" id="{D16E7676-1944-F55C-45F8-A9B89D8EB3B2}"/>
              </a:ext>
            </a:extLst>
          </p:cNvPr>
          <p:cNvSpPr/>
          <p:nvPr/>
        </p:nvSpPr>
        <p:spPr>
          <a:xfrm>
            <a:off x="4412595" y="3733800"/>
            <a:ext cx="1996963" cy="69193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cs typeface="Calibri"/>
              </a:rPr>
              <a:t>Data Interpretation</a:t>
            </a:r>
          </a:p>
        </p:txBody>
      </p:sp>
      <p:sp>
        <p:nvSpPr>
          <p:cNvPr id="9" name="Oval 8">
            <a:extLst>
              <a:ext uri="{FF2B5EF4-FFF2-40B4-BE49-F238E27FC236}">
                <a16:creationId xmlns:a16="http://schemas.microsoft.com/office/drawing/2014/main" id="{E8A457BC-B95D-9472-32E9-DDB5EBC8729B}"/>
              </a:ext>
            </a:extLst>
          </p:cNvPr>
          <p:cNvSpPr/>
          <p:nvPr/>
        </p:nvSpPr>
        <p:spPr>
          <a:xfrm>
            <a:off x="8879490" y="5450490"/>
            <a:ext cx="2084550" cy="86710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err="1">
                <a:solidFill>
                  <a:schemeClr val="tx1"/>
                </a:solidFill>
                <a:cs typeface="Calibri"/>
              </a:rPr>
              <a:t>Specialised</a:t>
            </a:r>
            <a:r>
              <a:rPr lang="en-US" sz="1200">
                <a:solidFill>
                  <a:schemeClr val="tx1"/>
                </a:solidFill>
                <a:cs typeface="Calibri"/>
              </a:rPr>
              <a:t> Skills - Venesection</a:t>
            </a:r>
          </a:p>
        </p:txBody>
      </p:sp>
      <p:sp>
        <p:nvSpPr>
          <p:cNvPr id="10" name="Oval 9">
            <a:extLst>
              <a:ext uri="{FF2B5EF4-FFF2-40B4-BE49-F238E27FC236}">
                <a16:creationId xmlns:a16="http://schemas.microsoft.com/office/drawing/2014/main" id="{3D4EE19A-ACE5-F914-1BD4-683713423DE2}"/>
              </a:ext>
            </a:extLst>
          </p:cNvPr>
          <p:cNvSpPr/>
          <p:nvPr/>
        </p:nvSpPr>
        <p:spPr>
          <a:xfrm>
            <a:off x="8634249" y="2901730"/>
            <a:ext cx="1926893" cy="66565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ea typeface="+mn-lt"/>
                <a:cs typeface="+mn-lt"/>
              </a:rPr>
              <a:t>Cardiovascular Examination Skills</a:t>
            </a:r>
            <a:endParaRPr lang="en-US" sz="1200">
              <a:solidFill>
                <a:schemeClr val="tx1"/>
              </a:solidFill>
              <a:cs typeface="Calibri"/>
            </a:endParaRPr>
          </a:p>
        </p:txBody>
      </p:sp>
      <p:sp>
        <p:nvSpPr>
          <p:cNvPr id="11" name="Oval 10">
            <a:extLst>
              <a:ext uri="{FF2B5EF4-FFF2-40B4-BE49-F238E27FC236}">
                <a16:creationId xmlns:a16="http://schemas.microsoft.com/office/drawing/2014/main" id="{5CE6F334-E623-69FC-E285-50347CA0976D}"/>
              </a:ext>
            </a:extLst>
          </p:cNvPr>
          <p:cNvSpPr/>
          <p:nvPr/>
        </p:nvSpPr>
        <p:spPr>
          <a:xfrm>
            <a:off x="5446111" y="5292836"/>
            <a:ext cx="1637860" cy="80579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cs typeface="Calibri"/>
              </a:rPr>
              <a:t>Therapeutics</a:t>
            </a:r>
          </a:p>
        </p:txBody>
      </p:sp>
      <p:sp>
        <p:nvSpPr>
          <p:cNvPr id="12" name="TextBox 11">
            <a:extLst>
              <a:ext uri="{FF2B5EF4-FFF2-40B4-BE49-F238E27FC236}">
                <a16:creationId xmlns:a16="http://schemas.microsoft.com/office/drawing/2014/main" id="{2EDA1920-DC1D-6D5A-2701-FD947AC5A3B4}"/>
              </a:ext>
            </a:extLst>
          </p:cNvPr>
          <p:cNvSpPr txBox="1"/>
          <p:nvPr/>
        </p:nvSpPr>
        <p:spPr>
          <a:xfrm>
            <a:off x="10198539" y="2070539"/>
            <a:ext cx="10878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200">
              <a:solidFill>
                <a:schemeClr val="bg1"/>
              </a:solidFill>
              <a:cs typeface="Calibri"/>
            </a:endParaRPr>
          </a:p>
        </p:txBody>
      </p:sp>
      <p:sp>
        <p:nvSpPr>
          <p:cNvPr id="13" name="TextBox 12">
            <a:extLst>
              <a:ext uri="{FF2B5EF4-FFF2-40B4-BE49-F238E27FC236}">
                <a16:creationId xmlns:a16="http://schemas.microsoft.com/office/drawing/2014/main" id="{A42CFF08-5178-C79E-CD86-7DEEC2FC390A}"/>
              </a:ext>
            </a:extLst>
          </p:cNvPr>
          <p:cNvSpPr txBox="1"/>
          <p:nvPr/>
        </p:nvSpPr>
        <p:spPr>
          <a:xfrm>
            <a:off x="8125482" y="3535965"/>
            <a:ext cx="14206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Pathophysiology</a:t>
            </a:r>
          </a:p>
        </p:txBody>
      </p:sp>
      <p:sp>
        <p:nvSpPr>
          <p:cNvPr id="14" name="Arrow: Curved Down 13">
            <a:extLst>
              <a:ext uri="{FF2B5EF4-FFF2-40B4-BE49-F238E27FC236}">
                <a16:creationId xmlns:a16="http://schemas.microsoft.com/office/drawing/2014/main" id="{A4C3FA3F-558B-1DFA-DB18-70B220571FD2}"/>
              </a:ext>
            </a:extLst>
          </p:cNvPr>
          <p:cNvSpPr/>
          <p:nvPr/>
        </p:nvSpPr>
        <p:spPr>
          <a:xfrm rot="420000">
            <a:off x="5896296" y="1930094"/>
            <a:ext cx="4160345" cy="65689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5" name="Arrow: Curved Down 14">
            <a:extLst>
              <a:ext uri="{FF2B5EF4-FFF2-40B4-BE49-F238E27FC236}">
                <a16:creationId xmlns:a16="http://schemas.microsoft.com/office/drawing/2014/main" id="{4141A283-BB52-0941-F276-9A2BF39C4EA4}"/>
              </a:ext>
            </a:extLst>
          </p:cNvPr>
          <p:cNvSpPr/>
          <p:nvPr/>
        </p:nvSpPr>
        <p:spPr>
          <a:xfrm rot="420000">
            <a:off x="5358298" y="3357280"/>
            <a:ext cx="5158827" cy="65689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6" name="Arrow: Curved Down 15">
            <a:extLst>
              <a:ext uri="{FF2B5EF4-FFF2-40B4-BE49-F238E27FC236}">
                <a16:creationId xmlns:a16="http://schemas.microsoft.com/office/drawing/2014/main" id="{EC6BE69F-F913-A059-E181-D3352D42BFE1}"/>
              </a:ext>
            </a:extLst>
          </p:cNvPr>
          <p:cNvSpPr/>
          <p:nvPr/>
        </p:nvSpPr>
        <p:spPr>
          <a:xfrm rot="420000">
            <a:off x="5226625" y="4754705"/>
            <a:ext cx="5237655" cy="65689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Oval 16">
            <a:extLst>
              <a:ext uri="{FF2B5EF4-FFF2-40B4-BE49-F238E27FC236}">
                <a16:creationId xmlns:a16="http://schemas.microsoft.com/office/drawing/2014/main" id="{689F150E-F0F8-1605-5AAB-0326A141E01D}"/>
              </a:ext>
            </a:extLst>
          </p:cNvPr>
          <p:cNvSpPr/>
          <p:nvPr/>
        </p:nvSpPr>
        <p:spPr>
          <a:xfrm>
            <a:off x="6023632" y="2778562"/>
            <a:ext cx="1410137" cy="75324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cs typeface="Calibri"/>
              </a:rPr>
              <a:t>Normal Physiology</a:t>
            </a:r>
          </a:p>
        </p:txBody>
      </p:sp>
      <p:sp>
        <p:nvSpPr>
          <p:cNvPr id="18" name="Oval 17">
            <a:extLst>
              <a:ext uri="{FF2B5EF4-FFF2-40B4-BE49-F238E27FC236}">
                <a16:creationId xmlns:a16="http://schemas.microsoft.com/office/drawing/2014/main" id="{55F5C2D9-A39A-8984-854D-CBE47633C31D}"/>
              </a:ext>
            </a:extLst>
          </p:cNvPr>
          <p:cNvSpPr/>
          <p:nvPr/>
        </p:nvSpPr>
        <p:spPr>
          <a:xfrm>
            <a:off x="8128438" y="1590127"/>
            <a:ext cx="1594067" cy="7357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cs typeface="Calibri"/>
              </a:rPr>
              <a:t>History &amp; Clinical Signs</a:t>
            </a:r>
            <a:endParaRPr lang="en-US" sz="1200">
              <a:solidFill>
                <a:schemeClr val="tx1"/>
              </a:solidFill>
            </a:endParaRPr>
          </a:p>
        </p:txBody>
      </p:sp>
      <p:sp>
        <p:nvSpPr>
          <p:cNvPr id="19" name="Oval 18">
            <a:extLst>
              <a:ext uri="{FF2B5EF4-FFF2-40B4-BE49-F238E27FC236}">
                <a16:creationId xmlns:a16="http://schemas.microsoft.com/office/drawing/2014/main" id="{42E2CBB7-7E1C-9DE6-4FC5-F7F9F3FBF93D}"/>
              </a:ext>
            </a:extLst>
          </p:cNvPr>
          <p:cNvSpPr/>
          <p:nvPr/>
        </p:nvSpPr>
        <p:spPr>
          <a:xfrm>
            <a:off x="7947244" y="2197209"/>
            <a:ext cx="1576550" cy="65689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cs typeface="Calibri"/>
              </a:rPr>
              <a:t>Normal Anatomy</a:t>
            </a:r>
            <a:endParaRPr lang="en-US" sz="1200"/>
          </a:p>
        </p:txBody>
      </p:sp>
      <p:sp>
        <p:nvSpPr>
          <p:cNvPr id="20" name="Oval 19">
            <a:extLst>
              <a:ext uri="{FF2B5EF4-FFF2-40B4-BE49-F238E27FC236}">
                <a16:creationId xmlns:a16="http://schemas.microsoft.com/office/drawing/2014/main" id="{75160C21-832F-108A-31BE-A0387132CA4E}"/>
              </a:ext>
            </a:extLst>
          </p:cNvPr>
          <p:cNvSpPr/>
          <p:nvPr/>
        </p:nvSpPr>
        <p:spPr>
          <a:xfrm>
            <a:off x="7048939" y="2630212"/>
            <a:ext cx="1410136" cy="683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ea typeface="+mn-lt"/>
                <a:cs typeface="+mn-lt"/>
              </a:rPr>
              <a:t>Clinical Reasoning</a:t>
            </a:r>
            <a:endParaRPr lang="en-US" sz="1200">
              <a:solidFill>
                <a:schemeClr val="bg1"/>
              </a:solidFill>
            </a:endParaRPr>
          </a:p>
        </p:txBody>
      </p:sp>
      <p:sp>
        <p:nvSpPr>
          <p:cNvPr id="21" name="Oval 20">
            <a:extLst>
              <a:ext uri="{FF2B5EF4-FFF2-40B4-BE49-F238E27FC236}">
                <a16:creationId xmlns:a16="http://schemas.microsoft.com/office/drawing/2014/main" id="{6A3E2A3B-3A60-DAE0-EF77-345C1AA474AF}"/>
              </a:ext>
            </a:extLst>
          </p:cNvPr>
          <p:cNvSpPr/>
          <p:nvPr/>
        </p:nvSpPr>
        <p:spPr>
          <a:xfrm>
            <a:off x="7845974" y="3427248"/>
            <a:ext cx="1944412" cy="68317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Calibri"/>
              </a:rPr>
              <a:t>Pathophysiology</a:t>
            </a:r>
          </a:p>
        </p:txBody>
      </p:sp>
      <p:sp>
        <p:nvSpPr>
          <p:cNvPr id="22" name="Oval 21">
            <a:extLst>
              <a:ext uri="{FF2B5EF4-FFF2-40B4-BE49-F238E27FC236}">
                <a16:creationId xmlns:a16="http://schemas.microsoft.com/office/drawing/2014/main" id="{62938998-F107-7BD4-2E90-C35540DC73E5}"/>
              </a:ext>
            </a:extLst>
          </p:cNvPr>
          <p:cNvSpPr/>
          <p:nvPr/>
        </p:nvSpPr>
        <p:spPr>
          <a:xfrm>
            <a:off x="6970111" y="3847663"/>
            <a:ext cx="1664135" cy="840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ea typeface="+mn-lt"/>
                <a:cs typeface="+mn-lt"/>
              </a:rPr>
              <a:t>Differential Diagnosis</a:t>
            </a:r>
            <a:endParaRPr lang="en-US" sz="1200">
              <a:cs typeface="Calibri" panose="020F0502020204030204"/>
            </a:endParaRPr>
          </a:p>
        </p:txBody>
      </p:sp>
      <p:sp>
        <p:nvSpPr>
          <p:cNvPr id="23" name="Oval 22">
            <a:extLst>
              <a:ext uri="{FF2B5EF4-FFF2-40B4-BE49-F238E27FC236}">
                <a16:creationId xmlns:a16="http://schemas.microsoft.com/office/drawing/2014/main" id="{45E87182-D16F-E90D-9020-6B60F4F66E87}"/>
              </a:ext>
            </a:extLst>
          </p:cNvPr>
          <p:cNvSpPr/>
          <p:nvPr/>
        </p:nvSpPr>
        <p:spPr>
          <a:xfrm>
            <a:off x="5647562" y="4198008"/>
            <a:ext cx="1734203" cy="75324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cs typeface="Calibri"/>
              </a:rPr>
              <a:t>Pharmacology</a:t>
            </a:r>
          </a:p>
        </p:txBody>
      </p:sp>
      <p:sp>
        <p:nvSpPr>
          <p:cNvPr id="24" name="Oval 23">
            <a:extLst>
              <a:ext uri="{FF2B5EF4-FFF2-40B4-BE49-F238E27FC236}">
                <a16:creationId xmlns:a16="http://schemas.microsoft.com/office/drawing/2014/main" id="{ADBE7DA9-051B-D040-42BA-7BD8E2491410}"/>
              </a:ext>
            </a:extLst>
          </p:cNvPr>
          <p:cNvSpPr/>
          <p:nvPr/>
        </p:nvSpPr>
        <p:spPr>
          <a:xfrm>
            <a:off x="8038662" y="4688490"/>
            <a:ext cx="1681652" cy="68317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Calibri"/>
              </a:rPr>
              <a:t>Microbiology</a:t>
            </a:r>
          </a:p>
        </p:txBody>
      </p:sp>
      <p:sp>
        <p:nvSpPr>
          <p:cNvPr id="25" name="Oval 24">
            <a:extLst>
              <a:ext uri="{FF2B5EF4-FFF2-40B4-BE49-F238E27FC236}">
                <a16:creationId xmlns:a16="http://schemas.microsoft.com/office/drawing/2014/main" id="{662A8D8B-E2DE-1C53-16F4-3EA59F4C1D72}"/>
              </a:ext>
            </a:extLst>
          </p:cNvPr>
          <p:cNvSpPr/>
          <p:nvPr/>
        </p:nvSpPr>
        <p:spPr>
          <a:xfrm>
            <a:off x="6882525" y="5030078"/>
            <a:ext cx="1620342" cy="9722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cs typeface="Calibri"/>
              </a:rPr>
              <a:t>Applied Clinical Medicine</a:t>
            </a:r>
          </a:p>
        </p:txBody>
      </p:sp>
      <p:pic>
        <p:nvPicPr>
          <p:cNvPr id="26" name="Picture 4" descr="A person in a white shirt&#10;&#10;Description generated with high confidence">
            <a:extLst>
              <a:ext uri="{FF2B5EF4-FFF2-40B4-BE49-F238E27FC236}">
                <a16:creationId xmlns:a16="http://schemas.microsoft.com/office/drawing/2014/main" id="{BC4A2224-B6B1-DA05-7F2E-1001CB13C765}"/>
              </a:ext>
            </a:extLst>
          </p:cNvPr>
          <p:cNvPicPr>
            <a:picLocks noChangeAspect="1"/>
          </p:cNvPicPr>
          <p:nvPr/>
        </p:nvPicPr>
        <p:blipFill>
          <a:blip r:embed="rId4"/>
          <a:stretch>
            <a:fillRect/>
          </a:stretch>
        </p:blipFill>
        <p:spPr>
          <a:xfrm>
            <a:off x="8707766" y="868198"/>
            <a:ext cx="1108951" cy="654707"/>
          </a:xfrm>
          <a:prstGeom prst="rect">
            <a:avLst/>
          </a:prstGeom>
        </p:spPr>
      </p:pic>
      <p:pic>
        <p:nvPicPr>
          <p:cNvPr id="27" name="Picture 11" descr="A close up of a logo&#10;&#10;Description generated with high confidence">
            <a:extLst>
              <a:ext uri="{FF2B5EF4-FFF2-40B4-BE49-F238E27FC236}">
                <a16:creationId xmlns:a16="http://schemas.microsoft.com/office/drawing/2014/main" id="{D3A1D25F-46B2-3561-F86A-95ADD890385B}"/>
              </a:ext>
            </a:extLst>
          </p:cNvPr>
          <p:cNvPicPr>
            <a:picLocks noChangeAspect="1"/>
          </p:cNvPicPr>
          <p:nvPr/>
        </p:nvPicPr>
        <p:blipFill>
          <a:blip r:embed="rId5"/>
          <a:stretch>
            <a:fillRect/>
          </a:stretch>
        </p:blipFill>
        <p:spPr>
          <a:xfrm>
            <a:off x="9997089" y="1590021"/>
            <a:ext cx="1079063" cy="1015338"/>
          </a:xfrm>
          <a:prstGeom prst="rect">
            <a:avLst/>
          </a:prstGeom>
        </p:spPr>
      </p:pic>
      <p:pic>
        <p:nvPicPr>
          <p:cNvPr id="28" name="Picture 18" descr="A picture containing person, man, woman, looking&#10;&#10;Description generated with high confidence">
            <a:extLst>
              <a:ext uri="{FF2B5EF4-FFF2-40B4-BE49-F238E27FC236}">
                <a16:creationId xmlns:a16="http://schemas.microsoft.com/office/drawing/2014/main" id="{41588D13-06F7-1C76-B899-6BDFC79C5932}"/>
              </a:ext>
            </a:extLst>
          </p:cNvPr>
          <p:cNvPicPr>
            <a:picLocks noChangeAspect="1"/>
          </p:cNvPicPr>
          <p:nvPr/>
        </p:nvPicPr>
        <p:blipFill>
          <a:blip r:embed="rId6"/>
          <a:stretch>
            <a:fillRect/>
          </a:stretch>
        </p:blipFill>
        <p:spPr>
          <a:xfrm>
            <a:off x="10636469" y="2809463"/>
            <a:ext cx="737476" cy="1046384"/>
          </a:xfrm>
          <a:prstGeom prst="rect">
            <a:avLst/>
          </a:prstGeom>
        </p:spPr>
      </p:pic>
      <p:pic>
        <p:nvPicPr>
          <p:cNvPr id="29" name="Picture 21" descr="A person sitting in a room&#10;&#10;Description generated with very high confidence">
            <a:extLst>
              <a:ext uri="{FF2B5EF4-FFF2-40B4-BE49-F238E27FC236}">
                <a16:creationId xmlns:a16="http://schemas.microsoft.com/office/drawing/2014/main" id="{81EE5EF8-E936-F5E2-BAB3-54B685A61B48}"/>
              </a:ext>
            </a:extLst>
          </p:cNvPr>
          <p:cNvPicPr>
            <a:picLocks noChangeAspect="1"/>
          </p:cNvPicPr>
          <p:nvPr/>
        </p:nvPicPr>
        <p:blipFill>
          <a:blip r:embed="rId7"/>
          <a:stretch>
            <a:fillRect/>
          </a:stretch>
        </p:blipFill>
        <p:spPr>
          <a:xfrm>
            <a:off x="11036409" y="4146604"/>
            <a:ext cx="804699" cy="1078515"/>
          </a:xfrm>
          <a:prstGeom prst="rect">
            <a:avLst/>
          </a:prstGeom>
        </p:spPr>
      </p:pic>
      <p:pic>
        <p:nvPicPr>
          <p:cNvPr id="30" name="Picture 26" descr="A picture containing person, sitting, indoor&#10;&#10;Description generated with high confidence">
            <a:extLst>
              <a:ext uri="{FF2B5EF4-FFF2-40B4-BE49-F238E27FC236}">
                <a16:creationId xmlns:a16="http://schemas.microsoft.com/office/drawing/2014/main" id="{95BD25ED-B933-0565-151A-29465BFF6CCA}"/>
              </a:ext>
            </a:extLst>
          </p:cNvPr>
          <p:cNvPicPr>
            <a:picLocks noChangeAspect="1"/>
          </p:cNvPicPr>
          <p:nvPr/>
        </p:nvPicPr>
        <p:blipFill>
          <a:blip r:embed="rId8"/>
          <a:stretch>
            <a:fillRect/>
          </a:stretch>
        </p:blipFill>
        <p:spPr>
          <a:xfrm>
            <a:off x="11004331" y="5447965"/>
            <a:ext cx="1096581" cy="753033"/>
          </a:xfrm>
          <a:prstGeom prst="rect">
            <a:avLst/>
          </a:prstGeom>
        </p:spPr>
      </p:pic>
      <p:pic>
        <p:nvPicPr>
          <p:cNvPr id="31" name="Picture 28" descr="A picture containing X-ray film&#10;&#10;Description generated with very high confidence">
            <a:extLst>
              <a:ext uri="{FF2B5EF4-FFF2-40B4-BE49-F238E27FC236}">
                <a16:creationId xmlns:a16="http://schemas.microsoft.com/office/drawing/2014/main" id="{71F5EB74-08F5-A5E3-20C5-29F9D4A14232}"/>
              </a:ext>
            </a:extLst>
          </p:cNvPr>
          <p:cNvPicPr>
            <a:picLocks noChangeAspect="1"/>
          </p:cNvPicPr>
          <p:nvPr/>
        </p:nvPicPr>
        <p:blipFill>
          <a:blip r:embed="rId9"/>
          <a:stretch>
            <a:fillRect/>
          </a:stretch>
        </p:blipFill>
        <p:spPr>
          <a:xfrm>
            <a:off x="4741918" y="1593475"/>
            <a:ext cx="825063" cy="754430"/>
          </a:xfrm>
          <a:prstGeom prst="rect">
            <a:avLst/>
          </a:prstGeom>
        </p:spPr>
      </p:pic>
      <p:pic>
        <p:nvPicPr>
          <p:cNvPr id="32" name="Picture 42" descr="A close up of text on a white background&#10;&#10;Description generated with very high confidence">
            <a:extLst>
              <a:ext uri="{FF2B5EF4-FFF2-40B4-BE49-F238E27FC236}">
                <a16:creationId xmlns:a16="http://schemas.microsoft.com/office/drawing/2014/main" id="{9C07B506-B2A9-103B-DEA1-D243FE39DFEC}"/>
              </a:ext>
            </a:extLst>
          </p:cNvPr>
          <p:cNvPicPr>
            <a:picLocks noChangeAspect="1"/>
          </p:cNvPicPr>
          <p:nvPr/>
        </p:nvPicPr>
        <p:blipFill>
          <a:blip r:embed="rId10"/>
          <a:stretch>
            <a:fillRect/>
          </a:stretch>
        </p:blipFill>
        <p:spPr>
          <a:xfrm>
            <a:off x="3874813" y="2836016"/>
            <a:ext cx="1149132" cy="905692"/>
          </a:xfrm>
          <a:prstGeom prst="rect">
            <a:avLst/>
          </a:prstGeom>
        </p:spPr>
      </p:pic>
      <p:pic>
        <p:nvPicPr>
          <p:cNvPr id="33" name="Picture 44" descr="A picture containing person, brushing, teeth, indoor&#10;&#10;Description generated with very high confidence">
            <a:extLst>
              <a:ext uri="{FF2B5EF4-FFF2-40B4-BE49-F238E27FC236}">
                <a16:creationId xmlns:a16="http://schemas.microsoft.com/office/drawing/2014/main" id="{65F9A4D8-E803-B18D-5673-E18F9E8B6124}"/>
              </a:ext>
            </a:extLst>
          </p:cNvPr>
          <p:cNvPicPr>
            <a:picLocks noChangeAspect="1"/>
          </p:cNvPicPr>
          <p:nvPr/>
        </p:nvPicPr>
        <p:blipFill>
          <a:blip r:embed="rId11"/>
          <a:stretch>
            <a:fillRect/>
          </a:stretch>
        </p:blipFill>
        <p:spPr>
          <a:xfrm>
            <a:off x="4864538" y="5972503"/>
            <a:ext cx="754994" cy="746235"/>
          </a:xfrm>
          <a:prstGeom prst="rect">
            <a:avLst/>
          </a:prstGeom>
        </p:spPr>
      </p:pic>
      <p:pic>
        <p:nvPicPr>
          <p:cNvPr id="34" name="Picture 46" descr="Two people looking at the camera&#10;&#10;Description generated with high confidence">
            <a:extLst>
              <a:ext uri="{FF2B5EF4-FFF2-40B4-BE49-F238E27FC236}">
                <a16:creationId xmlns:a16="http://schemas.microsoft.com/office/drawing/2014/main" id="{77EE87FD-C54B-E732-E938-2646BD0FBDF1}"/>
              </a:ext>
            </a:extLst>
          </p:cNvPr>
          <p:cNvPicPr>
            <a:picLocks noChangeAspect="1"/>
          </p:cNvPicPr>
          <p:nvPr/>
        </p:nvPicPr>
        <p:blipFill>
          <a:blip r:embed="rId12"/>
          <a:stretch>
            <a:fillRect/>
          </a:stretch>
        </p:blipFill>
        <p:spPr>
          <a:xfrm>
            <a:off x="3007710" y="5825255"/>
            <a:ext cx="1122856" cy="795490"/>
          </a:xfrm>
          <a:prstGeom prst="rect">
            <a:avLst/>
          </a:prstGeom>
        </p:spPr>
      </p:pic>
      <p:pic>
        <p:nvPicPr>
          <p:cNvPr id="35" name="Picture 48" descr="A close up of text on a white background&#10;&#10;Description generated with high confidence">
            <a:extLst>
              <a:ext uri="{FF2B5EF4-FFF2-40B4-BE49-F238E27FC236}">
                <a16:creationId xmlns:a16="http://schemas.microsoft.com/office/drawing/2014/main" id="{A7CACA7B-153C-4B47-0450-D14A3BFF993A}"/>
              </a:ext>
            </a:extLst>
          </p:cNvPr>
          <p:cNvPicPr>
            <a:picLocks noChangeAspect="1"/>
          </p:cNvPicPr>
          <p:nvPr/>
        </p:nvPicPr>
        <p:blipFill>
          <a:blip r:embed="rId13"/>
          <a:stretch>
            <a:fillRect/>
          </a:stretch>
        </p:blipFill>
        <p:spPr>
          <a:xfrm>
            <a:off x="3305504" y="4242138"/>
            <a:ext cx="1140373" cy="834895"/>
          </a:xfrm>
          <a:prstGeom prst="rect">
            <a:avLst/>
          </a:prstGeom>
        </p:spPr>
      </p:pic>
    </p:spTree>
    <p:extLst>
      <p:ext uri="{BB962C8B-B14F-4D97-AF65-F5344CB8AC3E}">
        <p14:creationId xmlns:p14="http://schemas.microsoft.com/office/powerpoint/2010/main" val="2592623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par>
                                <p:cTn id="97" presetID="10" presetClass="entr" presetSubtype="0"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500"/>
                                        <p:tgtEl>
                                          <p:spTgt spid="8"/>
                                        </p:tgtEl>
                                      </p:cBhvr>
                                    </p:animEffect>
                                  </p:childTnLst>
                                </p:cTn>
                              </p:par>
                              <p:par>
                                <p:cTn id="105" presetID="10"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fade">
                                      <p:cBhvr>
                                        <p:cTn id="115" dur="500"/>
                                        <p:tgtEl>
                                          <p:spTgt spid="7"/>
                                        </p:tgtEl>
                                      </p:cBhvr>
                                    </p:animEffect>
                                  </p:childTnLst>
                                </p:cTn>
                              </p:par>
                              <p:par>
                                <p:cTn id="116" presetID="10" presetClass="entr" presetSubtype="0" fill="hold"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091766" y="396067"/>
            <a:ext cx="5383835" cy="445635"/>
          </a:xfrm>
          <a:prstGeom prst="rect">
            <a:avLst/>
          </a:prstGeom>
        </p:spPr>
        <p:txBody>
          <a:bodyPr vert="horz" wrap="square" lIns="0" tIns="60325" rIns="0" bIns="0" rtlCol="0">
            <a:spAutoFit/>
          </a:bodyPr>
          <a:lstStyle/>
          <a:p>
            <a:pPr marL="12700" marR="5080">
              <a:lnSpc>
                <a:spcPts val="3030"/>
              </a:lnSpc>
              <a:spcBef>
                <a:spcPts val="475"/>
              </a:spcBef>
            </a:pPr>
            <a:r>
              <a:rPr lang="en-GB" sz="2800" spc="-5" dirty="0">
                <a:solidFill>
                  <a:srgbClr val="000000"/>
                </a:solidFill>
              </a:rPr>
              <a:t>MSc Physician Associate Studies</a:t>
            </a:r>
            <a:endParaRPr sz="2800" dirty="0"/>
          </a:p>
        </p:txBody>
      </p:sp>
      <p:sp>
        <p:nvSpPr>
          <p:cNvPr id="10" name="object 10"/>
          <p:cNvSpPr txBox="1"/>
          <p:nvPr/>
        </p:nvSpPr>
        <p:spPr>
          <a:xfrm>
            <a:off x="2514600" y="892274"/>
            <a:ext cx="3148016" cy="786113"/>
          </a:xfrm>
          <a:prstGeom prst="rect">
            <a:avLst/>
          </a:prstGeom>
        </p:spPr>
        <p:txBody>
          <a:bodyPr vert="horz" wrap="square" lIns="0" tIns="113030" rIns="0" bIns="0" rtlCol="0">
            <a:spAutoFit/>
          </a:bodyPr>
          <a:lstStyle/>
          <a:p>
            <a:pPr marL="12700">
              <a:lnSpc>
                <a:spcPct val="100000"/>
              </a:lnSpc>
              <a:spcBef>
                <a:spcPts val="890"/>
              </a:spcBef>
            </a:pPr>
            <a:r>
              <a:rPr lang="en-GB" sz="2000" b="1" u="sng" dirty="0">
                <a:latin typeface="Calibri"/>
                <a:cs typeface="Calibri"/>
              </a:rPr>
              <a:t>2 Years FULL TIME</a:t>
            </a:r>
            <a:endParaRPr sz="2000" u="sng" dirty="0">
              <a:latin typeface="Calibri"/>
              <a:cs typeface="Calibri"/>
            </a:endParaRPr>
          </a:p>
          <a:p>
            <a:pPr marL="12700">
              <a:lnSpc>
                <a:spcPct val="100000"/>
              </a:lnSpc>
              <a:spcBef>
                <a:spcPts val="805"/>
              </a:spcBef>
            </a:pPr>
            <a:endParaRPr sz="1700" dirty="0">
              <a:latin typeface="Calibri"/>
              <a:cs typeface="Calibri"/>
            </a:endParaRPr>
          </a:p>
        </p:txBody>
      </p:sp>
      <p:graphicFrame>
        <p:nvGraphicFramePr>
          <p:cNvPr id="11" name="Table 11">
            <a:extLst>
              <a:ext uri="{FF2B5EF4-FFF2-40B4-BE49-F238E27FC236}">
                <a16:creationId xmlns:a16="http://schemas.microsoft.com/office/drawing/2014/main" id="{DE886027-EE59-4D73-A0FA-EA287B68AFC3}"/>
              </a:ext>
            </a:extLst>
          </p:cNvPr>
          <p:cNvGraphicFramePr>
            <a:graphicFrameLocks noGrp="1"/>
          </p:cNvGraphicFramePr>
          <p:nvPr>
            <p:extLst>
              <p:ext uri="{D42A27DB-BD31-4B8C-83A1-F6EECF244321}">
                <p14:modId xmlns:p14="http://schemas.microsoft.com/office/powerpoint/2010/main" val="3903041309"/>
              </p:ext>
            </p:extLst>
          </p:nvPr>
        </p:nvGraphicFramePr>
        <p:xfrm>
          <a:off x="147478" y="4287317"/>
          <a:ext cx="8686804" cy="2231788"/>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345508974"/>
                    </a:ext>
                  </a:extLst>
                </a:gridCol>
                <a:gridCol w="2133600">
                  <a:extLst>
                    <a:ext uri="{9D8B030D-6E8A-4147-A177-3AD203B41FA5}">
                      <a16:colId xmlns:a16="http://schemas.microsoft.com/office/drawing/2014/main" val="752769587"/>
                    </a:ext>
                  </a:extLst>
                </a:gridCol>
                <a:gridCol w="1905000">
                  <a:extLst>
                    <a:ext uri="{9D8B030D-6E8A-4147-A177-3AD203B41FA5}">
                      <a16:colId xmlns:a16="http://schemas.microsoft.com/office/drawing/2014/main" val="1566782356"/>
                    </a:ext>
                  </a:extLst>
                </a:gridCol>
                <a:gridCol w="2667004">
                  <a:extLst>
                    <a:ext uri="{9D8B030D-6E8A-4147-A177-3AD203B41FA5}">
                      <a16:colId xmlns:a16="http://schemas.microsoft.com/office/drawing/2014/main" val="2286501997"/>
                    </a:ext>
                  </a:extLst>
                </a:gridCol>
              </a:tblGrid>
              <a:tr h="368552">
                <a:tc gridSpan="4">
                  <a:txBody>
                    <a:bodyPr/>
                    <a:lstStyle/>
                    <a:p>
                      <a:pPr algn="ctr"/>
                      <a:r>
                        <a:rPr lang="en-GB" dirty="0"/>
                        <a:t>Placements Overview (from August 2023)</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56445005"/>
                  </a:ext>
                </a:extLst>
              </a:tr>
              <a:tr h="368552">
                <a:tc>
                  <a:txBody>
                    <a:bodyPr/>
                    <a:lstStyle/>
                    <a:p>
                      <a:r>
                        <a:rPr lang="en-GB" b="1" dirty="0">
                          <a:solidFill>
                            <a:schemeClr val="bg1"/>
                          </a:solidFill>
                        </a:rPr>
                        <a:t>Y1 Primary Care:</a:t>
                      </a:r>
                    </a:p>
                  </a:txBody>
                  <a:tcPr>
                    <a:solidFill>
                      <a:schemeClr val="accent1"/>
                    </a:solidFill>
                  </a:tcPr>
                </a:tc>
                <a:tc>
                  <a:txBody>
                    <a:bodyPr/>
                    <a:lstStyle/>
                    <a:p>
                      <a:r>
                        <a:rPr lang="en-GB" b="1" dirty="0">
                          <a:solidFill>
                            <a:schemeClr val="bg1"/>
                          </a:solidFill>
                        </a:rPr>
                        <a:t>Y1 Secondary Care:</a:t>
                      </a:r>
                    </a:p>
                  </a:txBody>
                  <a:tcPr>
                    <a:solidFill>
                      <a:schemeClr val="accent1"/>
                    </a:solidFill>
                  </a:tcPr>
                </a:tc>
                <a:tc>
                  <a:txBody>
                    <a:bodyPr/>
                    <a:lstStyle/>
                    <a:p>
                      <a:r>
                        <a:rPr lang="en-GB" b="1" dirty="0">
                          <a:solidFill>
                            <a:schemeClr val="bg1"/>
                          </a:solidFill>
                        </a:rPr>
                        <a:t>Y2 Primary Care:</a:t>
                      </a:r>
                    </a:p>
                  </a:txBody>
                  <a:tcPr>
                    <a:solidFill>
                      <a:schemeClr val="accent1"/>
                    </a:solidFill>
                  </a:tcPr>
                </a:tc>
                <a:tc>
                  <a:txBody>
                    <a:bodyPr/>
                    <a:lstStyle/>
                    <a:p>
                      <a:r>
                        <a:rPr lang="en-GB" b="1" dirty="0">
                          <a:solidFill>
                            <a:schemeClr val="bg1"/>
                          </a:solidFill>
                        </a:rPr>
                        <a:t>Y2 Secondary Care:</a:t>
                      </a:r>
                    </a:p>
                  </a:txBody>
                  <a:tcPr>
                    <a:solidFill>
                      <a:schemeClr val="accent1"/>
                    </a:solidFill>
                  </a:tcPr>
                </a:tc>
                <a:extLst>
                  <a:ext uri="{0D108BD9-81ED-4DB2-BD59-A6C34878D82A}">
                    <a16:rowId xmlns:a16="http://schemas.microsoft.com/office/drawing/2014/main" val="4163225634"/>
                  </a:ext>
                </a:extLst>
              </a:tr>
              <a:tr h="373671">
                <a:tc>
                  <a:txBody>
                    <a:bodyPr/>
                    <a:lstStyle/>
                    <a:p>
                      <a:r>
                        <a:rPr lang="en-GB" dirty="0"/>
                        <a:t>Block 1: 3 Weeks</a:t>
                      </a:r>
                    </a:p>
                  </a:txBody>
                  <a:tcPr/>
                </a:tc>
                <a:tc>
                  <a:txBody>
                    <a:bodyPr/>
                    <a:lstStyle/>
                    <a:p>
                      <a:r>
                        <a:rPr lang="en-GB" dirty="0"/>
                        <a:t>Block 1: 3 Weeks</a:t>
                      </a:r>
                    </a:p>
                  </a:txBody>
                  <a:tcPr/>
                </a:tc>
                <a:tc>
                  <a:txBody>
                    <a:bodyPr/>
                    <a:lstStyle/>
                    <a:p>
                      <a:r>
                        <a:rPr lang="en-GB" dirty="0"/>
                        <a:t>Block 4: 3 Weeks</a:t>
                      </a:r>
                    </a:p>
                  </a:txBody>
                  <a:tcPr/>
                </a:tc>
                <a:tc>
                  <a:txBody>
                    <a:bodyPr/>
                    <a:lstStyle/>
                    <a:p>
                      <a:r>
                        <a:rPr lang="en-GB" dirty="0"/>
                        <a:t>Block 4: 10/11 Weeks</a:t>
                      </a:r>
                    </a:p>
                  </a:txBody>
                  <a:tcPr/>
                </a:tc>
                <a:extLst>
                  <a:ext uri="{0D108BD9-81ED-4DB2-BD59-A6C34878D82A}">
                    <a16:rowId xmlns:a16="http://schemas.microsoft.com/office/drawing/2014/main" val="3347402298"/>
                  </a:ext>
                </a:extLst>
              </a:tr>
              <a:tr h="373671">
                <a:tc>
                  <a:txBody>
                    <a:bodyPr/>
                    <a:lstStyle/>
                    <a:p>
                      <a:r>
                        <a:rPr lang="en-GB" dirty="0"/>
                        <a:t>Block 2: 3 Weeks</a:t>
                      </a:r>
                    </a:p>
                  </a:txBody>
                  <a:tcPr/>
                </a:tc>
                <a:tc>
                  <a:txBody>
                    <a:bodyPr/>
                    <a:lstStyle/>
                    <a:p>
                      <a:r>
                        <a:rPr lang="en-GB" dirty="0"/>
                        <a:t>Block 2: 3 Weeks</a:t>
                      </a:r>
                    </a:p>
                  </a:txBody>
                  <a:tcPr/>
                </a:tc>
                <a:tc>
                  <a:txBody>
                    <a:bodyPr/>
                    <a:lstStyle/>
                    <a:p>
                      <a:endParaRPr lang="en-GB" dirty="0"/>
                    </a:p>
                  </a:txBody>
                  <a:tcPr/>
                </a:tc>
                <a:tc>
                  <a:txBody>
                    <a:bodyPr/>
                    <a:lstStyle/>
                    <a:p>
                      <a:r>
                        <a:rPr lang="en-GB" dirty="0"/>
                        <a:t>Block 5: 7 Weeks</a:t>
                      </a:r>
                    </a:p>
                  </a:txBody>
                  <a:tcPr/>
                </a:tc>
                <a:extLst>
                  <a:ext uri="{0D108BD9-81ED-4DB2-BD59-A6C34878D82A}">
                    <a16:rowId xmlns:a16="http://schemas.microsoft.com/office/drawing/2014/main" val="2015489787"/>
                  </a:ext>
                </a:extLst>
              </a:tr>
              <a:tr h="373671">
                <a:tc>
                  <a:txBody>
                    <a:bodyPr/>
                    <a:lstStyle/>
                    <a:p>
                      <a:r>
                        <a:rPr lang="en-GB" dirty="0"/>
                        <a:t>Block 3: 3 Weeks</a:t>
                      </a:r>
                    </a:p>
                  </a:txBody>
                  <a:tcPr/>
                </a:tc>
                <a:tc>
                  <a:txBody>
                    <a:bodyPr/>
                    <a:lstStyle/>
                    <a:p>
                      <a:endParaRPr lang="en-GB"/>
                    </a:p>
                  </a:txBody>
                  <a:tcPr/>
                </a:tc>
                <a:tc>
                  <a:txBody>
                    <a:bodyPr/>
                    <a:lstStyle/>
                    <a:p>
                      <a:endParaRPr lang="en-GB"/>
                    </a:p>
                  </a:txBody>
                  <a:tcPr/>
                </a:tc>
                <a:tc>
                  <a:txBody>
                    <a:bodyPr/>
                    <a:lstStyle/>
                    <a:p>
                      <a:r>
                        <a:rPr lang="en-GB" dirty="0"/>
                        <a:t>Block 6: 3 Weeks</a:t>
                      </a:r>
                    </a:p>
                  </a:txBody>
                  <a:tcPr/>
                </a:tc>
                <a:extLst>
                  <a:ext uri="{0D108BD9-81ED-4DB2-BD59-A6C34878D82A}">
                    <a16:rowId xmlns:a16="http://schemas.microsoft.com/office/drawing/2014/main" val="85463624"/>
                  </a:ext>
                </a:extLst>
              </a:tr>
              <a:tr h="373671">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dirty="0"/>
                        <a:t>Block 7: 7 Weeks</a:t>
                      </a:r>
                    </a:p>
                  </a:txBody>
                  <a:tcPr/>
                </a:tc>
                <a:extLst>
                  <a:ext uri="{0D108BD9-81ED-4DB2-BD59-A6C34878D82A}">
                    <a16:rowId xmlns:a16="http://schemas.microsoft.com/office/drawing/2014/main" val="2603965874"/>
                  </a:ext>
                </a:extLst>
              </a:tr>
            </a:tbl>
          </a:graphicData>
        </a:graphic>
      </p:graphicFrame>
      <p:pic>
        <p:nvPicPr>
          <p:cNvPr id="15" name="Picture 14" descr="A picture containing scene, room, hospital room, indoor&#10;&#10;Description automatically generated">
            <a:extLst>
              <a:ext uri="{FF2B5EF4-FFF2-40B4-BE49-F238E27FC236}">
                <a16:creationId xmlns:a16="http://schemas.microsoft.com/office/drawing/2014/main" id="{4CCDA887-F3F8-35DB-98FF-68A0CDBEB4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70" r="7937"/>
          <a:stretch/>
        </p:blipFill>
        <p:spPr>
          <a:xfrm>
            <a:off x="8957947" y="-1712"/>
            <a:ext cx="3260221" cy="6858000"/>
          </a:xfrm>
          <a:prstGeom prst="rect">
            <a:avLst/>
          </a:prstGeom>
        </p:spPr>
      </p:pic>
      <p:pic>
        <p:nvPicPr>
          <p:cNvPr id="3" name="Graphic 2" descr="Heart organ with solid fill">
            <a:extLst>
              <a:ext uri="{FF2B5EF4-FFF2-40B4-BE49-F238E27FC236}">
                <a16:creationId xmlns:a16="http://schemas.microsoft.com/office/drawing/2014/main" id="{139C7276-0D7C-4763-ACD5-780065BB7D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 y="1632220"/>
            <a:ext cx="914400" cy="914400"/>
          </a:xfrm>
          <a:prstGeom prst="rect">
            <a:avLst/>
          </a:prstGeom>
        </p:spPr>
      </p:pic>
      <p:sp>
        <p:nvSpPr>
          <p:cNvPr id="12" name="TextBox 11">
            <a:extLst>
              <a:ext uri="{FF2B5EF4-FFF2-40B4-BE49-F238E27FC236}">
                <a16:creationId xmlns:a16="http://schemas.microsoft.com/office/drawing/2014/main" id="{AE1B0B30-4A91-97FD-8099-6B89B709DA51}"/>
              </a:ext>
            </a:extLst>
          </p:cNvPr>
          <p:cNvSpPr txBox="1"/>
          <p:nvPr/>
        </p:nvSpPr>
        <p:spPr>
          <a:xfrm>
            <a:off x="1604732" y="1846602"/>
            <a:ext cx="6112042" cy="646331"/>
          </a:xfrm>
          <a:prstGeom prst="rect">
            <a:avLst/>
          </a:prstGeom>
          <a:noFill/>
        </p:spPr>
        <p:txBody>
          <a:bodyPr wrap="square">
            <a:spAutoFit/>
          </a:bodyPr>
          <a:lstStyle/>
          <a:p>
            <a:pPr marL="12700">
              <a:lnSpc>
                <a:spcPct val="100000"/>
              </a:lnSpc>
              <a:spcBef>
                <a:spcPts val="790"/>
              </a:spcBef>
            </a:pPr>
            <a:r>
              <a:rPr lang="en-GB" sz="1800" spc="-5" dirty="0">
                <a:latin typeface="Calibri"/>
                <a:cs typeface="Calibri"/>
              </a:rPr>
              <a:t>1</a:t>
            </a:r>
            <a:r>
              <a:rPr lang="en-GB" sz="1800" spc="-5" baseline="30000" dirty="0">
                <a:latin typeface="Calibri"/>
                <a:cs typeface="Calibri"/>
              </a:rPr>
              <a:t>st</a:t>
            </a:r>
            <a:r>
              <a:rPr lang="en-GB" sz="1800" spc="-5" dirty="0">
                <a:latin typeface="Calibri"/>
                <a:cs typeface="Calibri"/>
              </a:rPr>
              <a:t> Year</a:t>
            </a:r>
            <a:r>
              <a:rPr lang="en-GB" sz="1800" dirty="0">
                <a:latin typeface="Calibri"/>
                <a:cs typeface="Calibri"/>
              </a:rPr>
              <a:t>:</a:t>
            </a:r>
            <a:r>
              <a:rPr lang="en-GB" sz="1800" spc="-5" dirty="0">
                <a:latin typeface="Calibri"/>
                <a:cs typeface="Calibri"/>
              </a:rPr>
              <a:t> Students cover the fundamental medical specialties e.g. cardio, </a:t>
            </a:r>
            <a:r>
              <a:rPr lang="en-GB" sz="1800" spc="-5" dirty="0" err="1">
                <a:latin typeface="Calibri"/>
                <a:cs typeface="Calibri"/>
              </a:rPr>
              <a:t>resp</a:t>
            </a:r>
            <a:r>
              <a:rPr lang="en-GB" sz="1800" spc="-5" dirty="0">
                <a:latin typeface="Calibri"/>
                <a:cs typeface="Calibri"/>
              </a:rPr>
              <a:t>, neuro, gastro. </a:t>
            </a:r>
            <a:endParaRPr lang="en-GB" sz="1800" dirty="0">
              <a:latin typeface="Calibri"/>
              <a:cs typeface="Calibri"/>
            </a:endParaRPr>
          </a:p>
        </p:txBody>
      </p:sp>
      <p:sp>
        <p:nvSpPr>
          <p:cNvPr id="14" name="TextBox 13">
            <a:extLst>
              <a:ext uri="{FF2B5EF4-FFF2-40B4-BE49-F238E27FC236}">
                <a16:creationId xmlns:a16="http://schemas.microsoft.com/office/drawing/2014/main" id="{FC11060E-3F2A-089A-CA20-CB7273A19AC5}"/>
              </a:ext>
            </a:extLst>
          </p:cNvPr>
          <p:cNvSpPr txBox="1"/>
          <p:nvPr/>
        </p:nvSpPr>
        <p:spPr>
          <a:xfrm>
            <a:off x="1604732" y="2911252"/>
            <a:ext cx="6112042" cy="923330"/>
          </a:xfrm>
          <a:prstGeom prst="rect">
            <a:avLst/>
          </a:prstGeom>
          <a:noFill/>
        </p:spPr>
        <p:txBody>
          <a:bodyPr wrap="square">
            <a:spAutoFit/>
          </a:bodyPr>
          <a:lstStyle/>
          <a:p>
            <a:pPr marL="12700">
              <a:lnSpc>
                <a:spcPct val="100000"/>
              </a:lnSpc>
              <a:spcBef>
                <a:spcPts val="795"/>
              </a:spcBef>
            </a:pPr>
            <a:r>
              <a:rPr lang="en-GB" sz="1800" spc="-5" dirty="0">
                <a:latin typeface="Calibri"/>
                <a:cs typeface="Calibri"/>
              </a:rPr>
              <a:t>2</a:t>
            </a:r>
            <a:r>
              <a:rPr lang="en-GB" sz="1800" spc="-5" baseline="30000" dirty="0">
                <a:latin typeface="Calibri"/>
                <a:cs typeface="Calibri"/>
              </a:rPr>
              <a:t>nd</a:t>
            </a:r>
            <a:r>
              <a:rPr lang="en-GB" sz="1800" spc="-5" dirty="0">
                <a:latin typeface="Calibri"/>
                <a:cs typeface="Calibri"/>
              </a:rPr>
              <a:t> Year</a:t>
            </a:r>
            <a:r>
              <a:rPr lang="en-GB" sz="1800" dirty="0">
                <a:latin typeface="Calibri"/>
                <a:cs typeface="Calibri"/>
              </a:rPr>
              <a:t>: Students cover additional specialties e.g. emergency medicine, surgery, paediatrics, mental health, obstetrics &amp; gynaecology.</a:t>
            </a:r>
          </a:p>
        </p:txBody>
      </p:sp>
      <p:pic>
        <p:nvPicPr>
          <p:cNvPr id="17" name="Graphic 16" descr="Ambulance with solid fill">
            <a:extLst>
              <a:ext uri="{FF2B5EF4-FFF2-40B4-BE49-F238E27FC236}">
                <a16:creationId xmlns:a16="http://schemas.microsoft.com/office/drawing/2014/main" id="{CB545497-FCF2-A3AD-1AFC-E418D565F6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1000" y="2871801"/>
            <a:ext cx="914400"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4E4E-DE3A-D7D6-DBBB-78FF86D3B12C}"/>
              </a:ext>
            </a:extLst>
          </p:cNvPr>
          <p:cNvSpPr txBox="1">
            <a:spLocks/>
          </p:cNvSpPr>
          <p:nvPr/>
        </p:nvSpPr>
        <p:spPr>
          <a:xfrm>
            <a:off x="691079" y="725952"/>
            <a:ext cx="10325000" cy="730606"/>
          </a:xfrm>
          <a:prstGeom prst="rect">
            <a:avLst/>
          </a:prstGeom>
        </p:spPr>
        <p:txBody>
          <a:bodyPr>
            <a:normAutofit fontScale="97500" lnSpcReduction="100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dirty="0">
                <a:ea typeface="+mj-lt"/>
                <a:cs typeface="+mj-lt"/>
              </a:rPr>
              <a:t>Two Year Programme - Modules</a:t>
            </a:r>
            <a:endParaRPr lang="en-US" dirty="0"/>
          </a:p>
        </p:txBody>
      </p:sp>
      <p:sp>
        <p:nvSpPr>
          <p:cNvPr id="3" name="Content Placeholder 2">
            <a:extLst>
              <a:ext uri="{FF2B5EF4-FFF2-40B4-BE49-F238E27FC236}">
                <a16:creationId xmlns:a16="http://schemas.microsoft.com/office/drawing/2014/main" id="{C56B8805-1D23-B8A0-96A8-A0E05A5A5B33}"/>
              </a:ext>
            </a:extLst>
          </p:cNvPr>
          <p:cNvSpPr txBox="1">
            <a:spLocks/>
          </p:cNvSpPr>
          <p:nvPr/>
        </p:nvSpPr>
        <p:spPr>
          <a:xfrm>
            <a:off x="691079" y="2340131"/>
            <a:ext cx="10325000" cy="3564436"/>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endParaRPr lang="en-US"/>
          </a:p>
          <a:p>
            <a:pPr>
              <a:buFont typeface="Wingdings" panose="05000000000000000000" pitchFamily="2" charset="2"/>
              <a:buNone/>
            </a:pPr>
            <a:endParaRPr lang="en-US">
              <a:cs typeface="Calibri"/>
            </a:endParaRPr>
          </a:p>
          <a:p>
            <a:pPr marL="0" indent="0">
              <a:buFont typeface="Wingdings" panose="05000000000000000000" pitchFamily="2" charset="2"/>
              <a:buNone/>
            </a:pPr>
            <a:endParaRPr lang="en-US" dirty="0">
              <a:cs typeface="Calibri"/>
            </a:endParaRPr>
          </a:p>
        </p:txBody>
      </p:sp>
      <p:sp>
        <p:nvSpPr>
          <p:cNvPr id="4" name="Rectangle: Single Corner Snipped 3">
            <a:extLst>
              <a:ext uri="{FF2B5EF4-FFF2-40B4-BE49-F238E27FC236}">
                <a16:creationId xmlns:a16="http://schemas.microsoft.com/office/drawing/2014/main" id="{9940392A-DF59-1AE4-8B94-74692BBCD622}"/>
              </a:ext>
            </a:extLst>
          </p:cNvPr>
          <p:cNvSpPr/>
          <p:nvPr/>
        </p:nvSpPr>
        <p:spPr>
          <a:xfrm>
            <a:off x="769008" y="2227317"/>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1</a:t>
            </a:r>
          </a:p>
        </p:txBody>
      </p:sp>
      <p:sp>
        <p:nvSpPr>
          <p:cNvPr id="5" name="Rectangle: Single Corner Snipped 4">
            <a:extLst>
              <a:ext uri="{FF2B5EF4-FFF2-40B4-BE49-F238E27FC236}">
                <a16:creationId xmlns:a16="http://schemas.microsoft.com/office/drawing/2014/main" id="{CEA61C8A-10C5-6AEA-E5C4-5F7DCB1F151C}"/>
              </a:ext>
            </a:extLst>
          </p:cNvPr>
          <p:cNvSpPr/>
          <p:nvPr/>
        </p:nvSpPr>
        <p:spPr>
          <a:xfrm>
            <a:off x="4193627" y="2227316"/>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2</a:t>
            </a:r>
          </a:p>
        </p:txBody>
      </p:sp>
      <p:sp>
        <p:nvSpPr>
          <p:cNvPr id="6" name="Rectangle: Single Corner Snipped 5">
            <a:extLst>
              <a:ext uri="{FF2B5EF4-FFF2-40B4-BE49-F238E27FC236}">
                <a16:creationId xmlns:a16="http://schemas.microsoft.com/office/drawing/2014/main" id="{DC8D9479-3D03-47B9-470E-7F2D3BD7B0E8}"/>
              </a:ext>
            </a:extLst>
          </p:cNvPr>
          <p:cNvSpPr/>
          <p:nvPr/>
        </p:nvSpPr>
        <p:spPr>
          <a:xfrm>
            <a:off x="7600731" y="2227316"/>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3</a:t>
            </a:r>
          </a:p>
        </p:txBody>
      </p:sp>
      <p:sp>
        <p:nvSpPr>
          <p:cNvPr id="7" name="Rectangle: Single Corner Snipped 6">
            <a:extLst>
              <a:ext uri="{FF2B5EF4-FFF2-40B4-BE49-F238E27FC236}">
                <a16:creationId xmlns:a16="http://schemas.microsoft.com/office/drawing/2014/main" id="{15542A5B-9D22-5178-D43E-2E9B920A2A35}"/>
              </a:ext>
            </a:extLst>
          </p:cNvPr>
          <p:cNvSpPr/>
          <p:nvPr/>
        </p:nvSpPr>
        <p:spPr>
          <a:xfrm>
            <a:off x="769007" y="4346903"/>
            <a:ext cx="3337033" cy="437931"/>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1</a:t>
            </a:r>
          </a:p>
        </p:txBody>
      </p:sp>
      <p:sp>
        <p:nvSpPr>
          <p:cNvPr id="8" name="Rectangle: Single Corner Snipped 7">
            <a:extLst>
              <a:ext uri="{FF2B5EF4-FFF2-40B4-BE49-F238E27FC236}">
                <a16:creationId xmlns:a16="http://schemas.microsoft.com/office/drawing/2014/main" id="{DC0F6BF5-C20E-9AC0-405C-A648E5DD7594}"/>
              </a:ext>
            </a:extLst>
          </p:cNvPr>
          <p:cNvSpPr/>
          <p:nvPr/>
        </p:nvSpPr>
        <p:spPr>
          <a:xfrm>
            <a:off x="4193628" y="4346903"/>
            <a:ext cx="3337033" cy="437931"/>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2</a:t>
            </a:r>
          </a:p>
        </p:txBody>
      </p:sp>
      <p:sp>
        <p:nvSpPr>
          <p:cNvPr id="9" name="Rectangle: Single Corner Snipped 8">
            <a:extLst>
              <a:ext uri="{FF2B5EF4-FFF2-40B4-BE49-F238E27FC236}">
                <a16:creationId xmlns:a16="http://schemas.microsoft.com/office/drawing/2014/main" id="{21A6C225-6291-D39E-A8E9-39B24723F2E3}"/>
              </a:ext>
            </a:extLst>
          </p:cNvPr>
          <p:cNvSpPr/>
          <p:nvPr/>
        </p:nvSpPr>
        <p:spPr>
          <a:xfrm>
            <a:off x="7600731" y="4346903"/>
            <a:ext cx="3337033" cy="437931"/>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3</a:t>
            </a:r>
          </a:p>
        </p:txBody>
      </p:sp>
      <p:sp>
        <p:nvSpPr>
          <p:cNvPr id="10" name="Rectangle: Single Corner Snipped 9">
            <a:extLst>
              <a:ext uri="{FF2B5EF4-FFF2-40B4-BE49-F238E27FC236}">
                <a16:creationId xmlns:a16="http://schemas.microsoft.com/office/drawing/2014/main" id="{7D3E8564-67B7-7FB9-AC84-6ECE8071E574}"/>
              </a:ext>
            </a:extLst>
          </p:cNvPr>
          <p:cNvSpPr/>
          <p:nvPr/>
        </p:nvSpPr>
        <p:spPr>
          <a:xfrm>
            <a:off x="769007" y="1745592"/>
            <a:ext cx="3337033" cy="411655"/>
          </a:xfrm>
          <a:prstGeom prst="snip1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cs typeface="Calibri"/>
              </a:rPr>
              <a:t>Year 1</a:t>
            </a:r>
          </a:p>
        </p:txBody>
      </p:sp>
      <p:sp>
        <p:nvSpPr>
          <p:cNvPr id="11" name="Rectangle: Single Corner Snipped 10">
            <a:extLst>
              <a:ext uri="{FF2B5EF4-FFF2-40B4-BE49-F238E27FC236}">
                <a16:creationId xmlns:a16="http://schemas.microsoft.com/office/drawing/2014/main" id="{62D4DCEC-5DAE-A437-B968-D1835ECD77F1}"/>
              </a:ext>
            </a:extLst>
          </p:cNvPr>
          <p:cNvSpPr/>
          <p:nvPr/>
        </p:nvSpPr>
        <p:spPr>
          <a:xfrm>
            <a:off x="769007" y="3820700"/>
            <a:ext cx="3337033" cy="455448"/>
          </a:xfrm>
          <a:prstGeom prst="snip1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cs typeface="Calibri" panose="020F0502020204030204"/>
              </a:rPr>
              <a:t>Year 2</a:t>
            </a:r>
          </a:p>
        </p:txBody>
      </p:sp>
      <p:sp>
        <p:nvSpPr>
          <p:cNvPr id="12" name="Rectangle: Single Corner Snipped 11">
            <a:extLst>
              <a:ext uri="{FF2B5EF4-FFF2-40B4-BE49-F238E27FC236}">
                <a16:creationId xmlns:a16="http://schemas.microsoft.com/office/drawing/2014/main" id="{6E421BC0-16B7-25B6-6381-42042BBAE8CE}"/>
              </a:ext>
            </a:extLst>
          </p:cNvPr>
          <p:cNvSpPr/>
          <p:nvPr/>
        </p:nvSpPr>
        <p:spPr>
          <a:xfrm>
            <a:off x="769008" y="2700282"/>
            <a:ext cx="10168757" cy="402896"/>
          </a:xfrm>
          <a:prstGeom prst="snip1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860"/>
              </a:lnSpc>
            </a:pPr>
            <a:endParaRPr lang="en-GB" b="1" dirty="0">
              <a:solidFill>
                <a:srgbClr val="FFC000"/>
              </a:solidFill>
              <a:latin typeface="Arial"/>
              <a:cs typeface="Arial"/>
            </a:endParaRPr>
          </a:p>
          <a:p>
            <a:pPr marL="12700" algn="ctr">
              <a:lnSpc>
                <a:spcPts val="1860"/>
              </a:lnSpc>
            </a:pPr>
            <a:r>
              <a:rPr lang="en-GB" b="1" dirty="0">
                <a:solidFill>
                  <a:srgbClr val="FFC000"/>
                </a:solidFill>
                <a:latin typeface="Calibri"/>
                <a:cs typeface="Arial"/>
              </a:rPr>
              <a:t>Foundations in Clinical Medicine I &amp; Foundations of Physician Associate Practice I</a:t>
            </a:r>
            <a:endParaRPr lang="en-US" dirty="0">
              <a:solidFill>
                <a:srgbClr val="FFC000"/>
              </a:solidFill>
              <a:latin typeface="Calibri"/>
              <a:ea typeface="+mn-lt"/>
              <a:cs typeface="+mn-lt"/>
            </a:endParaRPr>
          </a:p>
          <a:p>
            <a:endParaRPr lang="en-US" dirty="0">
              <a:solidFill>
                <a:srgbClr val="FFC000"/>
              </a:solidFill>
              <a:cs typeface="Calibri" panose="020F0502020204030204"/>
            </a:endParaRPr>
          </a:p>
        </p:txBody>
      </p:sp>
      <p:sp>
        <p:nvSpPr>
          <p:cNvPr id="13" name="Rectangle: Single Corner Snipped 12">
            <a:extLst>
              <a:ext uri="{FF2B5EF4-FFF2-40B4-BE49-F238E27FC236}">
                <a16:creationId xmlns:a16="http://schemas.microsoft.com/office/drawing/2014/main" id="{B1C47D43-8EF6-3E17-1FB9-C68393B016BA}"/>
              </a:ext>
            </a:extLst>
          </p:cNvPr>
          <p:cNvSpPr/>
          <p:nvPr/>
        </p:nvSpPr>
        <p:spPr>
          <a:xfrm>
            <a:off x="4254452" y="3164489"/>
            <a:ext cx="3283508" cy="501673"/>
          </a:xfrm>
          <a:prstGeom prst="snip1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cs typeface="Calibri"/>
              </a:rPr>
              <a:t>Research Methods</a:t>
            </a:r>
            <a:endParaRPr lang="en-US" b="1" dirty="0">
              <a:solidFill>
                <a:schemeClr val="tx1"/>
              </a:solidFill>
            </a:endParaRPr>
          </a:p>
        </p:txBody>
      </p:sp>
      <p:sp>
        <p:nvSpPr>
          <p:cNvPr id="14" name="Rectangle: Single Corner Snipped 13">
            <a:extLst>
              <a:ext uri="{FF2B5EF4-FFF2-40B4-BE49-F238E27FC236}">
                <a16:creationId xmlns:a16="http://schemas.microsoft.com/office/drawing/2014/main" id="{49672004-957A-E8C7-3A2B-22EF791AB732}"/>
              </a:ext>
            </a:extLst>
          </p:cNvPr>
          <p:cNvSpPr/>
          <p:nvPr/>
        </p:nvSpPr>
        <p:spPr>
          <a:xfrm>
            <a:off x="769007" y="4846144"/>
            <a:ext cx="10168757" cy="402896"/>
          </a:xfrm>
          <a:prstGeom prst="snip1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860"/>
              </a:lnSpc>
            </a:pPr>
            <a:r>
              <a:rPr lang="en-GB" b="1" dirty="0">
                <a:solidFill>
                  <a:srgbClr val="FFC000"/>
                </a:solidFill>
                <a:latin typeface="Calibri"/>
                <a:cs typeface="Arial"/>
              </a:rPr>
              <a:t>Foundations in Clinical Medicine II &amp; Foundations of Physician Associate Practice II</a:t>
            </a:r>
            <a:endParaRPr lang="en-US" dirty="0">
              <a:solidFill>
                <a:srgbClr val="FFC000"/>
              </a:solidFill>
              <a:latin typeface="Calibri"/>
              <a:ea typeface="+mn-lt"/>
              <a:cs typeface="+mn-lt"/>
            </a:endParaRPr>
          </a:p>
        </p:txBody>
      </p:sp>
      <p:sp>
        <p:nvSpPr>
          <p:cNvPr id="15" name="Rectangle: Single Corner Snipped 14">
            <a:extLst>
              <a:ext uri="{FF2B5EF4-FFF2-40B4-BE49-F238E27FC236}">
                <a16:creationId xmlns:a16="http://schemas.microsoft.com/office/drawing/2014/main" id="{9C1C09CA-0753-1578-88B2-1476311B7CC0}"/>
              </a:ext>
            </a:extLst>
          </p:cNvPr>
          <p:cNvSpPr/>
          <p:nvPr/>
        </p:nvSpPr>
        <p:spPr>
          <a:xfrm>
            <a:off x="769007" y="5327869"/>
            <a:ext cx="4948620" cy="402896"/>
          </a:xfrm>
          <a:prstGeom prst="snip1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mn-lt"/>
                <a:cs typeface="+mn-lt"/>
              </a:rPr>
              <a:t>Interprofessional Communication in Practice</a:t>
            </a:r>
            <a:endParaRPr lang="en-US" dirty="0">
              <a:solidFill>
                <a:schemeClr val="tx1"/>
              </a:solidFill>
            </a:endParaRPr>
          </a:p>
        </p:txBody>
      </p:sp>
      <p:sp>
        <p:nvSpPr>
          <p:cNvPr id="16" name="Rectangle: Single Corner Snipped 15">
            <a:extLst>
              <a:ext uri="{FF2B5EF4-FFF2-40B4-BE49-F238E27FC236}">
                <a16:creationId xmlns:a16="http://schemas.microsoft.com/office/drawing/2014/main" id="{12D5B180-AC63-0488-307B-E067DAEA1671}"/>
              </a:ext>
            </a:extLst>
          </p:cNvPr>
          <p:cNvSpPr/>
          <p:nvPr/>
        </p:nvSpPr>
        <p:spPr>
          <a:xfrm>
            <a:off x="7537474" y="3164488"/>
            <a:ext cx="3400290" cy="501673"/>
          </a:xfrm>
          <a:prstGeom prst="snip1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cs typeface="Calibri"/>
              </a:rPr>
              <a:t>Interprofessional Communication in Practice</a:t>
            </a:r>
            <a:endParaRPr lang="en-US" sz="1600" b="1" dirty="0">
              <a:solidFill>
                <a:schemeClr val="tx1"/>
              </a:solidFill>
            </a:endParaRPr>
          </a:p>
        </p:txBody>
      </p:sp>
      <p:sp>
        <p:nvSpPr>
          <p:cNvPr id="17" name="Rectangle: Single Corner Snipped 16">
            <a:extLst>
              <a:ext uri="{FF2B5EF4-FFF2-40B4-BE49-F238E27FC236}">
                <a16:creationId xmlns:a16="http://schemas.microsoft.com/office/drawing/2014/main" id="{2548C629-833D-4B99-C63F-ED0FB9A1F1EB}"/>
              </a:ext>
            </a:extLst>
          </p:cNvPr>
          <p:cNvSpPr/>
          <p:nvPr/>
        </p:nvSpPr>
        <p:spPr>
          <a:xfrm>
            <a:off x="5787697" y="5327869"/>
            <a:ext cx="5150067" cy="402896"/>
          </a:xfrm>
          <a:prstGeom prst="snip1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mn-lt"/>
                <a:cs typeface="+mn-lt"/>
              </a:rPr>
              <a:t>PA Learning in Practice</a:t>
            </a:r>
            <a:endParaRPr lang="en-US" dirty="0">
              <a:solidFill>
                <a:schemeClr val="bg1"/>
              </a:solidFill>
            </a:endParaRPr>
          </a:p>
        </p:txBody>
      </p:sp>
      <p:pic>
        <p:nvPicPr>
          <p:cNvPr id="18" name="Picture 4" descr="A person sitting at a desk in front of a window&#10;&#10;Description generated with high confidence">
            <a:extLst>
              <a:ext uri="{FF2B5EF4-FFF2-40B4-BE49-F238E27FC236}">
                <a16:creationId xmlns:a16="http://schemas.microsoft.com/office/drawing/2014/main" id="{8B4A2E97-32CE-9D2B-9DDB-3642638536A5}"/>
              </a:ext>
            </a:extLst>
          </p:cNvPr>
          <p:cNvPicPr>
            <a:picLocks noChangeAspect="1"/>
          </p:cNvPicPr>
          <p:nvPr/>
        </p:nvPicPr>
        <p:blipFill rotWithShape="1">
          <a:blip r:embed="rId3">
            <a:alphaModFix amt="56000"/>
          </a:blip>
          <a:srcRect t="1316"/>
          <a:stretch/>
        </p:blipFill>
        <p:spPr>
          <a:xfrm>
            <a:off x="8907260" y="43064"/>
            <a:ext cx="3236368" cy="1820460"/>
          </a:xfrm>
          <a:prstGeom prst="rect">
            <a:avLst/>
          </a:prstGeom>
          <a:ln>
            <a:noFill/>
          </a:ln>
          <a:effectLst>
            <a:softEdge rad="112500"/>
          </a:effectLst>
        </p:spPr>
      </p:pic>
    </p:spTree>
    <p:extLst>
      <p:ext uri="{BB962C8B-B14F-4D97-AF65-F5344CB8AC3E}">
        <p14:creationId xmlns:p14="http://schemas.microsoft.com/office/powerpoint/2010/main" val="365241430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4E4E-DE3A-D7D6-DBBB-78FF86D3B12C}"/>
              </a:ext>
            </a:extLst>
          </p:cNvPr>
          <p:cNvSpPr txBox="1">
            <a:spLocks/>
          </p:cNvSpPr>
          <p:nvPr/>
        </p:nvSpPr>
        <p:spPr>
          <a:xfrm>
            <a:off x="691079" y="725952"/>
            <a:ext cx="10325000" cy="730606"/>
          </a:xfrm>
          <a:prstGeom prst="rect">
            <a:avLst/>
          </a:prstGeom>
        </p:spPr>
        <p:txBody>
          <a:bodyPr>
            <a:normAutofit fontScale="97500" lnSpcReduction="100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dirty="0">
                <a:ea typeface="+mj-lt"/>
                <a:cs typeface="+mj-lt"/>
              </a:rPr>
              <a:t>Two Year </a:t>
            </a:r>
            <a:r>
              <a:rPr lang="en-US" dirty="0" err="1">
                <a:ea typeface="+mj-lt"/>
                <a:cs typeface="+mj-lt"/>
              </a:rPr>
              <a:t>Programme</a:t>
            </a:r>
            <a:r>
              <a:rPr lang="en-US" dirty="0">
                <a:ea typeface="+mj-lt"/>
                <a:cs typeface="+mj-lt"/>
              </a:rPr>
              <a:t> – Y1 Modules</a:t>
            </a:r>
            <a:endParaRPr lang="en-US" dirty="0"/>
          </a:p>
        </p:txBody>
      </p:sp>
      <p:sp>
        <p:nvSpPr>
          <p:cNvPr id="3" name="Content Placeholder 2">
            <a:extLst>
              <a:ext uri="{FF2B5EF4-FFF2-40B4-BE49-F238E27FC236}">
                <a16:creationId xmlns:a16="http://schemas.microsoft.com/office/drawing/2014/main" id="{C56B8805-1D23-B8A0-96A8-A0E05A5A5B33}"/>
              </a:ext>
            </a:extLst>
          </p:cNvPr>
          <p:cNvSpPr txBox="1">
            <a:spLocks/>
          </p:cNvSpPr>
          <p:nvPr/>
        </p:nvSpPr>
        <p:spPr>
          <a:xfrm>
            <a:off x="691079" y="2340131"/>
            <a:ext cx="10325000" cy="3564436"/>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endParaRPr lang="en-US"/>
          </a:p>
          <a:p>
            <a:pPr>
              <a:buFont typeface="Wingdings" panose="05000000000000000000" pitchFamily="2" charset="2"/>
              <a:buNone/>
            </a:pPr>
            <a:endParaRPr lang="en-US">
              <a:cs typeface="Calibri"/>
            </a:endParaRPr>
          </a:p>
          <a:p>
            <a:pPr marL="0" indent="0">
              <a:buFont typeface="Wingdings" panose="05000000000000000000" pitchFamily="2" charset="2"/>
              <a:buNone/>
            </a:pPr>
            <a:endParaRPr lang="en-US" dirty="0">
              <a:cs typeface="Calibri"/>
            </a:endParaRPr>
          </a:p>
        </p:txBody>
      </p:sp>
      <p:sp>
        <p:nvSpPr>
          <p:cNvPr id="4" name="Rectangle: Single Corner Snipped 3">
            <a:extLst>
              <a:ext uri="{FF2B5EF4-FFF2-40B4-BE49-F238E27FC236}">
                <a16:creationId xmlns:a16="http://schemas.microsoft.com/office/drawing/2014/main" id="{9940392A-DF59-1AE4-8B94-74692BBCD622}"/>
              </a:ext>
            </a:extLst>
          </p:cNvPr>
          <p:cNvSpPr/>
          <p:nvPr/>
        </p:nvSpPr>
        <p:spPr>
          <a:xfrm>
            <a:off x="769008" y="2227317"/>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1</a:t>
            </a:r>
          </a:p>
        </p:txBody>
      </p:sp>
      <p:sp>
        <p:nvSpPr>
          <p:cNvPr id="5" name="Rectangle: Single Corner Snipped 4">
            <a:extLst>
              <a:ext uri="{FF2B5EF4-FFF2-40B4-BE49-F238E27FC236}">
                <a16:creationId xmlns:a16="http://schemas.microsoft.com/office/drawing/2014/main" id="{CEA61C8A-10C5-6AEA-E5C4-5F7DCB1F151C}"/>
              </a:ext>
            </a:extLst>
          </p:cNvPr>
          <p:cNvSpPr/>
          <p:nvPr/>
        </p:nvSpPr>
        <p:spPr>
          <a:xfrm>
            <a:off x="4193627" y="2227316"/>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2</a:t>
            </a:r>
          </a:p>
        </p:txBody>
      </p:sp>
      <p:sp>
        <p:nvSpPr>
          <p:cNvPr id="6" name="Rectangle: Single Corner Snipped 5">
            <a:extLst>
              <a:ext uri="{FF2B5EF4-FFF2-40B4-BE49-F238E27FC236}">
                <a16:creationId xmlns:a16="http://schemas.microsoft.com/office/drawing/2014/main" id="{DC8D9479-3D03-47B9-470E-7F2D3BD7B0E8}"/>
              </a:ext>
            </a:extLst>
          </p:cNvPr>
          <p:cNvSpPr/>
          <p:nvPr/>
        </p:nvSpPr>
        <p:spPr>
          <a:xfrm>
            <a:off x="7600731" y="2227316"/>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3</a:t>
            </a:r>
          </a:p>
        </p:txBody>
      </p:sp>
      <p:sp>
        <p:nvSpPr>
          <p:cNvPr id="10" name="Rectangle: Single Corner Snipped 9">
            <a:extLst>
              <a:ext uri="{FF2B5EF4-FFF2-40B4-BE49-F238E27FC236}">
                <a16:creationId xmlns:a16="http://schemas.microsoft.com/office/drawing/2014/main" id="{7D3E8564-67B7-7FB9-AC84-6ECE8071E574}"/>
              </a:ext>
            </a:extLst>
          </p:cNvPr>
          <p:cNvSpPr/>
          <p:nvPr/>
        </p:nvSpPr>
        <p:spPr>
          <a:xfrm>
            <a:off x="769007" y="1745592"/>
            <a:ext cx="3337033" cy="411655"/>
          </a:xfrm>
          <a:prstGeom prst="snip1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cs typeface="Calibri"/>
              </a:rPr>
              <a:t>Year 1</a:t>
            </a:r>
          </a:p>
        </p:txBody>
      </p:sp>
      <p:sp>
        <p:nvSpPr>
          <p:cNvPr id="12" name="Rectangle: Single Corner Snipped 11">
            <a:extLst>
              <a:ext uri="{FF2B5EF4-FFF2-40B4-BE49-F238E27FC236}">
                <a16:creationId xmlns:a16="http://schemas.microsoft.com/office/drawing/2014/main" id="{6E421BC0-16B7-25B6-6381-42042BBAE8CE}"/>
              </a:ext>
            </a:extLst>
          </p:cNvPr>
          <p:cNvSpPr/>
          <p:nvPr/>
        </p:nvSpPr>
        <p:spPr>
          <a:xfrm>
            <a:off x="769008" y="2700282"/>
            <a:ext cx="10168757" cy="957318"/>
          </a:xfrm>
          <a:prstGeom prst="snip1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860"/>
              </a:lnSpc>
            </a:pPr>
            <a:r>
              <a:rPr lang="en-GB" b="1" dirty="0">
                <a:solidFill>
                  <a:schemeClr val="bg1"/>
                </a:solidFill>
                <a:latin typeface="Calibri"/>
                <a:cs typeface="Arial"/>
              </a:rPr>
              <a:t>Foundations in Clinical Medicine 1 (30 Credits):</a:t>
            </a:r>
          </a:p>
          <a:p>
            <a:pPr marL="12700" algn="ctr">
              <a:lnSpc>
                <a:spcPts val="1860"/>
              </a:lnSpc>
            </a:pPr>
            <a:r>
              <a:rPr lang="en-GB" dirty="0">
                <a:solidFill>
                  <a:schemeClr val="bg1"/>
                </a:solidFill>
                <a:latin typeface="Calibri"/>
                <a:cs typeface="Arial"/>
              </a:rPr>
              <a:t>100 Question SBA &amp; Viva Presentation</a:t>
            </a:r>
            <a:endParaRPr lang="en-US" dirty="0">
              <a:solidFill>
                <a:schemeClr val="bg1"/>
              </a:solidFill>
              <a:cs typeface="Calibri" panose="020F0502020204030204"/>
            </a:endParaRPr>
          </a:p>
        </p:txBody>
      </p:sp>
      <p:sp>
        <p:nvSpPr>
          <p:cNvPr id="13" name="Rectangle: Single Corner Snipped 12">
            <a:extLst>
              <a:ext uri="{FF2B5EF4-FFF2-40B4-BE49-F238E27FC236}">
                <a16:creationId xmlns:a16="http://schemas.microsoft.com/office/drawing/2014/main" id="{B1C47D43-8EF6-3E17-1FB9-C68393B016BA}"/>
              </a:ext>
            </a:extLst>
          </p:cNvPr>
          <p:cNvSpPr/>
          <p:nvPr/>
        </p:nvSpPr>
        <p:spPr>
          <a:xfrm>
            <a:off x="4247152" y="4729989"/>
            <a:ext cx="3283508" cy="1521886"/>
          </a:xfrm>
          <a:prstGeom prst="snip1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cs typeface="Calibri"/>
              </a:rPr>
              <a:t>Research Methods (15 Credits):</a:t>
            </a:r>
          </a:p>
          <a:p>
            <a:pPr algn="ctr"/>
            <a:r>
              <a:rPr lang="en-US" dirty="0">
                <a:solidFill>
                  <a:schemeClr val="tx1"/>
                </a:solidFill>
                <a:cs typeface="Calibri"/>
              </a:rPr>
              <a:t>3000-word research/project proposal</a:t>
            </a:r>
            <a:endParaRPr lang="en-US" dirty="0">
              <a:solidFill>
                <a:schemeClr val="tx1"/>
              </a:solidFill>
            </a:endParaRPr>
          </a:p>
        </p:txBody>
      </p:sp>
      <p:sp>
        <p:nvSpPr>
          <p:cNvPr id="16" name="Rectangle: Single Corner Snipped 15">
            <a:extLst>
              <a:ext uri="{FF2B5EF4-FFF2-40B4-BE49-F238E27FC236}">
                <a16:creationId xmlns:a16="http://schemas.microsoft.com/office/drawing/2014/main" id="{12D5B180-AC63-0488-307B-E067DAEA1671}"/>
              </a:ext>
            </a:extLst>
          </p:cNvPr>
          <p:cNvSpPr/>
          <p:nvPr/>
        </p:nvSpPr>
        <p:spPr>
          <a:xfrm>
            <a:off x="7530660" y="4729989"/>
            <a:ext cx="3400290" cy="1521886"/>
          </a:xfrm>
          <a:prstGeom prst="snip1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cs typeface="Calibri"/>
              </a:rPr>
              <a:t>Interprofessional Communication in Practice (15 Credits):</a:t>
            </a:r>
          </a:p>
          <a:p>
            <a:pPr algn="ctr"/>
            <a:r>
              <a:rPr lang="en-US" sz="1600" dirty="0">
                <a:solidFill>
                  <a:schemeClr val="tx1"/>
                </a:solidFill>
                <a:cs typeface="Calibri"/>
              </a:rPr>
              <a:t>Placement Portfolio </a:t>
            </a:r>
            <a:endParaRPr lang="en-US" sz="1600" dirty="0">
              <a:solidFill>
                <a:schemeClr val="tx1"/>
              </a:solidFill>
            </a:endParaRPr>
          </a:p>
        </p:txBody>
      </p:sp>
      <p:pic>
        <p:nvPicPr>
          <p:cNvPr id="18" name="Picture 4" descr="A person sitting at a desk in front of a window&#10;&#10;Description generated with high confidence">
            <a:extLst>
              <a:ext uri="{FF2B5EF4-FFF2-40B4-BE49-F238E27FC236}">
                <a16:creationId xmlns:a16="http://schemas.microsoft.com/office/drawing/2014/main" id="{8B4A2E97-32CE-9D2B-9DDB-3642638536A5}"/>
              </a:ext>
            </a:extLst>
          </p:cNvPr>
          <p:cNvPicPr>
            <a:picLocks noChangeAspect="1"/>
          </p:cNvPicPr>
          <p:nvPr/>
        </p:nvPicPr>
        <p:blipFill rotWithShape="1">
          <a:blip r:embed="rId3">
            <a:alphaModFix amt="56000"/>
          </a:blip>
          <a:srcRect t="1316"/>
          <a:stretch/>
        </p:blipFill>
        <p:spPr>
          <a:xfrm>
            <a:off x="8907260" y="43064"/>
            <a:ext cx="3236368" cy="1820460"/>
          </a:xfrm>
          <a:prstGeom prst="rect">
            <a:avLst/>
          </a:prstGeom>
          <a:ln>
            <a:noFill/>
          </a:ln>
          <a:effectLst>
            <a:softEdge rad="112500"/>
          </a:effectLst>
        </p:spPr>
      </p:pic>
      <p:sp>
        <p:nvSpPr>
          <p:cNvPr id="19" name="Rectangle: Single Corner Snipped 18">
            <a:extLst>
              <a:ext uri="{FF2B5EF4-FFF2-40B4-BE49-F238E27FC236}">
                <a16:creationId xmlns:a16="http://schemas.microsoft.com/office/drawing/2014/main" id="{FC124B1D-493A-80BA-13F3-A4A6BD0114E1}"/>
              </a:ext>
            </a:extLst>
          </p:cNvPr>
          <p:cNvSpPr/>
          <p:nvPr/>
        </p:nvSpPr>
        <p:spPr>
          <a:xfrm>
            <a:off x="769007" y="3702601"/>
            <a:ext cx="10168757" cy="957318"/>
          </a:xfrm>
          <a:prstGeom prst="snip1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860"/>
              </a:lnSpc>
            </a:pPr>
            <a:r>
              <a:rPr lang="en-GB" b="1" dirty="0">
                <a:solidFill>
                  <a:schemeClr val="tx1"/>
                </a:solidFill>
                <a:latin typeface="Calibri"/>
                <a:cs typeface="Arial"/>
              </a:rPr>
              <a:t>Foundations of Physician Associate Practice 1 (30 Credits):</a:t>
            </a:r>
          </a:p>
          <a:p>
            <a:pPr marL="12700" algn="ctr">
              <a:lnSpc>
                <a:spcPts val="1860"/>
              </a:lnSpc>
            </a:pPr>
            <a:r>
              <a:rPr lang="en-GB" dirty="0">
                <a:solidFill>
                  <a:schemeClr val="tx1"/>
                </a:solidFill>
                <a:latin typeface="Calibri"/>
                <a:cs typeface="Arial"/>
              </a:rPr>
              <a:t>10-station OSCE</a:t>
            </a:r>
            <a:endParaRPr lang="en-US" dirty="0">
              <a:solidFill>
                <a:schemeClr val="tx1"/>
              </a:solidFill>
              <a:cs typeface="Calibri" panose="020F0502020204030204"/>
            </a:endParaRPr>
          </a:p>
        </p:txBody>
      </p:sp>
    </p:spTree>
    <p:extLst>
      <p:ext uri="{BB962C8B-B14F-4D97-AF65-F5344CB8AC3E}">
        <p14:creationId xmlns:p14="http://schemas.microsoft.com/office/powerpoint/2010/main" val="364647420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4E4E-DE3A-D7D6-DBBB-78FF86D3B12C}"/>
              </a:ext>
            </a:extLst>
          </p:cNvPr>
          <p:cNvSpPr txBox="1">
            <a:spLocks/>
          </p:cNvSpPr>
          <p:nvPr/>
        </p:nvSpPr>
        <p:spPr>
          <a:xfrm>
            <a:off x="691079" y="725952"/>
            <a:ext cx="10325000" cy="730606"/>
          </a:xfrm>
          <a:prstGeom prst="rect">
            <a:avLst/>
          </a:prstGeom>
        </p:spPr>
        <p:txBody>
          <a:bodyPr>
            <a:normAutofit fontScale="97500" lnSpcReduction="100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dirty="0">
                <a:ea typeface="+mj-lt"/>
                <a:cs typeface="+mj-lt"/>
              </a:rPr>
              <a:t>Two Year </a:t>
            </a:r>
            <a:r>
              <a:rPr lang="en-US" dirty="0" err="1">
                <a:ea typeface="+mj-lt"/>
                <a:cs typeface="+mj-lt"/>
              </a:rPr>
              <a:t>Programme</a:t>
            </a:r>
            <a:r>
              <a:rPr lang="en-US" dirty="0">
                <a:ea typeface="+mj-lt"/>
                <a:cs typeface="+mj-lt"/>
              </a:rPr>
              <a:t> – Y2 Modules</a:t>
            </a:r>
            <a:endParaRPr lang="en-US" dirty="0"/>
          </a:p>
        </p:txBody>
      </p:sp>
      <p:sp>
        <p:nvSpPr>
          <p:cNvPr id="3" name="Content Placeholder 2">
            <a:extLst>
              <a:ext uri="{FF2B5EF4-FFF2-40B4-BE49-F238E27FC236}">
                <a16:creationId xmlns:a16="http://schemas.microsoft.com/office/drawing/2014/main" id="{C56B8805-1D23-B8A0-96A8-A0E05A5A5B33}"/>
              </a:ext>
            </a:extLst>
          </p:cNvPr>
          <p:cNvSpPr txBox="1">
            <a:spLocks/>
          </p:cNvSpPr>
          <p:nvPr/>
        </p:nvSpPr>
        <p:spPr>
          <a:xfrm>
            <a:off x="691079" y="2340131"/>
            <a:ext cx="10325000" cy="3564436"/>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endParaRPr lang="en-US"/>
          </a:p>
          <a:p>
            <a:pPr>
              <a:buFont typeface="Wingdings" panose="05000000000000000000" pitchFamily="2" charset="2"/>
              <a:buNone/>
            </a:pPr>
            <a:endParaRPr lang="en-US">
              <a:cs typeface="Calibri"/>
            </a:endParaRPr>
          </a:p>
          <a:p>
            <a:pPr marL="0" indent="0">
              <a:buFont typeface="Wingdings" panose="05000000000000000000" pitchFamily="2" charset="2"/>
              <a:buNone/>
            </a:pPr>
            <a:endParaRPr lang="en-US" dirty="0">
              <a:cs typeface="Calibri"/>
            </a:endParaRPr>
          </a:p>
        </p:txBody>
      </p:sp>
      <p:sp>
        <p:nvSpPr>
          <p:cNvPr id="4" name="Rectangle: Single Corner Snipped 3">
            <a:extLst>
              <a:ext uri="{FF2B5EF4-FFF2-40B4-BE49-F238E27FC236}">
                <a16:creationId xmlns:a16="http://schemas.microsoft.com/office/drawing/2014/main" id="{9940392A-DF59-1AE4-8B94-74692BBCD622}"/>
              </a:ext>
            </a:extLst>
          </p:cNvPr>
          <p:cNvSpPr/>
          <p:nvPr/>
        </p:nvSpPr>
        <p:spPr>
          <a:xfrm>
            <a:off x="769008" y="2227317"/>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1</a:t>
            </a:r>
          </a:p>
        </p:txBody>
      </p:sp>
      <p:sp>
        <p:nvSpPr>
          <p:cNvPr id="5" name="Rectangle: Single Corner Snipped 4">
            <a:extLst>
              <a:ext uri="{FF2B5EF4-FFF2-40B4-BE49-F238E27FC236}">
                <a16:creationId xmlns:a16="http://schemas.microsoft.com/office/drawing/2014/main" id="{CEA61C8A-10C5-6AEA-E5C4-5F7DCB1F151C}"/>
              </a:ext>
            </a:extLst>
          </p:cNvPr>
          <p:cNvSpPr/>
          <p:nvPr/>
        </p:nvSpPr>
        <p:spPr>
          <a:xfrm>
            <a:off x="4193627" y="2227316"/>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2</a:t>
            </a:r>
          </a:p>
        </p:txBody>
      </p:sp>
      <p:sp>
        <p:nvSpPr>
          <p:cNvPr id="6" name="Rectangle: Single Corner Snipped 5">
            <a:extLst>
              <a:ext uri="{FF2B5EF4-FFF2-40B4-BE49-F238E27FC236}">
                <a16:creationId xmlns:a16="http://schemas.microsoft.com/office/drawing/2014/main" id="{DC8D9479-3D03-47B9-470E-7F2D3BD7B0E8}"/>
              </a:ext>
            </a:extLst>
          </p:cNvPr>
          <p:cNvSpPr/>
          <p:nvPr/>
        </p:nvSpPr>
        <p:spPr>
          <a:xfrm>
            <a:off x="7600731" y="2227316"/>
            <a:ext cx="3337033" cy="402896"/>
          </a:xfrm>
          <a:prstGeom prst="snip1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bg2">
                    <a:lumMod val="50000"/>
                  </a:schemeClr>
                </a:solidFill>
                <a:cs typeface="Calibri"/>
              </a:rPr>
              <a:t>Term 3</a:t>
            </a:r>
          </a:p>
        </p:txBody>
      </p:sp>
      <p:sp>
        <p:nvSpPr>
          <p:cNvPr id="10" name="Rectangle: Single Corner Snipped 9">
            <a:extLst>
              <a:ext uri="{FF2B5EF4-FFF2-40B4-BE49-F238E27FC236}">
                <a16:creationId xmlns:a16="http://schemas.microsoft.com/office/drawing/2014/main" id="{7D3E8564-67B7-7FB9-AC84-6ECE8071E574}"/>
              </a:ext>
            </a:extLst>
          </p:cNvPr>
          <p:cNvSpPr/>
          <p:nvPr/>
        </p:nvSpPr>
        <p:spPr>
          <a:xfrm>
            <a:off x="769007" y="1745592"/>
            <a:ext cx="3337033" cy="411655"/>
          </a:xfrm>
          <a:prstGeom prst="snip1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cs typeface="Calibri"/>
              </a:rPr>
              <a:t>Year 2</a:t>
            </a:r>
          </a:p>
        </p:txBody>
      </p:sp>
      <p:sp>
        <p:nvSpPr>
          <p:cNvPr id="12" name="Rectangle: Single Corner Snipped 11">
            <a:extLst>
              <a:ext uri="{FF2B5EF4-FFF2-40B4-BE49-F238E27FC236}">
                <a16:creationId xmlns:a16="http://schemas.microsoft.com/office/drawing/2014/main" id="{6E421BC0-16B7-25B6-6381-42042BBAE8CE}"/>
              </a:ext>
            </a:extLst>
          </p:cNvPr>
          <p:cNvSpPr/>
          <p:nvPr/>
        </p:nvSpPr>
        <p:spPr>
          <a:xfrm>
            <a:off x="769008" y="2700282"/>
            <a:ext cx="10168757" cy="957318"/>
          </a:xfrm>
          <a:prstGeom prst="snip1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860"/>
              </a:lnSpc>
            </a:pPr>
            <a:r>
              <a:rPr lang="en-GB" b="1" dirty="0">
                <a:solidFill>
                  <a:schemeClr val="bg1"/>
                </a:solidFill>
                <a:latin typeface="Calibri"/>
                <a:cs typeface="Arial"/>
              </a:rPr>
              <a:t>Foundations in Clinical Medicine 2 (30 Credits):</a:t>
            </a:r>
          </a:p>
          <a:p>
            <a:pPr marL="12700" algn="ctr">
              <a:lnSpc>
                <a:spcPts val="1860"/>
              </a:lnSpc>
            </a:pPr>
            <a:r>
              <a:rPr lang="en-GB" dirty="0">
                <a:solidFill>
                  <a:schemeClr val="bg1"/>
                </a:solidFill>
                <a:latin typeface="Calibri"/>
                <a:cs typeface="Arial"/>
              </a:rPr>
              <a:t>100 Question SBA &amp; Viva Presentation</a:t>
            </a:r>
            <a:endParaRPr lang="en-US" dirty="0">
              <a:solidFill>
                <a:schemeClr val="bg1"/>
              </a:solidFill>
              <a:cs typeface="Calibri" panose="020F0502020204030204"/>
            </a:endParaRPr>
          </a:p>
        </p:txBody>
      </p:sp>
      <p:pic>
        <p:nvPicPr>
          <p:cNvPr id="18" name="Picture 4" descr="A person sitting at a desk in front of a window&#10;&#10;Description generated with high confidence">
            <a:extLst>
              <a:ext uri="{FF2B5EF4-FFF2-40B4-BE49-F238E27FC236}">
                <a16:creationId xmlns:a16="http://schemas.microsoft.com/office/drawing/2014/main" id="{8B4A2E97-32CE-9D2B-9DDB-3642638536A5}"/>
              </a:ext>
            </a:extLst>
          </p:cNvPr>
          <p:cNvPicPr>
            <a:picLocks noChangeAspect="1"/>
          </p:cNvPicPr>
          <p:nvPr/>
        </p:nvPicPr>
        <p:blipFill rotWithShape="1">
          <a:blip r:embed="rId3">
            <a:alphaModFix amt="56000"/>
          </a:blip>
          <a:srcRect t="1316"/>
          <a:stretch/>
        </p:blipFill>
        <p:spPr>
          <a:xfrm>
            <a:off x="8907260" y="43064"/>
            <a:ext cx="3236368" cy="1820460"/>
          </a:xfrm>
          <a:prstGeom prst="rect">
            <a:avLst/>
          </a:prstGeom>
          <a:ln>
            <a:noFill/>
          </a:ln>
          <a:effectLst>
            <a:softEdge rad="112500"/>
          </a:effectLst>
        </p:spPr>
      </p:pic>
      <p:sp>
        <p:nvSpPr>
          <p:cNvPr id="19" name="Rectangle: Single Corner Snipped 18">
            <a:extLst>
              <a:ext uri="{FF2B5EF4-FFF2-40B4-BE49-F238E27FC236}">
                <a16:creationId xmlns:a16="http://schemas.microsoft.com/office/drawing/2014/main" id="{FC124B1D-493A-80BA-13F3-A4A6BD0114E1}"/>
              </a:ext>
            </a:extLst>
          </p:cNvPr>
          <p:cNvSpPr/>
          <p:nvPr/>
        </p:nvSpPr>
        <p:spPr>
          <a:xfrm>
            <a:off x="769007" y="3702601"/>
            <a:ext cx="10168757" cy="957318"/>
          </a:xfrm>
          <a:prstGeom prst="snip1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ts val="1860"/>
              </a:lnSpc>
            </a:pPr>
            <a:r>
              <a:rPr lang="en-GB" b="1" dirty="0">
                <a:solidFill>
                  <a:schemeClr val="tx1"/>
                </a:solidFill>
                <a:latin typeface="Calibri"/>
                <a:cs typeface="Arial"/>
              </a:rPr>
              <a:t>Foundations of Physician Associate Practice 2 (30 Credits):</a:t>
            </a:r>
          </a:p>
          <a:p>
            <a:pPr marL="12700" algn="ctr">
              <a:lnSpc>
                <a:spcPts val="1860"/>
              </a:lnSpc>
            </a:pPr>
            <a:r>
              <a:rPr lang="en-GB" dirty="0">
                <a:solidFill>
                  <a:schemeClr val="tx1"/>
                </a:solidFill>
                <a:latin typeface="Calibri"/>
                <a:cs typeface="Arial"/>
              </a:rPr>
              <a:t>10-station OSCE</a:t>
            </a:r>
            <a:endParaRPr lang="en-US" dirty="0">
              <a:solidFill>
                <a:schemeClr val="tx1"/>
              </a:solidFill>
              <a:cs typeface="Calibri" panose="020F0502020204030204"/>
            </a:endParaRPr>
          </a:p>
        </p:txBody>
      </p:sp>
      <p:sp>
        <p:nvSpPr>
          <p:cNvPr id="7" name="Rectangle: Single Corner Snipped 6">
            <a:extLst>
              <a:ext uri="{FF2B5EF4-FFF2-40B4-BE49-F238E27FC236}">
                <a16:creationId xmlns:a16="http://schemas.microsoft.com/office/drawing/2014/main" id="{E5583B29-7AC6-2347-9B08-19E6FCA240D1}"/>
              </a:ext>
            </a:extLst>
          </p:cNvPr>
          <p:cNvSpPr/>
          <p:nvPr/>
        </p:nvSpPr>
        <p:spPr>
          <a:xfrm>
            <a:off x="769007" y="4729988"/>
            <a:ext cx="4948620" cy="1534730"/>
          </a:xfrm>
          <a:prstGeom prst="snip1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ea typeface="+mn-lt"/>
                <a:cs typeface="+mn-lt"/>
              </a:rPr>
              <a:t>Interprofessional Communication in Practice </a:t>
            </a:r>
          </a:p>
          <a:p>
            <a:pPr algn="ctr"/>
            <a:r>
              <a:rPr lang="en-US" sz="1600" b="1" dirty="0">
                <a:solidFill>
                  <a:schemeClr val="tx1"/>
                </a:solidFill>
                <a:cs typeface="Calibri"/>
              </a:rPr>
              <a:t>(15 Credits): </a:t>
            </a:r>
            <a:r>
              <a:rPr lang="en-US" sz="1600" dirty="0">
                <a:solidFill>
                  <a:schemeClr val="tx1"/>
                </a:solidFill>
                <a:cs typeface="Calibri"/>
              </a:rPr>
              <a:t>Placement Portfolio </a:t>
            </a:r>
            <a:endParaRPr lang="en-US" sz="1600" dirty="0">
              <a:solidFill>
                <a:schemeClr val="tx1"/>
              </a:solidFill>
            </a:endParaRPr>
          </a:p>
          <a:p>
            <a:pPr algn="ctr"/>
            <a:endParaRPr lang="en-US" dirty="0">
              <a:solidFill>
                <a:schemeClr val="tx1"/>
              </a:solidFill>
            </a:endParaRPr>
          </a:p>
        </p:txBody>
      </p:sp>
      <p:sp>
        <p:nvSpPr>
          <p:cNvPr id="8" name="Rectangle: Single Corner Snipped 7">
            <a:extLst>
              <a:ext uri="{FF2B5EF4-FFF2-40B4-BE49-F238E27FC236}">
                <a16:creationId xmlns:a16="http://schemas.microsoft.com/office/drawing/2014/main" id="{B25517C8-5F83-3601-7290-100EADF23419}"/>
              </a:ext>
            </a:extLst>
          </p:cNvPr>
          <p:cNvSpPr/>
          <p:nvPr/>
        </p:nvSpPr>
        <p:spPr>
          <a:xfrm>
            <a:off x="5787697" y="4729988"/>
            <a:ext cx="5150067" cy="1534730"/>
          </a:xfrm>
          <a:prstGeom prst="snip1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mn-lt"/>
                <a:cs typeface="+mn-lt"/>
              </a:rPr>
              <a:t>PA Learning in Practice (30 Credits): </a:t>
            </a:r>
          </a:p>
          <a:p>
            <a:pPr algn="ctr"/>
            <a:r>
              <a:rPr lang="en-US" dirty="0">
                <a:solidFill>
                  <a:schemeClr val="bg1"/>
                </a:solidFill>
                <a:ea typeface="+mn-lt"/>
                <a:cs typeface="+mn-lt"/>
              </a:rPr>
              <a:t>5000 word final project/dissertation</a:t>
            </a:r>
            <a:endParaRPr lang="en-US" dirty="0">
              <a:solidFill>
                <a:schemeClr val="bg1"/>
              </a:solidFill>
            </a:endParaRPr>
          </a:p>
        </p:txBody>
      </p:sp>
    </p:spTree>
    <p:extLst>
      <p:ext uri="{BB962C8B-B14F-4D97-AF65-F5344CB8AC3E}">
        <p14:creationId xmlns:p14="http://schemas.microsoft.com/office/powerpoint/2010/main" val="1550538015"/>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1636</TotalTime>
  <Words>6893</Words>
  <Application>Microsoft Office PowerPoint</Application>
  <PresentationFormat>Widescreen</PresentationFormat>
  <Paragraphs>471</Paragraphs>
  <Slides>32</Slides>
  <Notes>32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Calibri Light</vt:lpstr>
      <vt:lpstr>Arial</vt:lpstr>
      <vt:lpstr>Arial MT</vt:lpstr>
      <vt:lpstr>Inter</vt:lpstr>
      <vt:lpstr>Poppins</vt:lpstr>
      <vt:lpstr>Wingdings</vt:lpstr>
      <vt:lpstr>Tahoma</vt:lpstr>
      <vt:lpstr>Georgia</vt:lpstr>
      <vt:lpstr>Open Sans</vt:lpstr>
      <vt:lpstr>Roboto</vt:lpstr>
      <vt:lpstr>Calibri</vt:lpstr>
      <vt:lpstr>Office Theme</vt:lpstr>
      <vt:lpstr>MSc Physician Associate Studies</vt:lpstr>
      <vt:lpstr>Aims of the briefing</vt:lpstr>
      <vt:lpstr>Lots of information…</vt:lpstr>
      <vt:lpstr>Physician Associate Who's who?</vt:lpstr>
      <vt:lpstr>PowerPoint Presentation</vt:lpstr>
      <vt:lpstr>MSc Physician Associate Studies</vt:lpstr>
      <vt:lpstr>PowerPoint Presentation</vt:lpstr>
      <vt:lpstr>PowerPoint Presentation</vt:lpstr>
      <vt:lpstr>PowerPoint Presentation</vt:lpstr>
      <vt:lpstr>Placement Hours and Study</vt:lpstr>
      <vt:lpstr>Placement Professionalism and Probity</vt:lpstr>
      <vt:lpstr>PowerPoint Presentation</vt:lpstr>
      <vt:lpstr>PowerPoint Presentation</vt:lpstr>
      <vt:lpstr>Placement Supervisor Responsibilities</vt:lpstr>
      <vt:lpstr>The Placement Competencies</vt:lpstr>
      <vt:lpstr>Access to Placement Plans</vt:lpstr>
      <vt:lpstr>Key Assessments used on Placement</vt:lpstr>
      <vt:lpstr>Key Assessments used on Placement</vt:lpstr>
      <vt:lpstr>Considerations…</vt:lpstr>
      <vt:lpstr>Find out about the student</vt:lpstr>
      <vt:lpstr>PowerPoint Presentation</vt:lpstr>
      <vt:lpstr>Content</vt:lpstr>
      <vt:lpstr>Models of Supervision</vt:lpstr>
      <vt:lpstr>Assessment and feedback</vt:lpstr>
      <vt:lpstr>Supporting Struggling Students</vt:lpstr>
      <vt:lpstr>End of unit/placement review</vt:lpstr>
      <vt:lpstr>PowerPoint Presentation</vt:lpstr>
      <vt:lpstr>Evaluation</vt:lpstr>
      <vt:lpstr>Additional training</vt:lpstr>
      <vt:lpstr>Supporting Students  in Practice - SSIP</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Barnes</dc:creator>
  <cp:lastModifiedBy>James Willis</cp:lastModifiedBy>
  <cp:revision>2</cp:revision>
  <dcterms:created xsi:type="dcterms:W3CDTF">2023-05-25T19:34:47Z</dcterms:created>
  <dcterms:modified xsi:type="dcterms:W3CDTF">2023-06-19T11:57:58Z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2021-04-26T00:00:00Z</vt:filetime>
  </property>
  <property fmtid="{D5CDD505-2E9C-101B-9397-08002B2CF9AE}" pid="3" name="Creator">
    <vt:lpwstr>Microsoft® PowerPoint® 2016</vt:lpwstr>
  </property>
  <property fmtid="{D5CDD505-2E9C-101B-9397-08002B2CF9AE}" pid="4" name="LastSaved">
    <vt:filetime>2023-05-25T00:00:00Z</vt:filetime>
  </property>
</Properties>
</file>