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91" r:id="rId4"/>
    <p:sldMasterId id="2147483698" r:id="rId5"/>
  </p:sldMasterIdLst>
  <p:notesMasterIdLst>
    <p:notesMasterId r:id="rId71"/>
  </p:notesMasterIdLst>
  <p:sldIdLst>
    <p:sldId id="259" r:id="rId6"/>
    <p:sldId id="261" r:id="rId7"/>
    <p:sldId id="260" r:id="rId8"/>
    <p:sldId id="2145707382" r:id="rId9"/>
    <p:sldId id="275" r:id="rId10"/>
    <p:sldId id="2145707365" r:id="rId11"/>
    <p:sldId id="276" r:id="rId12"/>
    <p:sldId id="2145707362" r:id="rId13"/>
    <p:sldId id="2145707363" r:id="rId14"/>
    <p:sldId id="278" r:id="rId15"/>
    <p:sldId id="279" r:id="rId16"/>
    <p:sldId id="280" r:id="rId17"/>
    <p:sldId id="2145707364" r:id="rId18"/>
    <p:sldId id="2145707366" r:id="rId19"/>
    <p:sldId id="277" r:id="rId20"/>
    <p:sldId id="257" r:id="rId21"/>
    <p:sldId id="312" r:id="rId22"/>
    <p:sldId id="311" r:id="rId23"/>
    <p:sldId id="307" r:id="rId24"/>
    <p:sldId id="2145707395" r:id="rId25"/>
    <p:sldId id="2145707381" r:id="rId26"/>
    <p:sldId id="2145707383" r:id="rId27"/>
    <p:sldId id="2145707398" r:id="rId28"/>
    <p:sldId id="2145707385" r:id="rId29"/>
    <p:sldId id="2145707399" r:id="rId30"/>
    <p:sldId id="2145707400" r:id="rId31"/>
    <p:sldId id="2145707401" r:id="rId32"/>
    <p:sldId id="2145707396" r:id="rId33"/>
    <p:sldId id="2145707389" r:id="rId34"/>
    <p:sldId id="2145707390" r:id="rId35"/>
    <p:sldId id="2145707391" r:id="rId36"/>
    <p:sldId id="2145707392" r:id="rId37"/>
    <p:sldId id="2145707393" r:id="rId38"/>
    <p:sldId id="2145707394" r:id="rId39"/>
    <p:sldId id="2145707397" r:id="rId40"/>
    <p:sldId id="2145707367" r:id="rId41"/>
    <p:sldId id="258" r:id="rId42"/>
    <p:sldId id="2145707368" r:id="rId43"/>
    <p:sldId id="2145707369" r:id="rId44"/>
    <p:sldId id="262" r:id="rId45"/>
    <p:sldId id="265" r:id="rId46"/>
    <p:sldId id="266" r:id="rId47"/>
    <p:sldId id="267" r:id="rId48"/>
    <p:sldId id="268" r:id="rId49"/>
    <p:sldId id="269" r:id="rId50"/>
    <p:sldId id="270" r:id="rId51"/>
    <p:sldId id="271" r:id="rId52"/>
    <p:sldId id="274" r:id="rId53"/>
    <p:sldId id="2145707379" r:id="rId54"/>
    <p:sldId id="2145707370" r:id="rId55"/>
    <p:sldId id="2145707371" r:id="rId56"/>
    <p:sldId id="2145707372" r:id="rId57"/>
    <p:sldId id="2145707373" r:id="rId58"/>
    <p:sldId id="2145707374" r:id="rId59"/>
    <p:sldId id="2145707375" r:id="rId60"/>
    <p:sldId id="263" r:id="rId61"/>
    <p:sldId id="264" r:id="rId62"/>
    <p:sldId id="256" r:id="rId63"/>
    <p:sldId id="2145707376" r:id="rId64"/>
    <p:sldId id="2145707377" r:id="rId65"/>
    <p:sldId id="2145707378" r:id="rId66"/>
    <p:sldId id="339" r:id="rId67"/>
    <p:sldId id="333" r:id="rId68"/>
    <p:sldId id="332" r:id="rId69"/>
    <p:sldId id="214570738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07C291-07CE-49A2-BF67-69660E0D6D35}">
          <p14:sldIdLst>
            <p14:sldId id="259"/>
            <p14:sldId id="261"/>
            <p14:sldId id="260"/>
            <p14:sldId id="2145707382"/>
          </p14:sldIdLst>
        </p14:section>
        <p14:section name="RA Flag" id="{DFCD1453-6D36-4E22-B2B2-66A6B948A953}">
          <p14:sldIdLst>
            <p14:sldId id="275"/>
            <p14:sldId id="2145707365"/>
            <p14:sldId id="276"/>
            <p14:sldId id="2145707362"/>
            <p14:sldId id="2145707363"/>
            <p14:sldId id="278"/>
            <p14:sldId id="279"/>
            <p14:sldId id="280"/>
            <p14:sldId id="2145707364"/>
            <p14:sldId id="2145707366"/>
            <p14:sldId id="277"/>
          </p14:sldIdLst>
        </p14:section>
        <p14:section name="AHC Questionare" id="{8875829A-1DB6-4620-A364-A4072CFBB00B}">
          <p14:sldIdLst>
            <p14:sldId id="257"/>
            <p14:sldId id="312"/>
            <p14:sldId id="311"/>
            <p14:sldId id="307"/>
          </p14:sldIdLst>
        </p14:section>
        <p14:section name="LD Tool Kit, RA posters and heatwave info" id="{A592B29F-1575-4E68-BD20-826EDBD4FF76}">
          <p14:sldIdLst>
            <p14:sldId id="2145707395"/>
            <p14:sldId id="2145707381"/>
            <p14:sldId id="2145707383"/>
            <p14:sldId id="2145707398"/>
            <p14:sldId id="2145707385"/>
            <p14:sldId id="2145707399"/>
            <p14:sldId id="2145707400"/>
            <p14:sldId id="2145707401"/>
            <p14:sldId id="2145707396"/>
            <p14:sldId id="2145707389"/>
            <p14:sldId id="2145707390"/>
            <p14:sldId id="2145707391"/>
            <p14:sldId id="2145707392"/>
            <p14:sldId id="2145707393"/>
            <p14:sldId id="2145707394"/>
            <p14:sldId id="2145707397"/>
          </p14:sldIdLst>
        </p14:section>
        <p14:section name="BAME access" id="{74BA728B-17B6-45F4-989F-2366D443B76E}">
          <p14:sldIdLst>
            <p14:sldId id="2145707367"/>
            <p14:sldId id="258"/>
            <p14:sldId id="2145707368"/>
            <p14:sldId id="2145707369"/>
            <p14:sldId id="262"/>
            <p14:sldId id="265"/>
            <p14:sldId id="266"/>
            <p14:sldId id="267"/>
            <p14:sldId id="268"/>
            <p14:sldId id="269"/>
            <p14:sldId id="270"/>
            <p14:sldId id="271"/>
            <p14:sldId id="274"/>
            <p14:sldId id="2145707379"/>
          </p14:sldIdLst>
        </p14:section>
        <p14:section name="RESPECT+" id="{14C63E01-9BBF-489B-8D7A-C30AFEF733B1}">
          <p14:sldIdLst>
            <p14:sldId id="2145707370"/>
            <p14:sldId id="2145707371"/>
            <p14:sldId id="2145707372"/>
            <p14:sldId id="2145707373"/>
            <p14:sldId id="2145707374"/>
            <p14:sldId id="2145707375"/>
            <p14:sldId id="263"/>
            <p14:sldId id="264"/>
          </p14:sldIdLst>
        </p14:section>
        <p14:section name="STOMP" id="{7EAD4A1C-FE11-430B-B81B-78C4EBE8647C}">
          <p14:sldIdLst>
            <p14:sldId id="256"/>
            <p14:sldId id="2145707376"/>
            <p14:sldId id="2145707377"/>
            <p14:sldId id="2145707378"/>
          </p14:sldIdLst>
        </p14:section>
        <p14:section name="Close" id="{2A99A9ED-2E78-4398-80EB-4E18ADF5BAD9}">
          <p14:sldIdLst>
            <p14:sldId id="339"/>
            <p14:sldId id="333"/>
            <p14:sldId id="332"/>
            <p14:sldId id="21457073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F91"/>
    <a:srgbClr val="C6579A"/>
    <a:srgbClr val="80378D"/>
    <a:srgbClr val="FFC845"/>
    <a:srgbClr val="50A684"/>
    <a:srgbClr val="44AC8A"/>
    <a:srgbClr val="6BA4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FC6FDF-4725-45F4-8997-59CC52B4C0F2}" v="1505" dt="2023-11-14T16:56:53.452"/>
    <p1510:client id="{AF1C800F-C025-4904-B231-50147968B2B6}" v="173" dt="2023-11-16T13:45:50.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94249" autoAdjust="0"/>
  </p:normalViewPr>
  <p:slideViewPr>
    <p:cSldViewPr snapToGrid="0">
      <p:cViewPr>
        <p:scale>
          <a:sx n="75" d="100"/>
          <a:sy n="75" d="100"/>
        </p:scale>
        <p:origin x="1812"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F6E28-F286-45AB-9AEE-5FE44C1F350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F851EEF-EC51-4A52-AE63-CD1EEC60B6C5}">
      <dgm:prSet/>
      <dgm:spPr>
        <a:xfrm>
          <a:off x="619569" y="1258"/>
          <a:ext cx="4476097" cy="536424"/>
        </a:xfrm>
        <a:prstGeom prst="rect">
          <a:avLst/>
        </a:prstGeom>
        <a:noFill/>
        <a:ln>
          <a:noFill/>
        </a:ln>
        <a:effectLst/>
      </dgm:spPr>
      <dgm:t>
        <a:bodyPr/>
        <a:lstStyle/>
        <a:p>
          <a:pPr>
            <a:lnSpc>
              <a:spcPct val="100000"/>
            </a:lnSpc>
            <a:buNone/>
          </a:pPr>
          <a:r>
            <a:rPr lang="en-GB" b="1" i="0">
              <a:solidFill>
                <a:sysClr val="windowText" lastClr="000000">
                  <a:hueOff val="0"/>
                  <a:satOff val="0"/>
                  <a:lumOff val="0"/>
                  <a:alphaOff val="0"/>
                </a:sysClr>
              </a:solidFill>
              <a:latin typeface="Calibri" panose="020F0502020204030204"/>
              <a:ea typeface="+mn-ea"/>
              <a:cs typeface="+mn-cs"/>
            </a:rPr>
            <a:t>Identify</a:t>
          </a:r>
          <a:r>
            <a:rPr lang="en-GB" b="0" i="0">
              <a:solidFill>
                <a:sysClr val="windowText" lastClr="000000">
                  <a:hueOff val="0"/>
                  <a:satOff val="0"/>
                  <a:lumOff val="0"/>
                  <a:alphaOff val="0"/>
                </a:sysClr>
              </a:solidFill>
              <a:latin typeface="Calibri" panose="020F0502020204030204"/>
              <a:ea typeface="+mn-ea"/>
              <a:cs typeface="+mn-cs"/>
            </a:rPr>
            <a:t> – </a:t>
          </a:r>
          <a:r>
            <a:rPr lang="en-GB" b="0" i="0">
              <a:solidFill>
                <a:srgbClr val="FF0000"/>
              </a:solidFill>
              <a:latin typeface="Calibri" panose="020F0502020204030204"/>
              <a:ea typeface="+mn-ea"/>
              <a:cs typeface="+mn-cs"/>
            </a:rPr>
            <a:t>ASK</a:t>
          </a:r>
          <a:r>
            <a:rPr lang="en-GB" b="0" i="0">
              <a:solidFill>
                <a:sysClr val="windowText" lastClr="000000">
                  <a:hueOff val="0"/>
                  <a:satOff val="0"/>
                  <a:lumOff val="0"/>
                  <a:alphaOff val="0"/>
                </a:sysClr>
              </a:solidFill>
              <a:latin typeface="Calibri" panose="020F0502020204030204"/>
              <a:ea typeface="+mn-ea"/>
              <a:cs typeface="+mn-cs"/>
            </a:rPr>
            <a:t> at every contact (every contact counts)</a:t>
          </a:r>
          <a:endParaRPr lang="en-US">
            <a:solidFill>
              <a:sysClr val="windowText" lastClr="000000">
                <a:hueOff val="0"/>
                <a:satOff val="0"/>
                <a:lumOff val="0"/>
                <a:alphaOff val="0"/>
              </a:sysClr>
            </a:solidFill>
            <a:latin typeface="Calibri" panose="020F0502020204030204"/>
            <a:ea typeface="+mn-ea"/>
            <a:cs typeface="+mn-cs"/>
          </a:endParaRPr>
        </a:p>
      </dgm:t>
    </dgm:pt>
    <dgm:pt modelId="{5DF9B553-4F17-4C6A-9F07-F8CE5C50628B}" type="parTrans" cxnId="{A604BEC7-DA0C-432F-BA2D-F349F2B1EE38}">
      <dgm:prSet/>
      <dgm:spPr/>
      <dgm:t>
        <a:bodyPr/>
        <a:lstStyle/>
        <a:p>
          <a:endParaRPr lang="en-US"/>
        </a:p>
      </dgm:t>
    </dgm:pt>
    <dgm:pt modelId="{D127043A-8FB9-4180-9B43-5BF8E8F7A654}" type="sibTrans" cxnId="{A604BEC7-DA0C-432F-BA2D-F349F2B1EE38}">
      <dgm:prSet/>
      <dgm:spPr/>
      <dgm:t>
        <a:bodyPr/>
        <a:lstStyle/>
        <a:p>
          <a:endParaRPr lang="en-US"/>
        </a:p>
      </dgm:t>
    </dgm:pt>
    <dgm:pt modelId="{458D49B4-851C-4299-A76B-BE5AE67977C6}">
      <dgm:prSet/>
      <dgm:spPr>
        <a:xfrm>
          <a:off x="619569" y="671788"/>
          <a:ext cx="4476097" cy="536424"/>
        </a:xfrm>
        <a:prstGeom prst="rect">
          <a:avLst/>
        </a:prstGeom>
        <a:noFill/>
        <a:ln>
          <a:noFill/>
        </a:ln>
        <a:effectLst/>
      </dgm:spPr>
      <dgm:t>
        <a:bodyPr/>
        <a:lstStyle/>
        <a:p>
          <a:pPr>
            <a:lnSpc>
              <a:spcPct val="100000"/>
            </a:lnSpc>
            <a:buNone/>
          </a:pPr>
          <a:r>
            <a:rPr lang="en-GB" b="1">
              <a:solidFill>
                <a:sysClr val="windowText" lastClr="000000">
                  <a:hueOff val="0"/>
                  <a:satOff val="0"/>
                  <a:lumOff val="0"/>
                  <a:alphaOff val="0"/>
                </a:sysClr>
              </a:solidFill>
              <a:latin typeface="Calibri" panose="020F0502020204030204"/>
              <a:ea typeface="+mn-ea"/>
              <a:cs typeface="+mn-cs"/>
            </a:rPr>
            <a:t>Record </a:t>
          </a:r>
          <a:r>
            <a:rPr lang="en-GB">
              <a:solidFill>
                <a:sysClr val="windowText" lastClr="000000">
                  <a:hueOff val="0"/>
                  <a:satOff val="0"/>
                  <a:lumOff val="0"/>
                  <a:alphaOff val="0"/>
                </a:sysClr>
              </a:solidFill>
              <a:latin typeface="Calibri" panose="020F0502020204030204"/>
              <a:ea typeface="+mn-ea"/>
              <a:cs typeface="+mn-cs"/>
            </a:rPr>
            <a:t>– Using agreed </a:t>
          </a:r>
          <a:r>
            <a:rPr lang="en-GB">
              <a:solidFill>
                <a:srgbClr val="FF0000"/>
              </a:solidFill>
              <a:latin typeface="Calibri" panose="020F0502020204030204"/>
              <a:ea typeface="+mn-ea"/>
              <a:cs typeface="+mn-cs"/>
            </a:rPr>
            <a:t>CODES</a:t>
          </a:r>
          <a:r>
            <a:rPr lang="en-GB">
              <a:solidFill>
                <a:sysClr val="windowText" lastClr="000000">
                  <a:hueOff val="0"/>
                  <a:satOff val="0"/>
                  <a:lumOff val="0"/>
                  <a:alphaOff val="0"/>
                </a:sysClr>
              </a:solidFill>
              <a:latin typeface="Calibri" panose="020F0502020204030204"/>
              <a:ea typeface="+mn-ea"/>
              <a:cs typeface="+mn-cs"/>
            </a:rPr>
            <a:t> (digital) or paper</a:t>
          </a:r>
          <a:endParaRPr lang="en-US">
            <a:solidFill>
              <a:srgbClr val="FF0000"/>
            </a:solidFill>
            <a:latin typeface="Calibri" panose="020F0502020204030204"/>
            <a:ea typeface="+mn-ea"/>
            <a:cs typeface="+mn-cs"/>
          </a:endParaRPr>
        </a:p>
      </dgm:t>
    </dgm:pt>
    <dgm:pt modelId="{EA98F926-D2D5-4F38-AC43-AB7E7EC649B9}" type="parTrans" cxnId="{540E3703-4617-48D0-8213-5D8ADD507A8C}">
      <dgm:prSet/>
      <dgm:spPr/>
      <dgm:t>
        <a:bodyPr/>
        <a:lstStyle/>
        <a:p>
          <a:endParaRPr lang="en-US"/>
        </a:p>
      </dgm:t>
    </dgm:pt>
    <dgm:pt modelId="{AA6AD73C-E7D8-496C-97E2-BA5741A5F3ED}" type="sibTrans" cxnId="{540E3703-4617-48D0-8213-5D8ADD507A8C}">
      <dgm:prSet/>
      <dgm:spPr/>
      <dgm:t>
        <a:bodyPr/>
        <a:lstStyle/>
        <a:p>
          <a:endParaRPr lang="en-US"/>
        </a:p>
      </dgm:t>
    </dgm:pt>
    <dgm:pt modelId="{F9E2F0CC-79D7-4612-8344-712B9ACC8FBF}">
      <dgm:prSet/>
      <dgm:spPr>
        <a:xfrm>
          <a:off x="619569" y="1342318"/>
          <a:ext cx="4476097" cy="536424"/>
        </a:xfrm>
        <a:prstGeom prst="rect">
          <a:avLst/>
        </a:prstGeom>
        <a:noFill/>
        <a:ln>
          <a:noFill/>
        </a:ln>
        <a:effectLst/>
      </dgm:spPr>
      <dgm:t>
        <a:bodyPr/>
        <a:lstStyle/>
        <a:p>
          <a:pPr>
            <a:lnSpc>
              <a:spcPct val="100000"/>
            </a:lnSpc>
            <a:buNone/>
          </a:pPr>
          <a:r>
            <a:rPr lang="en-GB" b="1">
              <a:solidFill>
                <a:sysClr val="windowText" lastClr="000000">
                  <a:hueOff val="0"/>
                  <a:satOff val="0"/>
                  <a:lumOff val="0"/>
                  <a:alphaOff val="0"/>
                </a:sysClr>
              </a:solidFill>
              <a:latin typeface="Calibri" panose="020F0502020204030204"/>
              <a:ea typeface="+mn-ea"/>
              <a:cs typeface="+mn-cs"/>
            </a:rPr>
            <a:t>Flag</a:t>
          </a:r>
          <a:r>
            <a:rPr lang="en-GB">
              <a:solidFill>
                <a:sysClr val="windowText" lastClr="000000">
                  <a:hueOff val="0"/>
                  <a:satOff val="0"/>
                  <a:lumOff val="0"/>
                  <a:alphaOff val="0"/>
                </a:sysClr>
              </a:solidFill>
              <a:latin typeface="Calibri" panose="020F0502020204030204"/>
              <a:ea typeface="+mn-ea"/>
              <a:cs typeface="+mn-cs"/>
            </a:rPr>
            <a:t> – So it can be </a:t>
          </a:r>
          <a:r>
            <a:rPr lang="en-GB">
              <a:solidFill>
                <a:srgbClr val="FF0000"/>
              </a:solidFill>
              <a:latin typeface="Calibri" panose="020F0502020204030204"/>
              <a:ea typeface="+mn-ea"/>
              <a:cs typeface="+mn-cs"/>
            </a:rPr>
            <a:t>SEEN </a:t>
          </a:r>
          <a:r>
            <a:rPr lang="en-GB">
              <a:solidFill>
                <a:sysClr val="windowText" lastClr="000000">
                  <a:hueOff val="0"/>
                  <a:satOff val="0"/>
                  <a:lumOff val="0"/>
                  <a:alphaOff val="0"/>
                </a:sysClr>
              </a:solidFill>
              <a:latin typeface="Calibri" panose="020F0502020204030204"/>
              <a:ea typeface="+mn-ea"/>
              <a:cs typeface="+mn-cs"/>
            </a:rPr>
            <a:t>where YOU work</a:t>
          </a:r>
          <a:endParaRPr lang="en-US">
            <a:solidFill>
              <a:srgbClr val="FF0000"/>
            </a:solidFill>
            <a:latin typeface="Calibri" panose="020F0502020204030204"/>
            <a:ea typeface="+mn-ea"/>
            <a:cs typeface="+mn-cs"/>
          </a:endParaRPr>
        </a:p>
      </dgm:t>
    </dgm:pt>
    <dgm:pt modelId="{6CF8A519-7060-45C0-87EC-9FAAD7339BD4}" type="parTrans" cxnId="{488D9806-4227-47BF-99FE-86A5FF61D070}">
      <dgm:prSet/>
      <dgm:spPr/>
      <dgm:t>
        <a:bodyPr/>
        <a:lstStyle/>
        <a:p>
          <a:endParaRPr lang="en-US"/>
        </a:p>
      </dgm:t>
    </dgm:pt>
    <dgm:pt modelId="{32FE74D8-AF84-400D-AA9B-8DDF6FB5FC3D}" type="sibTrans" cxnId="{488D9806-4227-47BF-99FE-86A5FF61D070}">
      <dgm:prSet/>
      <dgm:spPr/>
      <dgm:t>
        <a:bodyPr/>
        <a:lstStyle/>
        <a:p>
          <a:endParaRPr lang="en-US"/>
        </a:p>
      </dgm:t>
    </dgm:pt>
    <dgm:pt modelId="{BE5577BD-2DB8-469E-92CD-BAA70C42D2ED}">
      <dgm:prSet/>
      <dgm:spPr>
        <a:xfrm>
          <a:off x="619569" y="2012849"/>
          <a:ext cx="4476097" cy="536424"/>
        </a:xfrm>
        <a:prstGeom prst="rect">
          <a:avLst/>
        </a:prstGeom>
        <a:noFill/>
        <a:ln>
          <a:noFill/>
        </a:ln>
        <a:effectLst/>
      </dgm:spPr>
      <dgm:t>
        <a:bodyPr/>
        <a:lstStyle/>
        <a:p>
          <a:pPr>
            <a:lnSpc>
              <a:spcPct val="100000"/>
            </a:lnSpc>
            <a:buNone/>
          </a:pPr>
          <a:r>
            <a:rPr lang="en-GB" b="1">
              <a:solidFill>
                <a:sysClr val="windowText" lastClr="000000">
                  <a:hueOff val="0"/>
                  <a:satOff val="0"/>
                  <a:lumOff val="0"/>
                  <a:alphaOff val="0"/>
                </a:sysClr>
              </a:solidFill>
              <a:latin typeface="Calibri" panose="020F0502020204030204"/>
              <a:ea typeface="+mn-ea"/>
              <a:cs typeface="+mn-cs"/>
            </a:rPr>
            <a:t>Share</a:t>
          </a:r>
          <a:r>
            <a:rPr lang="en-GB">
              <a:solidFill>
                <a:sysClr val="windowText" lastClr="000000">
                  <a:hueOff val="0"/>
                  <a:satOff val="0"/>
                  <a:lumOff val="0"/>
                  <a:alphaOff val="0"/>
                </a:sysClr>
              </a:solidFill>
              <a:latin typeface="Calibri" panose="020F0502020204030204"/>
              <a:ea typeface="+mn-ea"/>
              <a:cs typeface="+mn-cs"/>
            </a:rPr>
            <a:t> – in </a:t>
          </a:r>
          <a:r>
            <a:rPr lang="en-GB">
              <a:solidFill>
                <a:srgbClr val="FF0000"/>
              </a:solidFill>
              <a:latin typeface="Calibri" panose="020F0502020204030204"/>
              <a:ea typeface="+mn-ea"/>
              <a:cs typeface="+mn-cs"/>
            </a:rPr>
            <a:t>ALL</a:t>
          </a:r>
          <a:r>
            <a:rPr lang="en-GB">
              <a:solidFill>
                <a:sysClr val="windowText" lastClr="000000">
                  <a:hueOff val="0"/>
                  <a:satOff val="0"/>
                  <a:lumOff val="0"/>
                  <a:alphaOff val="0"/>
                </a:sysClr>
              </a:solidFill>
              <a:latin typeface="Calibri" panose="020F0502020204030204"/>
              <a:ea typeface="+mn-ea"/>
              <a:cs typeface="+mn-cs"/>
            </a:rPr>
            <a:t> </a:t>
          </a:r>
          <a:r>
            <a:rPr lang="en-GB">
              <a:solidFill>
                <a:sysClr val="windowText" lastClr="000000"/>
              </a:solidFill>
              <a:latin typeface="Calibri" panose="020F0502020204030204"/>
              <a:ea typeface="+mn-ea"/>
              <a:cs typeface="+mn-cs"/>
            </a:rPr>
            <a:t>communications</a:t>
          </a:r>
          <a:r>
            <a:rPr lang="en-GB">
              <a:solidFill>
                <a:sysClr val="windowText" lastClr="000000">
                  <a:hueOff val="0"/>
                  <a:satOff val="0"/>
                  <a:lumOff val="0"/>
                  <a:alphaOff val="0"/>
                </a:sysClr>
              </a:solidFill>
              <a:latin typeface="Calibri" panose="020F0502020204030204"/>
              <a:ea typeface="+mn-ea"/>
              <a:cs typeface="+mn-cs"/>
            </a:rPr>
            <a:t> you use</a:t>
          </a:r>
          <a:endParaRPr lang="en-US">
            <a:solidFill>
              <a:sysClr val="windowText" lastClr="000000">
                <a:hueOff val="0"/>
                <a:satOff val="0"/>
                <a:lumOff val="0"/>
                <a:alphaOff val="0"/>
              </a:sysClr>
            </a:solidFill>
            <a:latin typeface="Calibri" panose="020F0502020204030204"/>
            <a:ea typeface="+mn-ea"/>
            <a:cs typeface="+mn-cs"/>
          </a:endParaRPr>
        </a:p>
      </dgm:t>
    </dgm:pt>
    <dgm:pt modelId="{1A1F5D55-C859-4580-9F6B-6C6B61FBD041}" type="parTrans" cxnId="{80EF9476-F106-4D3E-A64A-DFBCD98B9278}">
      <dgm:prSet/>
      <dgm:spPr/>
      <dgm:t>
        <a:bodyPr/>
        <a:lstStyle/>
        <a:p>
          <a:endParaRPr lang="en-US"/>
        </a:p>
      </dgm:t>
    </dgm:pt>
    <dgm:pt modelId="{AF718EB8-E3AD-481A-B11C-CF5524412358}" type="sibTrans" cxnId="{80EF9476-F106-4D3E-A64A-DFBCD98B9278}">
      <dgm:prSet/>
      <dgm:spPr/>
      <dgm:t>
        <a:bodyPr/>
        <a:lstStyle/>
        <a:p>
          <a:endParaRPr lang="en-US"/>
        </a:p>
      </dgm:t>
    </dgm:pt>
    <dgm:pt modelId="{5F722933-8B15-4277-85B7-F7FBAB2B2B19}">
      <dgm:prSet/>
      <dgm:spPr>
        <a:xfrm>
          <a:off x="619569" y="2683379"/>
          <a:ext cx="4476097" cy="536424"/>
        </a:xfrm>
        <a:prstGeom prst="rect">
          <a:avLst/>
        </a:prstGeom>
        <a:noFill/>
        <a:ln>
          <a:noFill/>
        </a:ln>
        <a:effectLst/>
      </dgm:spPr>
      <dgm:t>
        <a:bodyPr/>
        <a:lstStyle/>
        <a:p>
          <a:pPr>
            <a:lnSpc>
              <a:spcPct val="100000"/>
            </a:lnSpc>
            <a:buNone/>
          </a:pPr>
          <a:r>
            <a:rPr lang="en-GB" b="1">
              <a:solidFill>
                <a:sysClr val="windowText" lastClr="000000">
                  <a:hueOff val="0"/>
                  <a:satOff val="0"/>
                  <a:lumOff val="0"/>
                  <a:alphaOff val="0"/>
                </a:sysClr>
              </a:solidFill>
              <a:latin typeface="Calibri" panose="020F0502020204030204"/>
              <a:ea typeface="+mn-ea"/>
              <a:cs typeface="+mn-cs"/>
            </a:rPr>
            <a:t>Meet</a:t>
          </a:r>
          <a:r>
            <a:rPr lang="en-GB">
              <a:solidFill>
                <a:sysClr val="windowText" lastClr="000000">
                  <a:hueOff val="0"/>
                  <a:satOff val="0"/>
                  <a:lumOff val="0"/>
                  <a:alphaOff val="0"/>
                </a:sysClr>
              </a:solidFill>
              <a:latin typeface="Calibri" panose="020F0502020204030204"/>
              <a:ea typeface="+mn-ea"/>
              <a:cs typeface="+mn-cs"/>
            </a:rPr>
            <a:t> – make your best </a:t>
          </a:r>
          <a:r>
            <a:rPr lang="en-GB">
              <a:solidFill>
                <a:srgbClr val="FF0000"/>
              </a:solidFill>
              <a:latin typeface="Calibri" panose="020F0502020204030204"/>
              <a:ea typeface="+mn-ea"/>
              <a:cs typeface="+mn-cs"/>
            </a:rPr>
            <a:t>EFFORT</a:t>
          </a:r>
          <a:r>
            <a:rPr lang="en-GB">
              <a:solidFill>
                <a:sysClr val="windowText" lastClr="000000">
                  <a:hueOff val="0"/>
                  <a:satOff val="0"/>
                  <a:lumOff val="0"/>
                  <a:alphaOff val="0"/>
                </a:sysClr>
              </a:solidFill>
              <a:latin typeface="Calibri" panose="020F0502020204030204"/>
              <a:ea typeface="+mn-ea"/>
              <a:cs typeface="+mn-cs"/>
            </a:rPr>
            <a:t> to meet the adjustment</a:t>
          </a:r>
          <a:endParaRPr lang="en-US">
            <a:solidFill>
              <a:sysClr val="windowText" lastClr="000000">
                <a:hueOff val="0"/>
                <a:satOff val="0"/>
                <a:lumOff val="0"/>
                <a:alphaOff val="0"/>
              </a:sysClr>
            </a:solidFill>
            <a:latin typeface="Calibri" panose="020F0502020204030204"/>
            <a:ea typeface="+mn-ea"/>
            <a:cs typeface="+mn-cs"/>
          </a:endParaRPr>
        </a:p>
      </dgm:t>
    </dgm:pt>
    <dgm:pt modelId="{BD9E8BC6-74DA-497F-8091-4DA9BCE332E7}" type="parTrans" cxnId="{61C82AE8-CA40-4926-A2D7-7839934C7C00}">
      <dgm:prSet/>
      <dgm:spPr/>
      <dgm:t>
        <a:bodyPr/>
        <a:lstStyle/>
        <a:p>
          <a:endParaRPr lang="en-US"/>
        </a:p>
      </dgm:t>
    </dgm:pt>
    <dgm:pt modelId="{7083D3A9-D3C5-4355-952E-D65EE0A7B0C7}" type="sibTrans" cxnId="{61C82AE8-CA40-4926-A2D7-7839934C7C00}">
      <dgm:prSet/>
      <dgm:spPr/>
      <dgm:t>
        <a:bodyPr/>
        <a:lstStyle/>
        <a:p>
          <a:endParaRPr lang="en-US"/>
        </a:p>
      </dgm:t>
    </dgm:pt>
    <dgm:pt modelId="{6ADE41C0-3629-4E59-88DB-7F7C9DC382C0}">
      <dgm:prSet/>
      <dgm:spPr>
        <a:xfrm>
          <a:off x="619569" y="3353909"/>
          <a:ext cx="4476097" cy="536424"/>
        </a:xfrm>
        <a:prstGeom prst="rect">
          <a:avLst/>
        </a:prstGeom>
        <a:noFill/>
        <a:ln>
          <a:noFill/>
        </a:ln>
        <a:effectLst/>
      </dgm:spPr>
      <dgm:t>
        <a:bodyPr/>
        <a:lstStyle/>
        <a:p>
          <a:pPr>
            <a:lnSpc>
              <a:spcPct val="100000"/>
            </a:lnSpc>
            <a:buNone/>
          </a:pPr>
          <a:r>
            <a:rPr lang="en-GB" b="1">
              <a:solidFill>
                <a:sysClr val="windowText" lastClr="000000">
                  <a:hueOff val="0"/>
                  <a:satOff val="0"/>
                  <a:lumOff val="0"/>
                  <a:alphaOff val="0"/>
                </a:sysClr>
              </a:solidFill>
              <a:latin typeface="Calibri" panose="020F0502020204030204"/>
              <a:ea typeface="+mn-ea"/>
              <a:cs typeface="+mn-cs"/>
            </a:rPr>
            <a:t>Review</a:t>
          </a:r>
          <a:r>
            <a:rPr lang="en-GB">
              <a:solidFill>
                <a:sysClr val="windowText" lastClr="000000">
                  <a:hueOff val="0"/>
                  <a:satOff val="0"/>
                  <a:lumOff val="0"/>
                  <a:alphaOff val="0"/>
                </a:sysClr>
              </a:solidFill>
              <a:latin typeface="Calibri" panose="020F0502020204030204"/>
              <a:ea typeface="+mn-ea"/>
              <a:cs typeface="+mn-cs"/>
            </a:rPr>
            <a:t> - </a:t>
          </a:r>
          <a:r>
            <a:rPr lang="en-GB">
              <a:solidFill>
                <a:srgbClr val="FF0000"/>
              </a:solidFill>
              <a:latin typeface="Calibri" panose="020F0502020204030204"/>
              <a:ea typeface="+mn-ea"/>
              <a:cs typeface="+mn-cs"/>
            </a:rPr>
            <a:t>ASK </a:t>
          </a:r>
          <a:r>
            <a:rPr lang="en-GB">
              <a:solidFill>
                <a:sysClr val="windowText" lastClr="000000">
                  <a:hueOff val="0"/>
                  <a:satOff val="0"/>
                  <a:lumOff val="0"/>
                  <a:alphaOff val="0"/>
                </a:sysClr>
              </a:solidFill>
              <a:latin typeface="Calibri" panose="020F0502020204030204"/>
              <a:ea typeface="+mn-ea"/>
              <a:cs typeface="+mn-cs"/>
            </a:rPr>
            <a:t>if any changes need to be made</a:t>
          </a:r>
          <a:endParaRPr lang="en-US">
            <a:solidFill>
              <a:sysClr val="windowText" lastClr="000000">
                <a:hueOff val="0"/>
                <a:satOff val="0"/>
                <a:lumOff val="0"/>
                <a:alphaOff val="0"/>
              </a:sysClr>
            </a:solidFill>
            <a:latin typeface="Calibri" panose="020F0502020204030204"/>
            <a:ea typeface="+mn-ea"/>
            <a:cs typeface="+mn-cs"/>
          </a:endParaRPr>
        </a:p>
      </dgm:t>
    </dgm:pt>
    <dgm:pt modelId="{ADF3EF41-B439-4615-B3F4-B6F6DF3684F0}" type="parTrans" cxnId="{15C2B86D-F9EE-4120-A776-085F087505AC}">
      <dgm:prSet/>
      <dgm:spPr/>
      <dgm:t>
        <a:bodyPr/>
        <a:lstStyle/>
        <a:p>
          <a:endParaRPr lang="en-US"/>
        </a:p>
      </dgm:t>
    </dgm:pt>
    <dgm:pt modelId="{9B7516B6-7CF6-49B5-8E77-4109E9B93824}" type="sibTrans" cxnId="{15C2B86D-F9EE-4120-A776-085F087505AC}">
      <dgm:prSet/>
      <dgm:spPr/>
      <dgm:t>
        <a:bodyPr/>
        <a:lstStyle/>
        <a:p>
          <a:endParaRPr lang="en-US"/>
        </a:p>
      </dgm:t>
    </dgm:pt>
    <dgm:pt modelId="{78CF8696-8600-4568-BD5C-BEBFF1CAA40B}" type="pres">
      <dgm:prSet presAssocID="{2F5F6E28-F286-45AB-9AEE-5FE44C1F3504}" presName="root" presStyleCnt="0">
        <dgm:presLayoutVars>
          <dgm:dir/>
          <dgm:resizeHandles val="exact"/>
        </dgm:presLayoutVars>
      </dgm:prSet>
      <dgm:spPr/>
    </dgm:pt>
    <dgm:pt modelId="{5510251D-0C9C-4E00-A57B-1A84CE275463}" type="pres">
      <dgm:prSet presAssocID="{9F851EEF-EC51-4A52-AE63-CD1EEC60B6C5}" presName="compNode" presStyleCnt="0"/>
      <dgm:spPr/>
    </dgm:pt>
    <dgm:pt modelId="{FB6F77B2-EF70-4501-A40E-B912765E9CB4}" type="pres">
      <dgm:prSet presAssocID="{9F851EEF-EC51-4A52-AE63-CD1EEC60B6C5}" presName="bgRect" presStyleLbl="bgShp" presStyleIdx="0" presStyleCnt="6" custLinFactNeighborX="121" custLinFactNeighborY="-1365"/>
      <dgm:spPr>
        <a:xfrm>
          <a:off x="0" y="0"/>
          <a:ext cx="5095667" cy="536424"/>
        </a:xfrm>
        <a:prstGeom prst="roundRect">
          <a:avLst>
            <a:gd name="adj" fmla="val 10000"/>
          </a:avLst>
        </a:prstGeom>
        <a:solidFill>
          <a:srgbClr val="4472C4">
            <a:tint val="40000"/>
            <a:hueOff val="0"/>
            <a:satOff val="0"/>
            <a:lumOff val="0"/>
            <a:alphaOff val="0"/>
          </a:srgbClr>
        </a:solidFill>
        <a:ln>
          <a:noFill/>
        </a:ln>
        <a:effectLst/>
      </dgm:spPr>
    </dgm:pt>
    <dgm:pt modelId="{69571D82-F54A-42AC-A2AF-EBF84A395E1E}" type="pres">
      <dgm:prSet presAssocID="{9F851EEF-EC51-4A52-AE63-CD1EEC60B6C5}" presName="iconRect" presStyleLbl="node1" presStyleIdx="0" presStyleCnt="6"/>
      <dgm:spPr>
        <a:xfrm>
          <a:off x="162268" y="121954"/>
          <a:ext cx="295033" cy="2950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Magnifying glass"/>
        </a:ext>
      </dgm:extLst>
    </dgm:pt>
    <dgm:pt modelId="{79A35EED-0F10-4E60-8C14-35C45BD2BDC4}" type="pres">
      <dgm:prSet presAssocID="{9F851EEF-EC51-4A52-AE63-CD1EEC60B6C5}" presName="spaceRect" presStyleCnt="0"/>
      <dgm:spPr/>
    </dgm:pt>
    <dgm:pt modelId="{C6A06056-2919-4098-BAFD-A6FA5358FD42}" type="pres">
      <dgm:prSet presAssocID="{9F851EEF-EC51-4A52-AE63-CD1EEC60B6C5}" presName="parTx" presStyleLbl="revTx" presStyleIdx="0" presStyleCnt="6">
        <dgm:presLayoutVars>
          <dgm:chMax val="0"/>
          <dgm:chPref val="0"/>
        </dgm:presLayoutVars>
      </dgm:prSet>
      <dgm:spPr/>
    </dgm:pt>
    <dgm:pt modelId="{8E127901-36BA-450F-A085-C73A2B2EEC1A}" type="pres">
      <dgm:prSet presAssocID="{D127043A-8FB9-4180-9B43-5BF8E8F7A654}" presName="sibTrans" presStyleCnt="0"/>
      <dgm:spPr/>
    </dgm:pt>
    <dgm:pt modelId="{15D105A4-1823-4FBC-A5E8-4C71DDC1E56C}" type="pres">
      <dgm:prSet presAssocID="{458D49B4-851C-4299-A76B-BE5AE67977C6}" presName="compNode" presStyleCnt="0"/>
      <dgm:spPr/>
    </dgm:pt>
    <dgm:pt modelId="{12F4475B-B3F5-4A37-9B2F-9B4CF96AA3AB}" type="pres">
      <dgm:prSet presAssocID="{458D49B4-851C-4299-A76B-BE5AE67977C6}" presName="bgRect" presStyleLbl="bgShp" presStyleIdx="1" presStyleCnt="6" custLinFactNeighborX="798" custLinFactNeighborY="1996"/>
      <dgm:spPr>
        <a:xfrm>
          <a:off x="0" y="682495"/>
          <a:ext cx="5095667" cy="536424"/>
        </a:xfrm>
        <a:prstGeom prst="roundRect">
          <a:avLst>
            <a:gd name="adj" fmla="val 10000"/>
          </a:avLst>
        </a:prstGeom>
        <a:solidFill>
          <a:srgbClr val="4472C4">
            <a:tint val="40000"/>
            <a:hueOff val="0"/>
            <a:satOff val="0"/>
            <a:lumOff val="0"/>
            <a:alphaOff val="0"/>
          </a:srgbClr>
        </a:solidFill>
        <a:ln>
          <a:noFill/>
        </a:ln>
        <a:effectLst/>
      </dgm:spPr>
    </dgm:pt>
    <dgm:pt modelId="{A1DD674E-3787-4CE3-966E-D4783C10A88D}" type="pres">
      <dgm:prSet presAssocID="{458D49B4-851C-4299-A76B-BE5AE67977C6}" presName="iconRect" presStyleLbl="node1" presStyleIdx="1" presStyleCnt="6"/>
      <dgm:spPr>
        <a:xfrm>
          <a:off x="162268" y="792484"/>
          <a:ext cx="295033" cy="29503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Document"/>
        </a:ext>
      </dgm:extLst>
    </dgm:pt>
    <dgm:pt modelId="{6DFBE7EE-1B3D-48B9-91BB-FCF4FFF41706}" type="pres">
      <dgm:prSet presAssocID="{458D49B4-851C-4299-A76B-BE5AE67977C6}" presName="spaceRect" presStyleCnt="0"/>
      <dgm:spPr/>
    </dgm:pt>
    <dgm:pt modelId="{04633FF1-F33B-442C-9A9F-E912998619D8}" type="pres">
      <dgm:prSet presAssocID="{458D49B4-851C-4299-A76B-BE5AE67977C6}" presName="parTx" presStyleLbl="revTx" presStyleIdx="1" presStyleCnt="6">
        <dgm:presLayoutVars>
          <dgm:chMax val="0"/>
          <dgm:chPref val="0"/>
        </dgm:presLayoutVars>
      </dgm:prSet>
      <dgm:spPr/>
    </dgm:pt>
    <dgm:pt modelId="{8F6163FB-85B1-4598-8437-00B5D0C12A64}" type="pres">
      <dgm:prSet presAssocID="{AA6AD73C-E7D8-496C-97E2-BA5741A5F3ED}" presName="sibTrans" presStyleCnt="0"/>
      <dgm:spPr/>
    </dgm:pt>
    <dgm:pt modelId="{007F6B0D-3E34-4339-9CC6-DD7186A4DF68}" type="pres">
      <dgm:prSet presAssocID="{F9E2F0CC-79D7-4612-8344-712B9ACC8FBF}" presName="compNode" presStyleCnt="0"/>
      <dgm:spPr/>
    </dgm:pt>
    <dgm:pt modelId="{5B5112F2-0ECA-48F9-8E5D-C6EF19DB768E}" type="pres">
      <dgm:prSet presAssocID="{F9E2F0CC-79D7-4612-8344-712B9ACC8FBF}" presName="bgRect" presStyleLbl="bgShp" presStyleIdx="2" presStyleCnt="6" custLinFactNeighborX="-4373" custLinFactNeighborY="-5825"/>
      <dgm:spPr>
        <a:xfrm>
          <a:off x="0" y="1311072"/>
          <a:ext cx="5095667" cy="536424"/>
        </a:xfrm>
        <a:prstGeom prst="roundRect">
          <a:avLst>
            <a:gd name="adj" fmla="val 10000"/>
          </a:avLst>
        </a:prstGeom>
        <a:solidFill>
          <a:srgbClr val="4472C4">
            <a:tint val="40000"/>
            <a:hueOff val="0"/>
            <a:satOff val="0"/>
            <a:lumOff val="0"/>
            <a:alphaOff val="0"/>
          </a:srgbClr>
        </a:solidFill>
        <a:ln>
          <a:noFill/>
        </a:ln>
        <a:effectLst/>
      </dgm:spPr>
    </dgm:pt>
    <dgm:pt modelId="{D0BEFF7E-7A34-4781-A342-B4DC52F1929A}" type="pres">
      <dgm:prSet presAssocID="{F9E2F0CC-79D7-4612-8344-712B9ACC8FBF}" presName="iconRect" presStyleLbl="node1" presStyleIdx="2" presStyleCnt="6"/>
      <dgm:spPr>
        <a:xfrm>
          <a:off x="162268" y="1463014"/>
          <a:ext cx="295033" cy="2950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Flag"/>
        </a:ext>
      </dgm:extLst>
    </dgm:pt>
    <dgm:pt modelId="{F9A9796A-1357-4B5C-A84E-CD60C42567BC}" type="pres">
      <dgm:prSet presAssocID="{F9E2F0CC-79D7-4612-8344-712B9ACC8FBF}" presName="spaceRect" presStyleCnt="0"/>
      <dgm:spPr/>
    </dgm:pt>
    <dgm:pt modelId="{D360CF31-2472-402E-9210-E2BE81031C84}" type="pres">
      <dgm:prSet presAssocID="{F9E2F0CC-79D7-4612-8344-712B9ACC8FBF}" presName="parTx" presStyleLbl="revTx" presStyleIdx="2" presStyleCnt="6">
        <dgm:presLayoutVars>
          <dgm:chMax val="0"/>
          <dgm:chPref val="0"/>
        </dgm:presLayoutVars>
      </dgm:prSet>
      <dgm:spPr/>
    </dgm:pt>
    <dgm:pt modelId="{11A50274-C892-4168-BD64-5DC15B736C2C}" type="pres">
      <dgm:prSet presAssocID="{32FE74D8-AF84-400D-AA9B-8DDF6FB5FC3D}" presName="sibTrans" presStyleCnt="0"/>
      <dgm:spPr/>
    </dgm:pt>
    <dgm:pt modelId="{E885ACA1-21EA-436B-A822-05685A2C543E}" type="pres">
      <dgm:prSet presAssocID="{BE5577BD-2DB8-469E-92CD-BAA70C42D2ED}" presName="compNode" presStyleCnt="0"/>
      <dgm:spPr/>
    </dgm:pt>
    <dgm:pt modelId="{67AEF67E-4DAA-447D-937F-088D60314B1A}" type="pres">
      <dgm:prSet presAssocID="{BE5577BD-2DB8-469E-92CD-BAA70C42D2ED}" presName="bgRect" presStyleLbl="bgShp" presStyleIdx="3" presStyleCnt="6"/>
      <dgm:spPr>
        <a:xfrm>
          <a:off x="0" y="2012849"/>
          <a:ext cx="5095667" cy="536424"/>
        </a:xfrm>
        <a:prstGeom prst="roundRect">
          <a:avLst>
            <a:gd name="adj" fmla="val 10000"/>
          </a:avLst>
        </a:prstGeom>
        <a:solidFill>
          <a:srgbClr val="4472C4">
            <a:tint val="40000"/>
            <a:hueOff val="0"/>
            <a:satOff val="0"/>
            <a:lumOff val="0"/>
            <a:alphaOff val="0"/>
          </a:srgbClr>
        </a:solidFill>
        <a:ln>
          <a:noFill/>
        </a:ln>
        <a:effectLst/>
      </dgm:spPr>
    </dgm:pt>
    <dgm:pt modelId="{83A07574-5FC5-4D9D-9F5C-ECFA6B8BE236}" type="pres">
      <dgm:prSet presAssocID="{BE5577BD-2DB8-469E-92CD-BAA70C42D2ED}" presName="iconRect" presStyleLbl="node1" presStyleIdx="3" presStyleCnt="6"/>
      <dgm:spPr>
        <a:xfrm>
          <a:off x="162268" y="2133544"/>
          <a:ext cx="295033" cy="2950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Subtitles"/>
        </a:ext>
      </dgm:extLst>
    </dgm:pt>
    <dgm:pt modelId="{3647111A-7579-410F-80FC-421E2EFFBF6B}" type="pres">
      <dgm:prSet presAssocID="{BE5577BD-2DB8-469E-92CD-BAA70C42D2ED}" presName="spaceRect" presStyleCnt="0"/>
      <dgm:spPr/>
    </dgm:pt>
    <dgm:pt modelId="{CFDECAEA-7FA0-4DB7-8609-01ABBF701852}" type="pres">
      <dgm:prSet presAssocID="{BE5577BD-2DB8-469E-92CD-BAA70C42D2ED}" presName="parTx" presStyleLbl="revTx" presStyleIdx="3" presStyleCnt="6">
        <dgm:presLayoutVars>
          <dgm:chMax val="0"/>
          <dgm:chPref val="0"/>
        </dgm:presLayoutVars>
      </dgm:prSet>
      <dgm:spPr/>
    </dgm:pt>
    <dgm:pt modelId="{6E4D2ECE-3F3D-460B-BD3E-F3DDA49A9573}" type="pres">
      <dgm:prSet presAssocID="{AF718EB8-E3AD-481A-B11C-CF5524412358}" presName="sibTrans" presStyleCnt="0"/>
      <dgm:spPr/>
    </dgm:pt>
    <dgm:pt modelId="{AC9328CE-7C5B-490C-B3A1-369C96689C4C}" type="pres">
      <dgm:prSet presAssocID="{5F722933-8B15-4277-85B7-F7FBAB2B2B19}" presName="compNode" presStyleCnt="0"/>
      <dgm:spPr/>
    </dgm:pt>
    <dgm:pt modelId="{8DBF472C-F304-4A3D-A0E4-803E4A7700D5}" type="pres">
      <dgm:prSet presAssocID="{5F722933-8B15-4277-85B7-F7FBAB2B2B19}" presName="bgRect" presStyleLbl="bgShp" presStyleIdx="4" presStyleCnt="6"/>
      <dgm:spPr>
        <a:xfrm>
          <a:off x="0" y="2683379"/>
          <a:ext cx="5095667" cy="536424"/>
        </a:xfrm>
        <a:prstGeom prst="roundRect">
          <a:avLst>
            <a:gd name="adj" fmla="val 10000"/>
          </a:avLst>
        </a:prstGeom>
        <a:solidFill>
          <a:srgbClr val="4472C4">
            <a:tint val="40000"/>
            <a:hueOff val="0"/>
            <a:satOff val="0"/>
            <a:lumOff val="0"/>
            <a:alphaOff val="0"/>
          </a:srgbClr>
        </a:solidFill>
        <a:ln>
          <a:noFill/>
        </a:ln>
        <a:effectLst/>
      </dgm:spPr>
    </dgm:pt>
    <dgm:pt modelId="{7267AF4D-2127-46C7-BEF7-40E295CF4849}" type="pres">
      <dgm:prSet presAssocID="{5F722933-8B15-4277-85B7-F7FBAB2B2B19}" presName="iconRect" presStyleLbl="node1" presStyleIdx="4" presStyleCnt="6"/>
      <dgm:spPr>
        <a:xfrm>
          <a:off x="162268" y="2804074"/>
          <a:ext cx="295033" cy="29503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Connections"/>
        </a:ext>
      </dgm:extLst>
    </dgm:pt>
    <dgm:pt modelId="{998752C8-17E4-4300-9994-0066A95C9865}" type="pres">
      <dgm:prSet presAssocID="{5F722933-8B15-4277-85B7-F7FBAB2B2B19}" presName="spaceRect" presStyleCnt="0"/>
      <dgm:spPr/>
    </dgm:pt>
    <dgm:pt modelId="{3E1C82DD-6DDF-42EB-B816-442EB0353D96}" type="pres">
      <dgm:prSet presAssocID="{5F722933-8B15-4277-85B7-F7FBAB2B2B19}" presName="parTx" presStyleLbl="revTx" presStyleIdx="4" presStyleCnt="6">
        <dgm:presLayoutVars>
          <dgm:chMax val="0"/>
          <dgm:chPref val="0"/>
        </dgm:presLayoutVars>
      </dgm:prSet>
      <dgm:spPr/>
    </dgm:pt>
    <dgm:pt modelId="{169DB1DA-420F-41F7-808A-F82430B4AACD}" type="pres">
      <dgm:prSet presAssocID="{7083D3A9-D3C5-4355-952E-D65EE0A7B0C7}" presName="sibTrans" presStyleCnt="0"/>
      <dgm:spPr/>
    </dgm:pt>
    <dgm:pt modelId="{DC6E3401-EFD4-4DE6-B677-A82D95D77178}" type="pres">
      <dgm:prSet presAssocID="{6ADE41C0-3629-4E59-88DB-7F7C9DC382C0}" presName="compNode" presStyleCnt="0"/>
      <dgm:spPr/>
    </dgm:pt>
    <dgm:pt modelId="{53722C51-EF99-4274-9291-D25A3DA45FF9}" type="pres">
      <dgm:prSet presAssocID="{6ADE41C0-3629-4E59-88DB-7F7C9DC382C0}" presName="bgRect" presStyleLbl="bgShp" presStyleIdx="5" presStyleCnt="6" custLinFactNeighborX="1595" custLinFactNeighborY="64219"/>
      <dgm:spPr>
        <a:xfrm>
          <a:off x="0" y="3353909"/>
          <a:ext cx="5095667" cy="536424"/>
        </a:xfrm>
        <a:prstGeom prst="roundRect">
          <a:avLst>
            <a:gd name="adj" fmla="val 10000"/>
          </a:avLst>
        </a:prstGeom>
        <a:solidFill>
          <a:srgbClr val="4472C4">
            <a:tint val="40000"/>
            <a:hueOff val="0"/>
            <a:satOff val="0"/>
            <a:lumOff val="0"/>
            <a:alphaOff val="0"/>
          </a:srgbClr>
        </a:solidFill>
        <a:ln>
          <a:noFill/>
        </a:ln>
        <a:effectLst/>
      </dgm:spPr>
    </dgm:pt>
    <dgm:pt modelId="{2FAA1410-1373-48F5-8E1A-B0965142441E}" type="pres">
      <dgm:prSet presAssocID="{6ADE41C0-3629-4E59-88DB-7F7C9DC382C0}" presName="iconRect" presStyleLbl="node1" presStyleIdx="5" presStyleCnt="6"/>
      <dgm:spPr>
        <a:xfrm>
          <a:off x="162268" y="3474604"/>
          <a:ext cx="295033" cy="29503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Question mark"/>
        </a:ext>
      </dgm:extLst>
    </dgm:pt>
    <dgm:pt modelId="{10D38D8E-CD2F-4B3E-8665-2ACA03423798}" type="pres">
      <dgm:prSet presAssocID="{6ADE41C0-3629-4E59-88DB-7F7C9DC382C0}" presName="spaceRect" presStyleCnt="0"/>
      <dgm:spPr/>
    </dgm:pt>
    <dgm:pt modelId="{5027C8B2-C72F-47D8-BAC0-C17659A6FF36}" type="pres">
      <dgm:prSet presAssocID="{6ADE41C0-3629-4E59-88DB-7F7C9DC382C0}" presName="parTx" presStyleLbl="revTx" presStyleIdx="5" presStyleCnt="6">
        <dgm:presLayoutVars>
          <dgm:chMax val="0"/>
          <dgm:chPref val="0"/>
        </dgm:presLayoutVars>
      </dgm:prSet>
      <dgm:spPr/>
    </dgm:pt>
  </dgm:ptLst>
  <dgm:cxnLst>
    <dgm:cxn modelId="{540E3703-4617-48D0-8213-5D8ADD507A8C}" srcId="{2F5F6E28-F286-45AB-9AEE-5FE44C1F3504}" destId="{458D49B4-851C-4299-A76B-BE5AE67977C6}" srcOrd="1" destOrd="0" parTransId="{EA98F926-D2D5-4F38-AC43-AB7E7EC649B9}" sibTransId="{AA6AD73C-E7D8-496C-97E2-BA5741A5F3ED}"/>
    <dgm:cxn modelId="{488D9806-4227-47BF-99FE-86A5FF61D070}" srcId="{2F5F6E28-F286-45AB-9AEE-5FE44C1F3504}" destId="{F9E2F0CC-79D7-4612-8344-712B9ACC8FBF}" srcOrd="2" destOrd="0" parTransId="{6CF8A519-7060-45C0-87EC-9FAAD7339BD4}" sibTransId="{32FE74D8-AF84-400D-AA9B-8DDF6FB5FC3D}"/>
    <dgm:cxn modelId="{E0ED072D-7E74-4108-8D07-CA919B477328}" type="presOf" srcId="{6ADE41C0-3629-4E59-88DB-7F7C9DC382C0}" destId="{5027C8B2-C72F-47D8-BAC0-C17659A6FF36}" srcOrd="0" destOrd="0" presId="urn:microsoft.com/office/officeart/2018/2/layout/IconVerticalSolidList"/>
    <dgm:cxn modelId="{C89CAF66-F436-4EB0-AF33-8CF595BB4EF7}" type="presOf" srcId="{5F722933-8B15-4277-85B7-F7FBAB2B2B19}" destId="{3E1C82DD-6DDF-42EB-B816-442EB0353D96}" srcOrd="0" destOrd="0" presId="urn:microsoft.com/office/officeart/2018/2/layout/IconVerticalSolidList"/>
    <dgm:cxn modelId="{15C2B86D-F9EE-4120-A776-085F087505AC}" srcId="{2F5F6E28-F286-45AB-9AEE-5FE44C1F3504}" destId="{6ADE41C0-3629-4E59-88DB-7F7C9DC382C0}" srcOrd="5" destOrd="0" parTransId="{ADF3EF41-B439-4615-B3F4-B6F6DF3684F0}" sibTransId="{9B7516B6-7CF6-49B5-8E77-4109E9B93824}"/>
    <dgm:cxn modelId="{80EF9476-F106-4D3E-A64A-DFBCD98B9278}" srcId="{2F5F6E28-F286-45AB-9AEE-5FE44C1F3504}" destId="{BE5577BD-2DB8-469E-92CD-BAA70C42D2ED}" srcOrd="3" destOrd="0" parTransId="{1A1F5D55-C859-4580-9F6B-6C6B61FBD041}" sibTransId="{AF718EB8-E3AD-481A-B11C-CF5524412358}"/>
    <dgm:cxn modelId="{9921A178-F933-47C5-932B-8146736D56B2}" type="presOf" srcId="{F9E2F0CC-79D7-4612-8344-712B9ACC8FBF}" destId="{D360CF31-2472-402E-9210-E2BE81031C84}" srcOrd="0" destOrd="0" presId="urn:microsoft.com/office/officeart/2018/2/layout/IconVerticalSolidList"/>
    <dgm:cxn modelId="{4A80678F-769B-4FC1-8B3F-B91C504EBEF7}" type="presOf" srcId="{9F851EEF-EC51-4A52-AE63-CD1EEC60B6C5}" destId="{C6A06056-2919-4098-BAFD-A6FA5358FD42}" srcOrd="0" destOrd="0" presId="urn:microsoft.com/office/officeart/2018/2/layout/IconVerticalSolidList"/>
    <dgm:cxn modelId="{1AAAB494-C413-4396-A164-BF7438EB645F}" type="presOf" srcId="{BE5577BD-2DB8-469E-92CD-BAA70C42D2ED}" destId="{CFDECAEA-7FA0-4DB7-8609-01ABBF701852}" srcOrd="0" destOrd="0" presId="urn:microsoft.com/office/officeart/2018/2/layout/IconVerticalSolidList"/>
    <dgm:cxn modelId="{FE7963AE-D253-412B-B80B-5A78D2F5128C}" type="presOf" srcId="{2F5F6E28-F286-45AB-9AEE-5FE44C1F3504}" destId="{78CF8696-8600-4568-BD5C-BEBFF1CAA40B}" srcOrd="0" destOrd="0" presId="urn:microsoft.com/office/officeart/2018/2/layout/IconVerticalSolidList"/>
    <dgm:cxn modelId="{A604BEC7-DA0C-432F-BA2D-F349F2B1EE38}" srcId="{2F5F6E28-F286-45AB-9AEE-5FE44C1F3504}" destId="{9F851EEF-EC51-4A52-AE63-CD1EEC60B6C5}" srcOrd="0" destOrd="0" parTransId="{5DF9B553-4F17-4C6A-9F07-F8CE5C50628B}" sibTransId="{D127043A-8FB9-4180-9B43-5BF8E8F7A654}"/>
    <dgm:cxn modelId="{61C82AE8-CA40-4926-A2D7-7839934C7C00}" srcId="{2F5F6E28-F286-45AB-9AEE-5FE44C1F3504}" destId="{5F722933-8B15-4277-85B7-F7FBAB2B2B19}" srcOrd="4" destOrd="0" parTransId="{BD9E8BC6-74DA-497F-8091-4DA9BCE332E7}" sibTransId="{7083D3A9-D3C5-4355-952E-D65EE0A7B0C7}"/>
    <dgm:cxn modelId="{063D6BEE-F03D-48E9-BD85-6F0587D842E8}" type="presOf" srcId="{458D49B4-851C-4299-A76B-BE5AE67977C6}" destId="{04633FF1-F33B-442C-9A9F-E912998619D8}" srcOrd="0" destOrd="0" presId="urn:microsoft.com/office/officeart/2018/2/layout/IconVerticalSolidList"/>
    <dgm:cxn modelId="{2DB27FDB-87A2-42BE-AD82-FC8B99847BDF}" type="presParOf" srcId="{78CF8696-8600-4568-BD5C-BEBFF1CAA40B}" destId="{5510251D-0C9C-4E00-A57B-1A84CE275463}" srcOrd="0" destOrd="0" presId="urn:microsoft.com/office/officeart/2018/2/layout/IconVerticalSolidList"/>
    <dgm:cxn modelId="{65CAAC3C-26FE-4CEE-9DBB-25934A5F3385}" type="presParOf" srcId="{5510251D-0C9C-4E00-A57B-1A84CE275463}" destId="{FB6F77B2-EF70-4501-A40E-B912765E9CB4}" srcOrd="0" destOrd="0" presId="urn:microsoft.com/office/officeart/2018/2/layout/IconVerticalSolidList"/>
    <dgm:cxn modelId="{6ABF01A8-DBAA-4BCB-9A49-881684F52D3A}" type="presParOf" srcId="{5510251D-0C9C-4E00-A57B-1A84CE275463}" destId="{69571D82-F54A-42AC-A2AF-EBF84A395E1E}" srcOrd="1" destOrd="0" presId="urn:microsoft.com/office/officeart/2018/2/layout/IconVerticalSolidList"/>
    <dgm:cxn modelId="{FE590D62-21FF-4784-BB54-A7011CCC4096}" type="presParOf" srcId="{5510251D-0C9C-4E00-A57B-1A84CE275463}" destId="{79A35EED-0F10-4E60-8C14-35C45BD2BDC4}" srcOrd="2" destOrd="0" presId="urn:microsoft.com/office/officeart/2018/2/layout/IconVerticalSolidList"/>
    <dgm:cxn modelId="{DA037FF0-97AA-458B-A2F6-389E48DC7824}" type="presParOf" srcId="{5510251D-0C9C-4E00-A57B-1A84CE275463}" destId="{C6A06056-2919-4098-BAFD-A6FA5358FD42}" srcOrd="3" destOrd="0" presId="urn:microsoft.com/office/officeart/2018/2/layout/IconVerticalSolidList"/>
    <dgm:cxn modelId="{02E08BF6-327F-40FE-B462-20A8520CB59F}" type="presParOf" srcId="{78CF8696-8600-4568-BD5C-BEBFF1CAA40B}" destId="{8E127901-36BA-450F-A085-C73A2B2EEC1A}" srcOrd="1" destOrd="0" presId="urn:microsoft.com/office/officeart/2018/2/layout/IconVerticalSolidList"/>
    <dgm:cxn modelId="{1BED4554-0028-4CE0-86F5-FCC265BA6742}" type="presParOf" srcId="{78CF8696-8600-4568-BD5C-BEBFF1CAA40B}" destId="{15D105A4-1823-4FBC-A5E8-4C71DDC1E56C}" srcOrd="2" destOrd="0" presId="urn:microsoft.com/office/officeart/2018/2/layout/IconVerticalSolidList"/>
    <dgm:cxn modelId="{1AF05870-4270-4AAC-A038-1BF395BC8E84}" type="presParOf" srcId="{15D105A4-1823-4FBC-A5E8-4C71DDC1E56C}" destId="{12F4475B-B3F5-4A37-9B2F-9B4CF96AA3AB}" srcOrd="0" destOrd="0" presId="urn:microsoft.com/office/officeart/2018/2/layout/IconVerticalSolidList"/>
    <dgm:cxn modelId="{30E4CBB2-724B-430F-94F1-1AD1E60804FE}" type="presParOf" srcId="{15D105A4-1823-4FBC-A5E8-4C71DDC1E56C}" destId="{A1DD674E-3787-4CE3-966E-D4783C10A88D}" srcOrd="1" destOrd="0" presId="urn:microsoft.com/office/officeart/2018/2/layout/IconVerticalSolidList"/>
    <dgm:cxn modelId="{79A4A580-BBA7-41C6-949C-FD9904994E29}" type="presParOf" srcId="{15D105A4-1823-4FBC-A5E8-4C71DDC1E56C}" destId="{6DFBE7EE-1B3D-48B9-91BB-FCF4FFF41706}" srcOrd="2" destOrd="0" presId="urn:microsoft.com/office/officeart/2018/2/layout/IconVerticalSolidList"/>
    <dgm:cxn modelId="{02021B40-6993-44F9-BA04-269897112B46}" type="presParOf" srcId="{15D105A4-1823-4FBC-A5E8-4C71DDC1E56C}" destId="{04633FF1-F33B-442C-9A9F-E912998619D8}" srcOrd="3" destOrd="0" presId="urn:microsoft.com/office/officeart/2018/2/layout/IconVerticalSolidList"/>
    <dgm:cxn modelId="{3A6A6148-67B5-4FE3-B7E8-0D92DCE61C76}" type="presParOf" srcId="{78CF8696-8600-4568-BD5C-BEBFF1CAA40B}" destId="{8F6163FB-85B1-4598-8437-00B5D0C12A64}" srcOrd="3" destOrd="0" presId="urn:microsoft.com/office/officeart/2018/2/layout/IconVerticalSolidList"/>
    <dgm:cxn modelId="{62ECB896-A159-406B-9352-58D34461A434}" type="presParOf" srcId="{78CF8696-8600-4568-BD5C-BEBFF1CAA40B}" destId="{007F6B0D-3E34-4339-9CC6-DD7186A4DF68}" srcOrd="4" destOrd="0" presId="urn:microsoft.com/office/officeart/2018/2/layout/IconVerticalSolidList"/>
    <dgm:cxn modelId="{78D99D63-854D-4A62-907C-5FBF89212154}" type="presParOf" srcId="{007F6B0D-3E34-4339-9CC6-DD7186A4DF68}" destId="{5B5112F2-0ECA-48F9-8E5D-C6EF19DB768E}" srcOrd="0" destOrd="0" presId="urn:microsoft.com/office/officeart/2018/2/layout/IconVerticalSolidList"/>
    <dgm:cxn modelId="{40340596-9A83-4C32-9E7C-3150E8353C9A}" type="presParOf" srcId="{007F6B0D-3E34-4339-9CC6-DD7186A4DF68}" destId="{D0BEFF7E-7A34-4781-A342-B4DC52F1929A}" srcOrd="1" destOrd="0" presId="urn:microsoft.com/office/officeart/2018/2/layout/IconVerticalSolidList"/>
    <dgm:cxn modelId="{F53D949A-9886-4EAA-B6D4-8D683427A4E3}" type="presParOf" srcId="{007F6B0D-3E34-4339-9CC6-DD7186A4DF68}" destId="{F9A9796A-1357-4B5C-A84E-CD60C42567BC}" srcOrd="2" destOrd="0" presId="urn:microsoft.com/office/officeart/2018/2/layout/IconVerticalSolidList"/>
    <dgm:cxn modelId="{AF6BC5C5-3B95-4B17-8F82-4D1D917CF0A0}" type="presParOf" srcId="{007F6B0D-3E34-4339-9CC6-DD7186A4DF68}" destId="{D360CF31-2472-402E-9210-E2BE81031C84}" srcOrd="3" destOrd="0" presId="urn:microsoft.com/office/officeart/2018/2/layout/IconVerticalSolidList"/>
    <dgm:cxn modelId="{509EF3FE-3229-4AEC-8C7E-DF04720CFAE3}" type="presParOf" srcId="{78CF8696-8600-4568-BD5C-BEBFF1CAA40B}" destId="{11A50274-C892-4168-BD64-5DC15B736C2C}" srcOrd="5" destOrd="0" presId="urn:microsoft.com/office/officeart/2018/2/layout/IconVerticalSolidList"/>
    <dgm:cxn modelId="{DF47143F-F175-4FBB-BC8C-947BE85F773A}" type="presParOf" srcId="{78CF8696-8600-4568-BD5C-BEBFF1CAA40B}" destId="{E885ACA1-21EA-436B-A822-05685A2C543E}" srcOrd="6" destOrd="0" presId="urn:microsoft.com/office/officeart/2018/2/layout/IconVerticalSolidList"/>
    <dgm:cxn modelId="{4D7FA44C-F85A-4D7F-9B95-3B7522C47698}" type="presParOf" srcId="{E885ACA1-21EA-436B-A822-05685A2C543E}" destId="{67AEF67E-4DAA-447D-937F-088D60314B1A}" srcOrd="0" destOrd="0" presId="urn:microsoft.com/office/officeart/2018/2/layout/IconVerticalSolidList"/>
    <dgm:cxn modelId="{BEADE3D7-FCFB-41BF-88D8-4CD9FA7B9DCF}" type="presParOf" srcId="{E885ACA1-21EA-436B-A822-05685A2C543E}" destId="{83A07574-5FC5-4D9D-9F5C-ECFA6B8BE236}" srcOrd="1" destOrd="0" presId="urn:microsoft.com/office/officeart/2018/2/layout/IconVerticalSolidList"/>
    <dgm:cxn modelId="{F0F9F9AD-714F-4E6D-AAC2-98F97B97DFDA}" type="presParOf" srcId="{E885ACA1-21EA-436B-A822-05685A2C543E}" destId="{3647111A-7579-410F-80FC-421E2EFFBF6B}" srcOrd="2" destOrd="0" presId="urn:microsoft.com/office/officeart/2018/2/layout/IconVerticalSolidList"/>
    <dgm:cxn modelId="{6D82476B-568C-4E74-A784-8C5C07988AC2}" type="presParOf" srcId="{E885ACA1-21EA-436B-A822-05685A2C543E}" destId="{CFDECAEA-7FA0-4DB7-8609-01ABBF701852}" srcOrd="3" destOrd="0" presId="urn:microsoft.com/office/officeart/2018/2/layout/IconVerticalSolidList"/>
    <dgm:cxn modelId="{33B32E18-DB4A-42F4-A53E-06758EC9D42D}" type="presParOf" srcId="{78CF8696-8600-4568-BD5C-BEBFF1CAA40B}" destId="{6E4D2ECE-3F3D-460B-BD3E-F3DDA49A9573}" srcOrd="7" destOrd="0" presId="urn:microsoft.com/office/officeart/2018/2/layout/IconVerticalSolidList"/>
    <dgm:cxn modelId="{84DDCBB7-F3A4-4CEB-884C-568E3E8F7E1A}" type="presParOf" srcId="{78CF8696-8600-4568-BD5C-BEBFF1CAA40B}" destId="{AC9328CE-7C5B-490C-B3A1-369C96689C4C}" srcOrd="8" destOrd="0" presId="urn:microsoft.com/office/officeart/2018/2/layout/IconVerticalSolidList"/>
    <dgm:cxn modelId="{58D4270E-4A8A-4CED-9B1D-DA494DDD8F5A}" type="presParOf" srcId="{AC9328CE-7C5B-490C-B3A1-369C96689C4C}" destId="{8DBF472C-F304-4A3D-A0E4-803E4A7700D5}" srcOrd="0" destOrd="0" presId="urn:microsoft.com/office/officeart/2018/2/layout/IconVerticalSolidList"/>
    <dgm:cxn modelId="{B9AA0F98-1DD1-44DF-9C0C-79BB57C3777A}" type="presParOf" srcId="{AC9328CE-7C5B-490C-B3A1-369C96689C4C}" destId="{7267AF4D-2127-46C7-BEF7-40E295CF4849}" srcOrd="1" destOrd="0" presId="urn:microsoft.com/office/officeart/2018/2/layout/IconVerticalSolidList"/>
    <dgm:cxn modelId="{00CD0B48-99CB-4CF1-89C1-A6B41CEA5B02}" type="presParOf" srcId="{AC9328CE-7C5B-490C-B3A1-369C96689C4C}" destId="{998752C8-17E4-4300-9994-0066A95C9865}" srcOrd="2" destOrd="0" presId="urn:microsoft.com/office/officeart/2018/2/layout/IconVerticalSolidList"/>
    <dgm:cxn modelId="{AC7C9E6E-F78A-4BBD-936C-FE68D87882A0}" type="presParOf" srcId="{AC9328CE-7C5B-490C-B3A1-369C96689C4C}" destId="{3E1C82DD-6DDF-42EB-B816-442EB0353D96}" srcOrd="3" destOrd="0" presId="urn:microsoft.com/office/officeart/2018/2/layout/IconVerticalSolidList"/>
    <dgm:cxn modelId="{7F6338B1-237E-4826-97D2-D5CD56295CA8}" type="presParOf" srcId="{78CF8696-8600-4568-BD5C-BEBFF1CAA40B}" destId="{169DB1DA-420F-41F7-808A-F82430B4AACD}" srcOrd="9" destOrd="0" presId="urn:microsoft.com/office/officeart/2018/2/layout/IconVerticalSolidList"/>
    <dgm:cxn modelId="{490AAD73-7D97-4588-BFB9-8704517B3312}" type="presParOf" srcId="{78CF8696-8600-4568-BD5C-BEBFF1CAA40B}" destId="{DC6E3401-EFD4-4DE6-B677-A82D95D77178}" srcOrd="10" destOrd="0" presId="urn:microsoft.com/office/officeart/2018/2/layout/IconVerticalSolidList"/>
    <dgm:cxn modelId="{6A1171BD-3250-4332-9B40-92F39FA477B3}" type="presParOf" srcId="{DC6E3401-EFD4-4DE6-B677-A82D95D77178}" destId="{53722C51-EF99-4274-9291-D25A3DA45FF9}" srcOrd="0" destOrd="0" presId="urn:microsoft.com/office/officeart/2018/2/layout/IconVerticalSolidList"/>
    <dgm:cxn modelId="{133C9905-DE76-4767-B2EB-365453431038}" type="presParOf" srcId="{DC6E3401-EFD4-4DE6-B677-A82D95D77178}" destId="{2FAA1410-1373-48F5-8E1A-B0965142441E}" srcOrd="1" destOrd="0" presId="urn:microsoft.com/office/officeart/2018/2/layout/IconVerticalSolidList"/>
    <dgm:cxn modelId="{C3B14C4E-8097-4CA4-B6AF-97AC115576C7}" type="presParOf" srcId="{DC6E3401-EFD4-4DE6-B677-A82D95D77178}" destId="{10D38D8E-CD2F-4B3E-8665-2ACA03423798}" srcOrd="2" destOrd="0" presId="urn:microsoft.com/office/officeart/2018/2/layout/IconVerticalSolidList"/>
    <dgm:cxn modelId="{AE449091-526B-4936-B041-556364632EB1}" type="presParOf" srcId="{DC6E3401-EFD4-4DE6-B677-A82D95D77178}" destId="{5027C8B2-C72F-47D8-BAC0-C17659A6FF3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F77B2-EF70-4501-A40E-B912765E9CB4}">
      <dsp:nvSpPr>
        <dsp:cNvPr id="0" name=""/>
        <dsp:cNvSpPr/>
      </dsp:nvSpPr>
      <dsp:spPr>
        <a:xfrm>
          <a:off x="0" y="0"/>
          <a:ext cx="5095667" cy="536424"/>
        </a:xfrm>
        <a:prstGeom prst="roundRect">
          <a:avLst>
            <a:gd name="adj" fmla="val 10000"/>
          </a:avLst>
        </a:prstGeom>
        <a:solidFill>
          <a:srgbClr val="4472C4">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9571D82-F54A-42AC-A2AF-EBF84A395E1E}">
      <dsp:nvSpPr>
        <dsp:cNvPr id="0" name=""/>
        <dsp:cNvSpPr/>
      </dsp:nvSpPr>
      <dsp:spPr>
        <a:xfrm>
          <a:off x="162268" y="121954"/>
          <a:ext cx="295033" cy="2950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06056-2919-4098-BAFD-A6FA5358FD42}">
      <dsp:nvSpPr>
        <dsp:cNvPr id="0" name=""/>
        <dsp:cNvSpPr/>
      </dsp:nvSpPr>
      <dsp:spPr>
        <a:xfrm>
          <a:off x="619569" y="1258"/>
          <a:ext cx="4476097" cy="53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772" tIns="56772" rIns="56772" bIns="56772" numCol="1" spcCol="1270" anchor="ctr" anchorCtr="0">
          <a:noAutofit/>
        </a:bodyPr>
        <a:lstStyle/>
        <a:p>
          <a:pPr marL="0" lvl="0" indent="0" algn="l" defTabSz="666750">
            <a:lnSpc>
              <a:spcPct val="100000"/>
            </a:lnSpc>
            <a:spcBef>
              <a:spcPct val="0"/>
            </a:spcBef>
            <a:spcAft>
              <a:spcPct val="35000"/>
            </a:spcAft>
            <a:buNone/>
          </a:pPr>
          <a:r>
            <a:rPr lang="en-GB" sz="1500" b="1" i="0" kern="1200">
              <a:solidFill>
                <a:sysClr val="windowText" lastClr="000000">
                  <a:hueOff val="0"/>
                  <a:satOff val="0"/>
                  <a:lumOff val="0"/>
                  <a:alphaOff val="0"/>
                </a:sysClr>
              </a:solidFill>
              <a:latin typeface="Calibri" panose="020F0502020204030204"/>
              <a:ea typeface="+mn-ea"/>
              <a:cs typeface="+mn-cs"/>
            </a:rPr>
            <a:t>Identify</a:t>
          </a:r>
          <a:r>
            <a:rPr lang="en-GB" sz="1500" b="0" i="0" kern="1200">
              <a:solidFill>
                <a:sysClr val="windowText" lastClr="000000">
                  <a:hueOff val="0"/>
                  <a:satOff val="0"/>
                  <a:lumOff val="0"/>
                  <a:alphaOff val="0"/>
                </a:sysClr>
              </a:solidFill>
              <a:latin typeface="Calibri" panose="020F0502020204030204"/>
              <a:ea typeface="+mn-ea"/>
              <a:cs typeface="+mn-cs"/>
            </a:rPr>
            <a:t> – </a:t>
          </a:r>
          <a:r>
            <a:rPr lang="en-GB" sz="1500" b="0" i="0" kern="1200">
              <a:solidFill>
                <a:srgbClr val="FF0000"/>
              </a:solidFill>
              <a:latin typeface="Calibri" panose="020F0502020204030204"/>
              <a:ea typeface="+mn-ea"/>
              <a:cs typeface="+mn-cs"/>
            </a:rPr>
            <a:t>ASK</a:t>
          </a:r>
          <a:r>
            <a:rPr lang="en-GB" sz="1500" b="0" i="0" kern="1200">
              <a:solidFill>
                <a:sysClr val="windowText" lastClr="000000">
                  <a:hueOff val="0"/>
                  <a:satOff val="0"/>
                  <a:lumOff val="0"/>
                  <a:alphaOff val="0"/>
                </a:sysClr>
              </a:solidFill>
              <a:latin typeface="Calibri" panose="020F0502020204030204"/>
              <a:ea typeface="+mn-ea"/>
              <a:cs typeface="+mn-cs"/>
            </a:rPr>
            <a:t> at every contact (every contact counts)</a:t>
          </a:r>
          <a:endParaRPr lang="en-US" sz="1500" kern="1200">
            <a:solidFill>
              <a:sysClr val="windowText" lastClr="000000">
                <a:hueOff val="0"/>
                <a:satOff val="0"/>
                <a:lumOff val="0"/>
                <a:alphaOff val="0"/>
              </a:sysClr>
            </a:solidFill>
            <a:latin typeface="Calibri" panose="020F0502020204030204"/>
            <a:ea typeface="+mn-ea"/>
            <a:cs typeface="+mn-cs"/>
          </a:endParaRPr>
        </a:p>
      </dsp:txBody>
      <dsp:txXfrm>
        <a:off x="619569" y="1258"/>
        <a:ext cx="4476097" cy="536424"/>
      </dsp:txXfrm>
    </dsp:sp>
    <dsp:sp modelId="{12F4475B-B3F5-4A37-9B2F-9B4CF96AA3AB}">
      <dsp:nvSpPr>
        <dsp:cNvPr id="0" name=""/>
        <dsp:cNvSpPr/>
      </dsp:nvSpPr>
      <dsp:spPr>
        <a:xfrm>
          <a:off x="0" y="682495"/>
          <a:ext cx="5095667" cy="536424"/>
        </a:xfrm>
        <a:prstGeom prst="roundRect">
          <a:avLst>
            <a:gd name="adj" fmla="val 10000"/>
          </a:avLst>
        </a:prstGeom>
        <a:solidFill>
          <a:srgbClr val="4472C4">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1DD674E-3787-4CE3-966E-D4783C10A88D}">
      <dsp:nvSpPr>
        <dsp:cNvPr id="0" name=""/>
        <dsp:cNvSpPr/>
      </dsp:nvSpPr>
      <dsp:spPr>
        <a:xfrm>
          <a:off x="162268" y="792484"/>
          <a:ext cx="295033" cy="29503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33FF1-F33B-442C-9A9F-E912998619D8}">
      <dsp:nvSpPr>
        <dsp:cNvPr id="0" name=""/>
        <dsp:cNvSpPr/>
      </dsp:nvSpPr>
      <dsp:spPr>
        <a:xfrm>
          <a:off x="619569" y="671788"/>
          <a:ext cx="4476097" cy="53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772" tIns="56772" rIns="56772" bIns="56772" numCol="1" spcCol="1270" anchor="ctr" anchorCtr="0">
          <a:noAutofit/>
        </a:bodyPr>
        <a:lstStyle/>
        <a:p>
          <a:pPr marL="0" lvl="0" indent="0" algn="l" defTabSz="666750">
            <a:lnSpc>
              <a:spcPct val="100000"/>
            </a:lnSpc>
            <a:spcBef>
              <a:spcPct val="0"/>
            </a:spcBef>
            <a:spcAft>
              <a:spcPct val="35000"/>
            </a:spcAft>
            <a:buNone/>
          </a:pPr>
          <a:r>
            <a:rPr lang="en-GB" sz="1500" b="1" kern="1200">
              <a:solidFill>
                <a:sysClr val="windowText" lastClr="000000">
                  <a:hueOff val="0"/>
                  <a:satOff val="0"/>
                  <a:lumOff val="0"/>
                  <a:alphaOff val="0"/>
                </a:sysClr>
              </a:solidFill>
              <a:latin typeface="Calibri" panose="020F0502020204030204"/>
              <a:ea typeface="+mn-ea"/>
              <a:cs typeface="+mn-cs"/>
            </a:rPr>
            <a:t>Record </a:t>
          </a:r>
          <a:r>
            <a:rPr lang="en-GB" sz="1500" kern="1200">
              <a:solidFill>
                <a:sysClr val="windowText" lastClr="000000">
                  <a:hueOff val="0"/>
                  <a:satOff val="0"/>
                  <a:lumOff val="0"/>
                  <a:alphaOff val="0"/>
                </a:sysClr>
              </a:solidFill>
              <a:latin typeface="Calibri" panose="020F0502020204030204"/>
              <a:ea typeface="+mn-ea"/>
              <a:cs typeface="+mn-cs"/>
            </a:rPr>
            <a:t>– Using agreed </a:t>
          </a:r>
          <a:r>
            <a:rPr lang="en-GB" sz="1500" kern="1200">
              <a:solidFill>
                <a:srgbClr val="FF0000"/>
              </a:solidFill>
              <a:latin typeface="Calibri" panose="020F0502020204030204"/>
              <a:ea typeface="+mn-ea"/>
              <a:cs typeface="+mn-cs"/>
            </a:rPr>
            <a:t>CODES</a:t>
          </a:r>
          <a:r>
            <a:rPr lang="en-GB" sz="1500" kern="1200">
              <a:solidFill>
                <a:sysClr val="windowText" lastClr="000000">
                  <a:hueOff val="0"/>
                  <a:satOff val="0"/>
                  <a:lumOff val="0"/>
                  <a:alphaOff val="0"/>
                </a:sysClr>
              </a:solidFill>
              <a:latin typeface="Calibri" panose="020F0502020204030204"/>
              <a:ea typeface="+mn-ea"/>
              <a:cs typeface="+mn-cs"/>
            </a:rPr>
            <a:t> (digital) or paper</a:t>
          </a:r>
          <a:endParaRPr lang="en-US" sz="1500" kern="1200">
            <a:solidFill>
              <a:srgbClr val="FF0000"/>
            </a:solidFill>
            <a:latin typeface="Calibri" panose="020F0502020204030204"/>
            <a:ea typeface="+mn-ea"/>
            <a:cs typeface="+mn-cs"/>
          </a:endParaRPr>
        </a:p>
      </dsp:txBody>
      <dsp:txXfrm>
        <a:off x="619569" y="671788"/>
        <a:ext cx="4476097" cy="536424"/>
      </dsp:txXfrm>
    </dsp:sp>
    <dsp:sp modelId="{5B5112F2-0ECA-48F9-8E5D-C6EF19DB768E}">
      <dsp:nvSpPr>
        <dsp:cNvPr id="0" name=""/>
        <dsp:cNvSpPr/>
      </dsp:nvSpPr>
      <dsp:spPr>
        <a:xfrm>
          <a:off x="0" y="1311072"/>
          <a:ext cx="5095667" cy="536424"/>
        </a:xfrm>
        <a:prstGeom prst="roundRect">
          <a:avLst>
            <a:gd name="adj" fmla="val 10000"/>
          </a:avLst>
        </a:prstGeom>
        <a:solidFill>
          <a:srgbClr val="4472C4">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D0BEFF7E-7A34-4781-A342-B4DC52F1929A}">
      <dsp:nvSpPr>
        <dsp:cNvPr id="0" name=""/>
        <dsp:cNvSpPr/>
      </dsp:nvSpPr>
      <dsp:spPr>
        <a:xfrm>
          <a:off x="162268" y="1463014"/>
          <a:ext cx="295033" cy="2950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60CF31-2472-402E-9210-E2BE81031C84}">
      <dsp:nvSpPr>
        <dsp:cNvPr id="0" name=""/>
        <dsp:cNvSpPr/>
      </dsp:nvSpPr>
      <dsp:spPr>
        <a:xfrm>
          <a:off x="619569" y="1342318"/>
          <a:ext cx="4476097" cy="53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772" tIns="56772" rIns="56772" bIns="56772" numCol="1" spcCol="1270" anchor="ctr" anchorCtr="0">
          <a:noAutofit/>
        </a:bodyPr>
        <a:lstStyle/>
        <a:p>
          <a:pPr marL="0" lvl="0" indent="0" algn="l" defTabSz="666750">
            <a:lnSpc>
              <a:spcPct val="100000"/>
            </a:lnSpc>
            <a:spcBef>
              <a:spcPct val="0"/>
            </a:spcBef>
            <a:spcAft>
              <a:spcPct val="35000"/>
            </a:spcAft>
            <a:buNone/>
          </a:pPr>
          <a:r>
            <a:rPr lang="en-GB" sz="1500" b="1" kern="1200">
              <a:solidFill>
                <a:sysClr val="windowText" lastClr="000000">
                  <a:hueOff val="0"/>
                  <a:satOff val="0"/>
                  <a:lumOff val="0"/>
                  <a:alphaOff val="0"/>
                </a:sysClr>
              </a:solidFill>
              <a:latin typeface="Calibri" panose="020F0502020204030204"/>
              <a:ea typeface="+mn-ea"/>
              <a:cs typeface="+mn-cs"/>
            </a:rPr>
            <a:t>Flag</a:t>
          </a:r>
          <a:r>
            <a:rPr lang="en-GB" sz="1500" kern="1200">
              <a:solidFill>
                <a:sysClr val="windowText" lastClr="000000">
                  <a:hueOff val="0"/>
                  <a:satOff val="0"/>
                  <a:lumOff val="0"/>
                  <a:alphaOff val="0"/>
                </a:sysClr>
              </a:solidFill>
              <a:latin typeface="Calibri" panose="020F0502020204030204"/>
              <a:ea typeface="+mn-ea"/>
              <a:cs typeface="+mn-cs"/>
            </a:rPr>
            <a:t> – So it can be </a:t>
          </a:r>
          <a:r>
            <a:rPr lang="en-GB" sz="1500" kern="1200">
              <a:solidFill>
                <a:srgbClr val="FF0000"/>
              </a:solidFill>
              <a:latin typeface="Calibri" panose="020F0502020204030204"/>
              <a:ea typeface="+mn-ea"/>
              <a:cs typeface="+mn-cs"/>
            </a:rPr>
            <a:t>SEEN </a:t>
          </a:r>
          <a:r>
            <a:rPr lang="en-GB" sz="1500" kern="1200">
              <a:solidFill>
                <a:sysClr val="windowText" lastClr="000000">
                  <a:hueOff val="0"/>
                  <a:satOff val="0"/>
                  <a:lumOff val="0"/>
                  <a:alphaOff val="0"/>
                </a:sysClr>
              </a:solidFill>
              <a:latin typeface="Calibri" panose="020F0502020204030204"/>
              <a:ea typeface="+mn-ea"/>
              <a:cs typeface="+mn-cs"/>
            </a:rPr>
            <a:t>where YOU work</a:t>
          </a:r>
          <a:endParaRPr lang="en-US" sz="1500" kern="1200">
            <a:solidFill>
              <a:srgbClr val="FF0000"/>
            </a:solidFill>
            <a:latin typeface="Calibri" panose="020F0502020204030204"/>
            <a:ea typeface="+mn-ea"/>
            <a:cs typeface="+mn-cs"/>
          </a:endParaRPr>
        </a:p>
      </dsp:txBody>
      <dsp:txXfrm>
        <a:off x="619569" y="1342318"/>
        <a:ext cx="4476097" cy="536424"/>
      </dsp:txXfrm>
    </dsp:sp>
    <dsp:sp modelId="{67AEF67E-4DAA-447D-937F-088D60314B1A}">
      <dsp:nvSpPr>
        <dsp:cNvPr id="0" name=""/>
        <dsp:cNvSpPr/>
      </dsp:nvSpPr>
      <dsp:spPr>
        <a:xfrm>
          <a:off x="0" y="2012849"/>
          <a:ext cx="5095667" cy="536424"/>
        </a:xfrm>
        <a:prstGeom prst="roundRect">
          <a:avLst>
            <a:gd name="adj" fmla="val 10000"/>
          </a:avLst>
        </a:prstGeom>
        <a:solidFill>
          <a:srgbClr val="4472C4">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3A07574-5FC5-4D9D-9F5C-ECFA6B8BE236}">
      <dsp:nvSpPr>
        <dsp:cNvPr id="0" name=""/>
        <dsp:cNvSpPr/>
      </dsp:nvSpPr>
      <dsp:spPr>
        <a:xfrm>
          <a:off x="162268" y="2133544"/>
          <a:ext cx="295033" cy="2950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ECAEA-7FA0-4DB7-8609-01ABBF701852}">
      <dsp:nvSpPr>
        <dsp:cNvPr id="0" name=""/>
        <dsp:cNvSpPr/>
      </dsp:nvSpPr>
      <dsp:spPr>
        <a:xfrm>
          <a:off x="619569" y="2012849"/>
          <a:ext cx="4476097" cy="53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772" tIns="56772" rIns="56772" bIns="56772" numCol="1" spcCol="1270" anchor="ctr" anchorCtr="0">
          <a:noAutofit/>
        </a:bodyPr>
        <a:lstStyle/>
        <a:p>
          <a:pPr marL="0" lvl="0" indent="0" algn="l" defTabSz="666750">
            <a:lnSpc>
              <a:spcPct val="100000"/>
            </a:lnSpc>
            <a:spcBef>
              <a:spcPct val="0"/>
            </a:spcBef>
            <a:spcAft>
              <a:spcPct val="35000"/>
            </a:spcAft>
            <a:buNone/>
          </a:pPr>
          <a:r>
            <a:rPr lang="en-GB" sz="1500" b="1" kern="1200">
              <a:solidFill>
                <a:sysClr val="windowText" lastClr="000000">
                  <a:hueOff val="0"/>
                  <a:satOff val="0"/>
                  <a:lumOff val="0"/>
                  <a:alphaOff val="0"/>
                </a:sysClr>
              </a:solidFill>
              <a:latin typeface="Calibri" panose="020F0502020204030204"/>
              <a:ea typeface="+mn-ea"/>
              <a:cs typeface="+mn-cs"/>
            </a:rPr>
            <a:t>Share</a:t>
          </a:r>
          <a:r>
            <a:rPr lang="en-GB" sz="1500" kern="1200">
              <a:solidFill>
                <a:sysClr val="windowText" lastClr="000000">
                  <a:hueOff val="0"/>
                  <a:satOff val="0"/>
                  <a:lumOff val="0"/>
                  <a:alphaOff val="0"/>
                </a:sysClr>
              </a:solidFill>
              <a:latin typeface="Calibri" panose="020F0502020204030204"/>
              <a:ea typeface="+mn-ea"/>
              <a:cs typeface="+mn-cs"/>
            </a:rPr>
            <a:t> – in </a:t>
          </a:r>
          <a:r>
            <a:rPr lang="en-GB" sz="1500" kern="1200">
              <a:solidFill>
                <a:srgbClr val="FF0000"/>
              </a:solidFill>
              <a:latin typeface="Calibri" panose="020F0502020204030204"/>
              <a:ea typeface="+mn-ea"/>
              <a:cs typeface="+mn-cs"/>
            </a:rPr>
            <a:t>ALL</a:t>
          </a:r>
          <a:r>
            <a:rPr lang="en-GB" sz="1500" kern="1200">
              <a:solidFill>
                <a:sysClr val="windowText" lastClr="000000">
                  <a:hueOff val="0"/>
                  <a:satOff val="0"/>
                  <a:lumOff val="0"/>
                  <a:alphaOff val="0"/>
                </a:sysClr>
              </a:solidFill>
              <a:latin typeface="Calibri" panose="020F0502020204030204"/>
              <a:ea typeface="+mn-ea"/>
              <a:cs typeface="+mn-cs"/>
            </a:rPr>
            <a:t> </a:t>
          </a:r>
          <a:r>
            <a:rPr lang="en-GB" sz="1500" kern="1200">
              <a:solidFill>
                <a:sysClr val="windowText" lastClr="000000"/>
              </a:solidFill>
              <a:latin typeface="Calibri" panose="020F0502020204030204"/>
              <a:ea typeface="+mn-ea"/>
              <a:cs typeface="+mn-cs"/>
            </a:rPr>
            <a:t>communications</a:t>
          </a:r>
          <a:r>
            <a:rPr lang="en-GB" sz="1500" kern="1200">
              <a:solidFill>
                <a:sysClr val="windowText" lastClr="000000">
                  <a:hueOff val="0"/>
                  <a:satOff val="0"/>
                  <a:lumOff val="0"/>
                  <a:alphaOff val="0"/>
                </a:sysClr>
              </a:solidFill>
              <a:latin typeface="Calibri" panose="020F0502020204030204"/>
              <a:ea typeface="+mn-ea"/>
              <a:cs typeface="+mn-cs"/>
            </a:rPr>
            <a:t> you use</a:t>
          </a:r>
          <a:endParaRPr lang="en-US" sz="1500" kern="1200">
            <a:solidFill>
              <a:sysClr val="windowText" lastClr="000000">
                <a:hueOff val="0"/>
                <a:satOff val="0"/>
                <a:lumOff val="0"/>
                <a:alphaOff val="0"/>
              </a:sysClr>
            </a:solidFill>
            <a:latin typeface="Calibri" panose="020F0502020204030204"/>
            <a:ea typeface="+mn-ea"/>
            <a:cs typeface="+mn-cs"/>
          </a:endParaRPr>
        </a:p>
      </dsp:txBody>
      <dsp:txXfrm>
        <a:off x="619569" y="2012849"/>
        <a:ext cx="4476097" cy="536424"/>
      </dsp:txXfrm>
    </dsp:sp>
    <dsp:sp modelId="{8DBF472C-F304-4A3D-A0E4-803E4A7700D5}">
      <dsp:nvSpPr>
        <dsp:cNvPr id="0" name=""/>
        <dsp:cNvSpPr/>
      </dsp:nvSpPr>
      <dsp:spPr>
        <a:xfrm>
          <a:off x="0" y="2683379"/>
          <a:ext cx="5095667" cy="536424"/>
        </a:xfrm>
        <a:prstGeom prst="roundRect">
          <a:avLst>
            <a:gd name="adj" fmla="val 10000"/>
          </a:avLst>
        </a:prstGeom>
        <a:solidFill>
          <a:srgbClr val="4472C4">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267AF4D-2127-46C7-BEF7-40E295CF4849}">
      <dsp:nvSpPr>
        <dsp:cNvPr id="0" name=""/>
        <dsp:cNvSpPr/>
      </dsp:nvSpPr>
      <dsp:spPr>
        <a:xfrm>
          <a:off x="162268" y="2804074"/>
          <a:ext cx="295033" cy="29503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1C82DD-6DDF-42EB-B816-442EB0353D96}">
      <dsp:nvSpPr>
        <dsp:cNvPr id="0" name=""/>
        <dsp:cNvSpPr/>
      </dsp:nvSpPr>
      <dsp:spPr>
        <a:xfrm>
          <a:off x="619569" y="2683379"/>
          <a:ext cx="4476097" cy="53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772" tIns="56772" rIns="56772" bIns="56772" numCol="1" spcCol="1270" anchor="ctr" anchorCtr="0">
          <a:noAutofit/>
        </a:bodyPr>
        <a:lstStyle/>
        <a:p>
          <a:pPr marL="0" lvl="0" indent="0" algn="l" defTabSz="666750">
            <a:lnSpc>
              <a:spcPct val="100000"/>
            </a:lnSpc>
            <a:spcBef>
              <a:spcPct val="0"/>
            </a:spcBef>
            <a:spcAft>
              <a:spcPct val="35000"/>
            </a:spcAft>
            <a:buNone/>
          </a:pPr>
          <a:r>
            <a:rPr lang="en-GB" sz="1500" b="1" kern="1200">
              <a:solidFill>
                <a:sysClr val="windowText" lastClr="000000">
                  <a:hueOff val="0"/>
                  <a:satOff val="0"/>
                  <a:lumOff val="0"/>
                  <a:alphaOff val="0"/>
                </a:sysClr>
              </a:solidFill>
              <a:latin typeface="Calibri" panose="020F0502020204030204"/>
              <a:ea typeface="+mn-ea"/>
              <a:cs typeface="+mn-cs"/>
            </a:rPr>
            <a:t>Meet</a:t>
          </a:r>
          <a:r>
            <a:rPr lang="en-GB" sz="1500" kern="1200">
              <a:solidFill>
                <a:sysClr val="windowText" lastClr="000000">
                  <a:hueOff val="0"/>
                  <a:satOff val="0"/>
                  <a:lumOff val="0"/>
                  <a:alphaOff val="0"/>
                </a:sysClr>
              </a:solidFill>
              <a:latin typeface="Calibri" panose="020F0502020204030204"/>
              <a:ea typeface="+mn-ea"/>
              <a:cs typeface="+mn-cs"/>
            </a:rPr>
            <a:t> – make your best </a:t>
          </a:r>
          <a:r>
            <a:rPr lang="en-GB" sz="1500" kern="1200">
              <a:solidFill>
                <a:srgbClr val="FF0000"/>
              </a:solidFill>
              <a:latin typeface="Calibri" panose="020F0502020204030204"/>
              <a:ea typeface="+mn-ea"/>
              <a:cs typeface="+mn-cs"/>
            </a:rPr>
            <a:t>EFFORT</a:t>
          </a:r>
          <a:r>
            <a:rPr lang="en-GB" sz="1500" kern="1200">
              <a:solidFill>
                <a:sysClr val="windowText" lastClr="000000">
                  <a:hueOff val="0"/>
                  <a:satOff val="0"/>
                  <a:lumOff val="0"/>
                  <a:alphaOff val="0"/>
                </a:sysClr>
              </a:solidFill>
              <a:latin typeface="Calibri" panose="020F0502020204030204"/>
              <a:ea typeface="+mn-ea"/>
              <a:cs typeface="+mn-cs"/>
            </a:rPr>
            <a:t> to meet the adjustment</a:t>
          </a:r>
          <a:endParaRPr lang="en-US" sz="1500" kern="1200">
            <a:solidFill>
              <a:sysClr val="windowText" lastClr="000000">
                <a:hueOff val="0"/>
                <a:satOff val="0"/>
                <a:lumOff val="0"/>
                <a:alphaOff val="0"/>
              </a:sysClr>
            </a:solidFill>
            <a:latin typeface="Calibri" panose="020F0502020204030204"/>
            <a:ea typeface="+mn-ea"/>
            <a:cs typeface="+mn-cs"/>
          </a:endParaRPr>
        </a:p>
      </dsp:txBody>
      <dsp:txXfrm>
        <a:off x="619569" y="2683379"/>
        <a:ext cx="4476097" cy="536424"/>
      </dsp:txXfrm>
    </dsp:sp>
    <dsp:sp modelId="{53722C51-EF99-4274-9291-D25A3DA45FF9}">
      <dsp:nvSpPr>
        <dsp:cNvPr id="0" name=""/>
        <dsp:cNvSpPr/>
      </dsp:nvSpPr>
      <dsp:spPr>
        <a:xfrm>
          <a:off x="0" y="3355167"/>
          <a:ext cx="5095667" cy="536424"/>
        </a:xfrm>
        <a:prstGeom prst="roundRect">
          <a:avLst>
            <a:gd name="adj" fmla="val 10000"/>
          </a:avLst>
        </a:prstGeom>
        <a:solidFill>
          <a:srgbClr val="4472C4">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FAA1410-1373-48F5-8E1A-B0965142441E}">
      <dsp:nvSpPr>
        <dsp:cNvPr id="0" name=""/>
        <dsp:cNvSpPr/>
      </dsp:nvSpPr>
      <dsp:spPr>
        <a:xfrm>
          <a:off x="162268" y="3474604"/>
          <a:ext cx="295033" cy="29503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27C8B2-C72F-47D8-BAC0-C17659A6FF36}">
      <dsp:nvSpPr>
        <dsp:cNvPr id="0" name=""/>
        <dsp:cNvSpPr/>
      </dsp:nvSpPr>
      <dsp:spPr>
        <a:xfrm>
          <a:off x="619569" y="3353909"/>
          <a:ext cx="4476097" cy="53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772" tIns="56772" rIns="56772" bIns="56772" numCol="1" spcCol="1270" anchor="ctr" anchorCtr="0">
          <a:noAutofit/>
        </a:bodyPr>
        <a:lstStyle/>
        <a:p>
          <a:pPr marL="0" lvl="0" indent="0" algn="l" defTabSz="666750">
            <a:lnSpc>
              <a:spcPct val="100000"/>
            </a:lnSpc>
            <a:spcBef>
              <a:spcPct val="0"/>
            </a:spcBef>
            <a:spcAft>
              <a:spcPct val="35000"/>
            </a:spcAft>
            <a:buNone/>
          </a:pPr>
          <a:r>
            <a:rPr lang="en-GB" sz="1500" b="1" kern="1200">
              <a:solidFill>
                <a:sysClr val="windowText" lastClr="000000">
                  <a:hueOff val="0"/>
                  <a:satOff val="0"/>
                  <a:lumOff val="0"/>
                  <a:alphaOff val="0"/>
                </a:sysClr>
              </a:solidFill>
              <a:latin typeface="Calibri" panose="020F0502020204030204"/>
              <a:ea typeface="+mn-ea"/>
              <a:cs typeface="+mn-cs"/>
            </a:rPr>
            <a:t>Review</a:t>
          </a:r>
          <a:r>
            <a:rPr lang="en-GB" sz="1500" kern="1200">
              <a:solidFill>
                <a:sysClr val="windowText" lastClr="000000">
                  <a:hueOff val="0"/>
                  <a:satOff val="0"/>
                  <a:lumOff val="0"/>
                  <a:alphaOff val="0"/>
                </a:sysClr>
              </a:solidFill>
              <a:latin typeface="Calibri" panose="020F0502020204030204"/>
              <a:ea typeface="+mn-ea"/>
              <a:cs typeface="+mn-cs"/>
            </a:rPr>
            <a:t> - </a:t>
          </a:r>
          <a:r>
            <a:rPr lang="en-GB" sz="1500" kern="1200">
              <a:solidFill>
                <a:srgbClr val="FF0000"/>
              </a:solidFill>
              <a:latin typeface="Calibri" panose="020F0502020204030204"/>
              <a:ea typeface="+mn-ea"/>
              <a:cs typeface="+mn-cs"/>
            </a:rPr>
            <a:t>ASK </a:t>
          </a:r>
          <a:r>
            <a:rPr lang="en-GB" sz="1500" kern="1200">
              <a:solidFill>
                <a:sysClr val="windowText" lastClr="000000">
                  <a:hueOff val="0"/>
                  <a:satOff val="0"/>
                  <a:lumOff val="0"/>
                  <a:alphaOff val="0"/>
                </a:sysClr>
              </a:solidFill>
              <a:latin typeface="Calibri" panose="020F0502020204030204"/>
              <a:ea typeface="+mn-ea"/>
              <a:cs typeface="+mn-cs"/>
            </a:rPr>
            <a:t>if any changes need to be made</a:t>
          </a:r>
          <a:endParaRPr lang="en-US" sz="1500" kern="1200">
            <a:solidFill>
              <a:sysClr val="windowText" lastClr="000000">
                <a:hueOff val="0"/>
                <a:satOff val="0"/>
                <a:lumOff val="0"/>
                <a:alphaOff val="0"/>
              </a:sysClr>
            </a:solidFill>
            <a:latin typeface="Calibri" panose="020F0502020204030204"/>
            <a:ea typeface="+mn-ea"/>
            <a:cs typeface="+mn-cs"/>
          </a:endParaRPr>
        </a:p>
      </dsp:txBody>
      <dsp:txXfrm>
        <a:off x="619569" y="3353909"/>
        <a:ext cx="4476097" cy="5364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F390F-5248-4E05-9EE2-A5E3CB5BB34B}" type="datetimeFigureOut">
              <a:t>6/17/2024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B7D64-887E-4E13-A657-18E75255C7E4}" type="slidenum">
              <a:t>‹#›</a:t>
            </a:fld>
            <a:endParaRPr lang="en-GB"/>
          </a:p>
        </p:txBody>
      </p:sp>
    </p:spTree>
    <p:extLst>
      <p:ext uri="{BB962C8B-B14F-4D97-AF65-F5344CB8AC3E}">
        <p14:creationId xmlns:p14="http://schemas.microsoft.com/office/powerpoint/2010/main" val="59234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use these slides to talk about YOUR Healthwatch branch specifically.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040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64383-1652-4B97-B8A6-6B1D833A6F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821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Developed by EOL Collaborative group which is part of the ICB to support conversations. Available via SPH website.</a:t>
            </a:r>
          </a:p>
          <a:p>
            <a:endParaRPr lang="en-GB" dirty="0"/>
          </a:p>
          <a:p>
            <a:r>
              <a:rPr lang="en-GB" dirty="0"/>
              <a:t>Identified a need to develop an easy read version. Questions around funding for developing this… I volunteered to make a start.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64383-1652-4B97-B8A6-6B1D833A6F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01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Worked collaboratively with Shaun from CLDT and Sirona’s Accessibility Officer Suzannah Cook with input from SPH Consultant, Dr Cornish. </a:t>
            </a:r>
          </a:p>
          <a:p>
            <a:r>
              <a:rPr lang="en-GB" dirty="0"/>
              <a:t>Share PDF screen of leaflet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64383-1652-4B97-B8A6-6B1D833A6F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753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6FD4D-01CB-F41B-4B95-5ADB052181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55A26B-242F-FA28-D433-560702C1E3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CC7A152-4BC1-5171-A094-7ABF8C3C6D4A}"/>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5" name="Footer Placeholder 4">
            <a:extLst>
              <a:ext uri="{FF2B5EF4-FFF2-40B4-BE49-F238E27FC236}">
                <a16:creationId xmlns:a16="http://schemas.microsoft.com/office/drawing/2014/main" id="{B5EFD262-04B2-F1B2-527A-D42C818D81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A465BD-941C-4488-974A-8D0D7CEA9254}"/>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250817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B1C3-0AB2-2211-FB64-CE6570A3AE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255762-356B-DB8F-CF9E-5B8EF493AC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B3D76A-6B62-4628-B81B-CB706C706627}"/>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5" name="Footer Placeholder 4">
            <a:extLst>
              <a:ext uri="{FF2B5EF4-FFF2-40B4-BE49-F238E27FC236}">
                <a16:creationId xmlns:a16="http://schemas.microsoft.com/office/drawing/2014/main" id="{104DC716-8AC7-89D4-9D84-057F07E9C5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BF9AEF-D836-1D48-712A-B0F6AD63EADF}"/>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1026917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20A7D-8203-879C-F2B8-648395813F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A155F9-B76A-728E-1CC3-81AB7684FC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C513B1-1057-0628-A025-0ED0471267A7}"/>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5" name="Footer Placeholder 4">
            <a:extLst>
              <a:ext uri="{FF2B5EF4-FFF2-40B4-BE49-F238E27FC236}">
                <a16:creationId xmlns:a16="http://schemas.microsoft.com/office/drawing/2014/main" id="{FF83C833-00DC-A1DA-1C19-43CE6B128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287DD1-6C9F-561A-8870-1B1629481551}"/>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3887778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5153" y="2883573"/>
            <a:ext cx="10114531" cy="566759"/>
          </a:xfrm>
        </p:spPr>
        <p:txBody>
          <a:bodyPr>
            <a:normAutofit/>
          </a:bodyPr>
          <a:lstStyle>
            <a:lvl1pPr algn="l">
              <a:defRPr sz="3733" b="1" i="0" baseline="0">
                <a:latin typeface="Arial"/>
              </a:defRPr>
            </a:lvl1pPr>
          </a:lstStyle>
          <a:p>
            <a:r>
              <a:rPr lang="en-US"/>
              <a:t>Click to edit Master title style</a:t>
            </a:r>
          </a:p>
        </p:txBody>
      </p:sp>
      <p:sp>
        <p:nvSpPr>
          <p:cNvPr id="3" name="Subtitle 2"/>
          <p:cNvSpPr>
            <a:spLocks noGrp="1"/>
          </p:cNvSpPr>
          <p:nvPr>
            <p:ph type="subTitle" idx="1"/>
          </p:nvPr>
        </p:nvSpPr>
        <p:spPr>
          <a:xfrm>
            <a:off x="475153" y="345621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49621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Subtitle 2"/>
          <p:cNvSpPr>
            <a:spLocks noGrp="1"/>
          </p:cNvSpPr>
          <p:nvPr>
            <p:ph type="subTitle" idx="1"/>
          </p:nvPr>
        </p:nvSpPr>
        <p:spPr>
          <a:xfrm>
            <a:off x="475153" y="345621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Title 7"/>
          <p:cNvSpPr>
            <a:spLocks noGrp="1"/>
          </p:cNvSpPr>
          <p:nvPr>
            <p:ph type="title"/>
          </p:nvPr>
        </p:nvSpPr>
        <p:spPr>
          <a:xfrm>
            <a:off x="475153" y="2865167"/>
            <a:ext cx="10972800" cy="586541"/>
          </a:xfrm>
        </p:spPr>
        <p:txBody>
          <a:bodyPr/>
          <a:lstStyle/>
          <a:p>
            <a:r>
              <a:rPr lang="en-US"/>
              <a:t>Click to edit Master title style</a:t>
            </a:r>
          </a:p>
        </p:txBody>
      </p:sp>
    </p:spTree>
    <p:extLst>
      <p:ext uri="{BB962C8B-B14F-4D97-AF65-F5344CB8AC3E}">
        <p14:creationId xmlns:p14="http://schemas.microsoft.com/office/powerpoint/2010/main" val="71809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07" y="1884362"/>
            <a:ext cx="8290077" cy="3487739"/>
          </a:xfrm>
        </p:spPr>
        <p:txBody>
          <a:bodyPr/>
          <a:lstStyle/>
          <a:p>
            <a:pPr lvl="0"/>
            <a:r>
              <a:rPr lang="en-US"/>
              <a:t>Click to edit Master text styles</a:t>
            </a:r>
          </a:p>
        </p:txBody>
      </p:sp>
      <p:sp>
        <p:nvSpPr>
          <p:cNvPr id="5" name="Title 1"/>
          <p:cNvSpPr>
            <a:spLocks noGrp="1"/>
          </p:cNvSpPr>
          <p:nvPr>
            <p:ph type="title"/>
          </p:nvPr>
        </p:nvSpPr>
        <p:spPr>
          <a:xfrm>
            <a:off x="470807" y="981901"/>
            <a:ext cx="8290077" cy="484745"/>
          </a:xfrm>
        </p:spPr>
        <p:txBody>
          <a:bodyPr/>
          <a:lstStyle/>
          <a:p>
            <a:r>
              <a:rPr lang="en-US"/>
              <a:t>Click to edit Master title style</a:t>
            </a:r>
          </a:p>
        </p:txBody>
      </p:sp>
      <p:sp>
        <p:nvSpPr>
          <p:cNvPr id="4"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81750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no waterm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07" y="1884362"/>
            <a:ext cx="8290077" cy="3487739"/>
          </a:xfrm>
        </p:spPr>
        <p:txBody>
          <a:bodyPr/>
          <a:lstStyle/>
          <a:p>
            <a:pPr lvl="0"/>
            <a:r>
              <a:rPr lang="en-US"/>
              <a:t>Click to edit Master text styles</a:t>
            </a:r>
          </a:p>
        </p:txBody>
      </p:sp>
      <p:sp>
        <p:nvSpPr>
          <p:cNvPr id="5" name="Title 1"/>
          <p:cNvSpPr>
            <a:spLocks noGrp="1"/>
          </p:cNvSpPr>
          <p:nvPr>
            <p:ph type="title"/>
          </p:nvPr>
        </p:nvSpPr>
        <p:spPr>
          <a:xfrm>
            <a:off x="470807" y="981901"/>
            <a:ext cx="8290077" cy="484745"/>
          </a:xfrm>
        </p:spPr>
        <p:txBody>
          <a:bodyPr/>
          <a:lstStyle/>
          <a:p>
            <a:r>
              <a:rPr lang="en-US"/>
              <a:t>Click to edit Master title style</a:t>
            </a:r>
          </a:p>
        </p:txBody>
      </p:sp>
      <p:sp>
        <p:nvSpPr>
          <p:cNvPr id="4"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64678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TEX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07" y="1876426"/>
            <a:ext cx="8290077" cy="3495676"/>
          </a:xfrm>
        </p:spPr>
        <p:txBody>
          <a:bodyPr/>
          <a:lstStyle>
            <a:lvl1pPr>
              <a:defRPr sz="3200"/>
            </a:lvl1pPr>
          </a:lstStyle>
          <a:p>
            <a:pPr lvl="0"/>
            <a:r>
              <a:rPr lang="en-US"/>
              <a:t>Click to edit Master text styles</a:t>
            </a:r>
          </a:p>
        </p:txBody>
      </p:sp>
      <p:sp>
        <p:nvSpPr>
          <p:cNvPr id="5" name="Title 1"/>
          <p:cNvSpPr>
            <a:spLocks noGrp="1"/>
          </p:cNvSpPr>
          <p:nvPr>
            <p:ph type="title"/>
          </p:nvPr>
        </p:nvSpPr>
        <p:spPr>
          <a:xfrm>
            <a:off x="470807" y="981901"/>
            <a:ext cx="8290077" cy="484745"/>
          </a:xfrm>
        </p:spPr>
        <p:txBody>
          <a:bodyPr/>
          <a:lstStyle/>
          <a:p>
            <a:r>
              <a:rPr lang="en-US"/>
              <a:t>Click to edit Master title style</a:t>
            </a:r>
          </a:p>
        </p:txBody>
      </p:sp>
      <p:sp>
        <p:nvSpPr>
          <p:cNvPr id="6"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49941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UTO-FIT TEX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07" y="1876426"/>
            <a:ext cx="8290077" cy="3495676"/>
          </a:xfrm>
        </p:spPr>
        <p:txBody>
          <a:bodyPr>
            <a:normAutofit/>
          </a:bodyPr>
          <a:lstStyle>
            <a:lvl1pPr>
              <a:defRPr sz="3200"/>
            </a:lvl1pPr>
          </a:lstStyle>
          <a:p>
            <a:pPr lvl="0"/>
            <a:r>
              <a:rPr lang="en-US"/>
              <a:t>Click to edit Master text styles</a:t>
            </a:r>
          </a:p>
        </p:txBody>
      </p:sp>
      <p:sp>
        <p:nvSpPr>
          <p:cNvPr id="5" name="Title 1"/>
          <p:cNvSpPr>
            <a:spLocks noGrp="1"/>
          </p:cNvSpPr>
          <p:nvPr>
            <p:ph type="title"/>
          </p:nvPr>
        </p:nvSpPr>
        <p:spPr>
          <a:xfrm>
            <a:off x="470807" y="981901"/>
            <a:ext cx="8290077" cy="484745"/>
          </a:xfrm>
        </p:spPr>
        <p:txBody>
          <a:bodyPr/>
          <a:lstStyle/>
          <a:p>
            <a:r>
              <a:rPr lang="en-US"/>
              <a:t>Click to edit Master title style</a:t>
            </a:r>
          </a:p>
        </p:txBody>
      </p:sp>
      <p:sp>
        <p:nvSpPr>
          <p:cNvPr id="6"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87617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09" y="1876426"/>
            <a:ext cx="5515127" cy="3495676"/>
          </a:xfrm>
        </p:spPr>
        <p:txBody>
          <a:bodyPr/>
          <a:lstStyle/>
          <a:p>
            <a:pPr lvl="0"/>
            <a:r>
              <a:rPr lang="en-US"/>
              <a:t>Click to edit Master text styles</a:t>
            </a:r>
          </a:p>
        </p:txBody>
      </p:sp>
      <p:sp>
        <p:nvSpPr>
          <p:cNvPr id="7" name="Picture Placeholder 2"/>
          <p:cNvSpPr>
            <a:spLocks noGrp="1"/>
          </p:cNvSpPr>
          <p:nvPr>
            <p:ph type="pic" idx="13"/>
          </p:nvPr>
        </p:nvSpPr>
        <p:spPr>
          <a:xfrm>
            <a:off x="6182786" y="1876425"/>
            <a:ext cx="5338233" cy="3621088"/>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6" name="Title 1"/>
          <p:cNvSpPr>
            <a:spLocks noGrp="1"/>
          </p:cNvSpPr>
          <p:nvPr>
            <p:ph type="title"/>
          </p:nvPr>
        </p:nvSpPr>
        <p:spPr>
          <a:xfrm>
            <a:off x="470807" y="981901"/>
            <a:ext cx="8290077" cy="484745"/>
          </a:xfrm>
        </p:spPr>
        <p:txBody>
          <a:bodyPr/>
          <a:lstStyle/>
          <a:p>
            <a:r>
              <a:rPr lang="en-US"/>
              <a:t>Click to edit Master title style</a:t>
            </a:r>
          </a:p>
        </p:txBody>
      </p:sp>
      <p:sp>
        <p:nvSpPr>
          <p:cNvPr id="8"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3342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2 COL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07" y="1876425"/>
            <a:ext cx="11050211" cy="3495675"/>
          </a:xfrm>
        </p:spPr>
        <p:txBody>
          <a:bodyPr numCol="2" spcCol="1522800"/>
          <a:lstStyle>
            <a:lvl1pPr>
              <a:defRPr baseline="0"/>
            </a:lvl1pPr>
            <a:lvl5pPr>
              <a:defRPr/>
            </a:lvl5pPr>
          </a:lstStyle>
          <a:p>
            <a:pPr lvl="0"/>
            <a:r>
              <a:rPr lang="en-US"/>
              <a:t>Click to edit Master text styles</a:t>
            </a:r>
          </a:p>
        </p:txBody>
      </p:sp>
      <p:sp>
        <p:nvSpPr>
          <p:cNvPr id="5" name="Title 1"/>
          <p:cNvSpPr>
            <a:spLocks noGrp="1"/>
          </p:cNvSpPr>
          <p:nvPr>
            <p:ph type="title"/>
          </p:nvPr>
        </p:nvSpPr>
        <p:spPr>
          <a:xfrm>
            <a:off x="470807" y="981901"/>
            <a:ext cx="8290077" cy="484745"/>
          </a:xfrm>
        </p:spPr>
        <p:txBody>
          <a:bodyPr/>
          <a:lstStyle/>
          <a:p>
            <a:r>
              <a:rPr lang="en-US"/>
              <a:t>Click to edit Master title style</a:t>
            </a:r>
          </a:p>
        </p:txBody>
      </p:sp>
      <p:sp>
        <p:nvSpPr>
          <p:cNvPr id="6"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3601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13B8-8ADA-1358-B2A0-445FC52D85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9AF314-6497-5834-BADE-253A602737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5984B3-FFB2-BAA3-1FEA-F3CEB0D859CE}"/>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5" name="Footer Placeholder 4">
            <a:extLst>
              <a:ext uri="{FF2B5EF4-FFF2-40B4-BE49-F238E27FC236}">
                <a16:creationId xmlns:a16="http://schemas.microsoft.com/office/drawing/2014/main" id="{0AE538AB-7931-90F9-CBE4-C4094206F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B29C89-870D-B3EA-1409-5F5AEA1B4CF3}"/>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748913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2 COL AL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07" y="1876425"/>
            <a:ext cx="5515127" cy="3495675"/>
          </a:xfrm>
        </p:spPr>
        <p:txBody>
          <a:bodyPr spcCol="0"/>
          <a:lstStyle>
            <a:lvl1pPr>
              <a:defRPr baseline="0"/>
            </a:lvl1pPr>
            <a:lvl5pPr>
              <a:defRPr/>
            </a:lvl5pPr>
          </a:lstStyle>
          <a:p>
            <a:pPr lvl="0"/>
            <a:r>
              <a:rPr lang="en-US"/>
              <a:t>Click to edit Master text styles</a:t>
            </a:r>
          </a:p>
        </p:txBody>
      </p:sp>
      <p:sp>
        <p:nvSpPr>
          <p:cNvPr id="7" name="Content Placeholder 2"/>
          <p:cNvSpPr>
            <a:spLocks noGrp="1"/>
          </p:cNvSpPr>
          <p:nvPr>
            <p:ph idx="13"/>
          </p:nvPr>
        </p:nvSpPr>
        <p:spPr>
          <a:xfrm>
            <a:off x="6167968" y="1876425"/>
            <a:ext cx="5353051" cy="3495675"/>
          </a:xfrm>
        </p:spPr>
        <p:txBody>
          <a:bodyPr spcCol="0"/>
          <a:lstStyle>
            <a:lvl1pPr>
              <a:defRPr baseline="0"/>
            </a:lvl1pPr>
            <a:lvl5pPr>
              <a:defRPr/>
            </a:lvl5pPr>
          </a:lstStyle>
          <a:p>
            <a:pPr lvl="0"/>
            <a:r>
              <a:rPr lang="en-US"/>
              <a:t>Click to edit Master text styles</a:t>
            </a:r>
          </a:p>
        </p:txBody>
      </p:sp>
      <p:sp>
        <p:nvSpPr>
          <p:cNvPr id="6" name="Title 1"/>
          <p:cNvSpPr>
            <a:spLocks noGrp="1"/>
          </p:cNvSpPr>
          <p:nvPr>
            <p:ph type="title"/>
          </p:nvPr>
        </p:nvSpPr>
        <p:spPr>
          <a:xfrm>
            <a:off x="470807" y="981901"/>
            <a:ext cx="8290077" cy="484745"/>
          </a:xfrm>
        </p:spPr>
        <p:txBody>
          <a:bodyPr/>
          <a:lstStyle/>
          <a:p>
            <a:r>
              <a:rPr lang="en-US"/>
              <a:t>Click to edit Master title style</a:t>
            </a:r>
          </a:p>
        </p:txBody>
      </p:sp>
      <p:sp>
        <p:nvSpPr>
          <p:cNvPr id="8"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81557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G SLIDE 0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475155" y="1876425"/>
            <a:ext cx="11045864" cy="3621088"/>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5" name="Title 1"/>
          <p:cNvSpPr>
            <a:spLocks noGrp="1"/>
          </p:cNvSpPr>
          <p:nvPr>
            <p:ph type="title"/>
          </p:nvPr>
        </p:nvSpPr>
        <p:spPr>
          <a:xfrm>
            <a:off x="470807" y="981901"/>
            <a:ext cx="8290077" cy="484745"/>
          </a:xfrm>
        </p:spPr>
        <p:txBody>
          <a:bodyPr/>
          <a:lstStyle/>
          <a:p>
            <a:r>
              <a:rPr lang="en-US"/>
              <a:t>Click to edit Master title style</a:t>
            </a:r>
          </a:p>
        </p:txBody>
      </p:sp>
      <p:sp>
        <p:nvSpPr>
          <p:cNvPr id="6"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91796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G SLIDE 02">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6182786" y="1876425"/>
            <a:ext cx="5338233" cy="3621088"/>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9" name="Picture Placeholder 2"/>
          <p:cNvSpPr>
            <a:spLocks noGrp="1"/>
          </p:cNvSpPr>
          <p:nvPr>
            <p:ph type="pic" idx="14"/>
          </p:nvPr>
        </p:nvSpPr>
        <p:spPr>
          <a:xfrm>
            <a:off x="476256" y="1876425"/>
            <a:ext cx="5509677" cy="3621088"/>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6" name="Title 1"/>
          <p:cNvSpPr>
            <a:spLocks noGrp="1"/>
          </p:cNvSpPr>
          <p:nvPr>
            <p:ph type="title"/>
          </p:nvPr>
        </p:nvSpPr>
        <p:spPr>
          <a:xfrm>
            <a:off x="470807" y="981901"/>
            <a:ext cx="8290077" cy="484745"/>
          </a:xfrm>
        </p:spPr>
        <p:txBody>
          <a:bodyPr/>
          <a:lstStyle/>
          <a:p>
            <a:r>
              <a:rPr lang="en-US"/>
              <a:t>Click to edit Master title style</a:t>
            </a:r>
          </a:p>
        </p:txBody>
      </p:sp>
      <p:sp>
        <p:nvSpPr>
          <p:cNvPr id="8"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72361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G SLIDE 03">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6167967" y="1876506"/>
            <a:ext cx="2592917" cy="1810484"/>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9" name="Picture Placeholder 2"/>
          <p:cNvSpPr>
            <a:spLocks noGrp="1"/>
          </p:cNvSpPr>
          <p:nvPr>
            <p:ph type="pic" idx="14"/>
          </p:nvPr>
        </p:nvSpPr>
        <p:spPr>
          <a:xfrm>
            <a:off x="476256" y="1876425"/>
            <a:ext cx="5509677" cy="3621088"/>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1" name="Picture Placeholder 2"/>
          <p:cNvSpPr>
            <a:spLocks noGrp="1"/>
          </p:cNvSpPr>
          <p:nvPr>
            <p:ph type="pic" idx="15"/>
          </p:nvPr>
        </p:nvSpPr>
        <p:spPr>
          <a:xfrm>
            <a:off x="8928100" y="1876426"/>
            <a:ext cx="2592917" cy="1798527"/>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2" name="Picture Placeholder 2"/>
          <p:cNvSpPr>
            <a:spLocks noGrp="1"/>
          </p:cNvSpPr>
          <p:nvPr>
            <p:ph type="pic" idx="16"/>
          </p:nvPr>
        </p:nvSpPr>
        <p:spPr>
          <a:xfrm>
            <a:off x="8928100" y="3828332"/>
            <a:ext cx="2592917" cy="1669181"/>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3" name="Picture Placeholder 2"/>
          <p:cNvSpPr>
            <a:spLocks noGrp="1"/>
          </p:cNvSpPr>
          <p:nvPr>
            <p:ph type="pic" idx="17"/>
          </p:nvPr>
        </p:nvSpPr>
        <p:spPr>
          <a:xfrm>
            <a:off x="6167968" y="3828333"/>
            <a:ext cx="2592917" cy="166918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0" name="Title 1"/>
          <p:cNvSpPr>
            <a:spLocks noGrp="1"/>
          </p:cNvSpPr>
          <p:nvPr>
            <p:ph type="title"/>
          </p:nvPr>
        </p:nvSpPr>
        <p:spPr>
          <a:xfrm>
            <a:off x="470807" y="981901"/>
            <a:ext cx="8290077" cy="484745"/>
          </a:xfrm>
        </p:spPr>
        <p:txBody>
          <a:bodyPr/>
          <a:lstStyle/>
          <a:p>
            <a:r>
              <a:rPr lang="en-US"/>
              <a:t>Click to edit Master title style</a:t>
            </a:r>
          </a:p>
        </p:txBody>
      </p:sp>
      <p:sp>
        <p:nvSpPr>
          <p:cNvPr id="14"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23590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G SLIDE 04">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6167967" y="1876506"/>
            <a:ext cx="2592917" cy="1810484"/>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1" name="Picture Placeholder 2"/>
          <p:cNvSpPr>
            <a:spLocks noGrp="1"/>
          </p:cNvSpPr>
          <p:nvPr>
            <p:ph type="pic" idx="15"/>
          </p:nvPr>
        </p:nvSpPr>
        <p:spPr>
          <a:xfrm>
            <a:off x="8928100" y="1876426"/>
            <a:ext cx="2592917" cy="1798527"/>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2" name="Picture Placeholder 2"/>
          <p:cNvSpPr>
            <a:spLocks noGrp="1"/>
          </p:cNvSpPr>
          <p:nvPr>
            <p:ph type="pic" idx="16"/>
          </p:nvPr>
        </p:nvSpPr>
        <p:spPr>
          <a:xfrm>
            <a:off x="8928100" y="3828332"/>
            <a:ext cx="2592917" cy="1669181"/>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3" name="Picture Placeholder 2"/>
          <p:cNvSpPr>
            <a:spLocks noGrp="1"/>
          </p:cNvSpPr>
          <p:nvPr>
            <p:ph type="pic" idx="17"/>
          </p:nvPr>
        </p:nvSpPr>
        <p:spPr>
          <a:xfrm>
            <a:off x="6167968" y="3828333"/>
            <a:ext cx="2592917" cy="166918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4" name="Picture Placeholder 2"/>
          <p:cNvSpPr>
            <a:spLocks noGrp="1"/>
          </p:cNvSpPr>
          <p:nvPr>
            <p:ph type="pic" idx="18"/>
          </p:nvPr>
        </p:nvSpPr>
        <p:spPr>
          <a:xfrm>
            <a:off x="475153" y="1876506"/>
            <a:ext cx="2733712" cy="1810484"/>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5" name="Picture Placeholder 2"/>
          <p:cNvSpPr>
            <a:spLocks noGrp="1"/>
          </p:cNvSpPr>
          <p:nvPr>
            <p:ph type="pic" idx="19"/>
          </p:nvPr>
        </p:nvSpPr>
        <p:spPr>
          <a:xfrm>
            <a:off x="3403411" y="1876426"/>
            <a:ext cx="2592917" cy="1798527"/>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6" name="Picture Placeholder 2"/>
          <p:cNvSpPr>
            <a:spLocks noGrp="1"/>
          </p:cNvSpPr>
          <p:nvPr>
            <p:ph type="pic" idx="20"/>
          </p:nvPr>
        </p:nvSpPr>
        <p:spPr>
          <a:xfrm>
            <a:off x="3403411" y="3828332"/>
            <a:ext cx="2592917" cy="1669181"/>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7" name="Picture Placeholder 2"/>
          <p:cNvSpPr>
            <a:spLocks noGrp="1"/>
          </p:cNvSpPr>
          <p:nvPr>
            <p:ph type="pic" idx="21"/>
          </p:nvPr>
        </p:nvSpPr>
        <p:spPr>
          <a:xfrm>
            <a:off x="475155" y="3828333"/>
            <a:ext cx="2733712" cy="166918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9" name="Title 1"/>
          <p:cNvSpPr>
            <a:spLocks noGrp="1"/>
          </p:cNvSpPr>
          <p:nvPr>
            <p:ph type="title"/>
          </p:nvPr>
        </p:nvSpPr>
        <p:spPr>
          <a:xfrm>
            <a:off x="470807" y="981901"/>
            <a:ext cx="8290077" cy="484745"/>
          </a:xfrm>
        </p:spPr>
        <p:txBody>
          <a:bodyPr/>
          <a:lstStyle/>
          <a:p>
            <a:r>
              <a:rPr lang="en-US"/>
              <a:t>Click to edit Master title style</a:t>
            </a:r>
          </a:p>
        </p:txBody>
      </p:sp>
      <p:sp>
        <p:nvSpPr>
          <p:cNvPr id="20" name="Subtitle 2"/>
          <p:cNvSpPr>
            <a:spLocks noGrp="1"/>
          </p:cNvSpPr>
          <p:nvPr>
            <p:ph type="subTitle" idx="10"/>
          </p:nvPr>
        </p:nvSpPr>
        <p:spPr>
          <a:xfrm>
            <a:off x="470807" y="629602"/>
            <a:ext cx="10114531" cy="286565"/>
          </a:xfrm>
        </p:spPr>
        <p:txBody>
          <a:bodyPr>
            <a:noAutofit/>
          </a:bodyPr>
          <a:lstStyle>
            <a:lvl1pPr marL="0" indent="0" algn="l">
              <a:spcBef>
                <a:spcPts val="0"/>
              </a:spcBef>
              <a:buNone/>
              <a:defRPr sz="2133" b="0" i="0" baseline="0">
                <a:solidFill>
                  <a:schemeClr val="tx1"/>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86422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811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1" y="2"/>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2" y="2088002"/>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79" indent="0">
              <a:buClr>
                <a:schemeClr val="tx1"/>
              </a:buClr>
              <a:buNone/>
              <a:defRPr sz="1800">
                <a:solidFill>
                  <a:schemeClr val="tx1"/>
                </a:solidFill>
              </a:defRPr>
            </a:lvl2pPr>
            <a:lvl3pPr marL="714357" indent="0">
              <a:buClr>
                <a:schemeClr val="tx1"/>
              </a:buClr>
              <a:buNone/>
              <a:defRPr sz="1800">
                <a:solidFill>
                  <a:schemeClr val="tx1"/>
                </a:solidFill>
              </a:defRPr>
            </a:lvl3pPr>
            <a:lvl4pPr marL="1081060" indent="0">
              <a:buClr>
                <a:schemeClr val="tx1"/>
              </a:buClr>
              <a:buNone/>
              <a:defRPr sz="1800">
                <a:solidFill>
                  <a:schemeClr val="tx1"/>
                </a:solidFill>
              </a:defRPr>
            </a:lvl4pPr>
            <a:lvl5pPr marL="1438239"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5"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9456" y="6404978"/>
            <a:ext cx="36740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5" cy="865187"/>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1" y="244040"/>
            <a:ext cx="3064672" cy="187960"/>
          </a:xfrm>
          <a:prstGeom prst="rect">
            <a:avLst/>
          </a:prstGeom>
        </p:spPr>
      </p:pic>
    </p:spTree>
    <p:extLst>
      <p:ext uri="{BB962C8B-B14F-4D97-AF65-F5344CB8AC3E}">
        <p14:creationId xmlns:p14="http://schemas.microsoft.com/office/powerpoint/2010/main" val="329566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499200" y="5367363"/>
            <a:ext cx="10320000" cy="612000"/>
          </a:xfrm>
        </p:spPr>
        <p:txBody>
          <a:bodyPr/>
          <a:lstStyle>
            <a:lvl1pPr algn="l">
              <a:defRPr sz="380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p:nvPr>
        </p:nvSpPr>
        <p:spPr>
          <a:xfrm>
            <a:off x="510079" y="5996272"/>
            <a:ext cx="10320000" cy="612000"/>
          </a:xfrm>
        </p:spPr>
        <p:txBody>
          <a:bodyPr/>
          <a:lstStyle>
            <a:lvl1pPr marL="0" indent="0" algn="l">
              <a:spcAft>
                <a:spcPts val="0"/>
              </a:spcAft>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a:t>Insert photo, then select ‘Format/Send to back’</a:t>
            </a:r>
          </a:p>
        </p:txBody>
      </p:sp>
    </p:spTree>
    <p:extLst>
      <p:ext uri="{BB962C8B-B14F-4D97-AF65-F5344CB8AC3E}">
        <p14:creationId xmlns:p14="http://schemas.microsoft.com/office/powerpoint/2010/main" val="527937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a:t>Insert photo, then select</a:t>
            </a:r>
            <a:br>
              <a:rPr lang="en-GB"/>
            </a:br>
            <a:r>
              <a:rPr lang="en-GB"/>
              <a:t>‘Format/Send to back’</a:t>
            </a:r>
          </a:p>
        </p:txBody>
      </p:sp>
      <p:sp>
        <p:nvSpPr>
          <p:cNvPr id="2" name="Title 1"/>
          <p:cNvSpPr>
            <a:spLocks noGrp="1"/>
          </p:cNvSpPr>
          <p:nvPr>
            <p:ph type="ctrTitle"/>
          </p:nvPr>
        </p:nvSpPr>
        <p:spPr>
          <a:xfrm>
            <a:off x="499200" y="4794789"/>
            <a:ext cx="10320000" cy="612000"/>
          </a:xfrm>
        </p:spPr>
        <p:txBody>
          <a:bodyPr/>
          <a:lstStyle>
            <a:lvl1pPr algn="l">
              <a:defRPr sz="3800">
                <a:solidFill>
                  <a:schemeClr val="bg1"/>
                </a:solidFill>
                <a:latin typeface="Century Gothic" panose="020B0502020202020204" pitchFamily="34" charset="0"/>
              </a:defRPr>
            </a:lvl1pPr>
          </a:lstStyle>
          <a:p>
            <a:r>
              <a:rPr lang="en-US" noProof="0"/>
              <a:t>Click to edit Master title style</a:t>
            </a:r>
            <a:endParaRPr lang="en-GB" noProof="0"/>
          </a:p>
        </p:txBody>
      </p:sp>
      <p:sp>
        <p:nvSpPr>
          <p:cNvPr id="3" name="Subtitle 2"/>
          <p:cNvSpPr>
            <a:spLocks noGrp="1"/>
          </p:cNvSpPr>
          <p:nvPr>
            <p:ph type="subTitle" idx="1"/>
          </p:nvPr>
        </p:nvSpPr>
        <p:spPr>
          <a:xfrm>
            <a:off x="510079" y="5369995"/>
            <a:ext cx="10320000" cy="612000"/>
          </a:xfrm>
        </p:spPr>
        <p:txBody>
          <a:bodyPr/>
          <a:lstStyle>
            <a:lvl1pPr marL="0" indent="0" algn="l">
              <a:spcAft>
                <a:spcPts val="0"/>
              </a:spcAft>
              <a:buNone/>
              <a:defRPr sz="2000" b="1">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3472482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a:t>Insert photo, then select</a:t>
            </a:r>
            <a:br>
              <a:rPr lang="en-GB"/>
            </a:br>
            <a:r>
              <a:rPr lang="en-GB"/>
              <a:t>‘Format/Send to back’</a:t>
            </a:r>
          </a:p>
        </p:txBody>
      </p:sp>
      <p:sp>
        <p:nvSpPr>
          <p:cNvPr id="2" name="Title 1"/>
          <p:cNvSpPr>
            <a:spLocks noGrp="1"/>
          </p:cNvSpPr>
          <p:nvPr>
            <p:ph type="ctrTitle"/>
          </p:nvPr>
        </p:nvSpPr>
        <p:spPr>
          <a:xfrm>
            <a:off x="499200" y="4794789"/>
            <a:ext cx="10320000" cy="612000"/>
          </a:xfrm>
        </p:spPr>
        <p:txBody>
          <a:bodyPr/>
          <a:lstStyle>
            <a:lvl1pPr algn="l">
              <a:defRPr sz="3800">
                <a:solidFill>
                  <a:schemeClr val="tx1"/>
                </a:solidFill>
                <a:latin typeface="Century Gothic" panose="020B0502020202020204" pitchFamily="34" charset="0"/>
              </a:defRPr>
            </a:lvl1pPr>
          </a:lstStyle>
          <a:p>
            <a:r>
              <a:rPr lang="en-US" noProof="0"/>
              <a:t>Click to edit Master title style</a:t>
            </a:r>
            <a:endParaRPr lang="en-GB" noProof="0"/>
          </a:p>
        </p:txBody>
      </p:sp>
      <p:sp>
        <p:nvSpPr>
          <p:cNvPr id="3" name="Subtitle 2"/>
          <p:cNvSpPr>
            <a:spLocks noGrp="1"/>
          </p:cNvSpPr>
          <p:nvPr>
            <p:ph type="subTitle" idx="1"/>
          </p:nvPr>
        </p:nvSpPr>
        <p:spPr>
          <a:xfrm>
            <a:off x="510079" y="5369995"/>
            <a:ext cx="10320000" cy="612000"/>
          </a:xfrm>
        </p:spPr>
        <p:txBody>
          <a:bodyPr/>
          <a:lstStyle>
            <a:lvl1pPr marL="0" indent="0" algn="l">
              <a:spcAft>
                <a:spcPts val="0"/>
              </a:spcAft>
              <a:buNone/>
              <a:defRPr sz="2000" b="1">
                <a:solidFill>
                  <a:srgbClr val="000000"/>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295062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4259-18EA-2348-1260-102E8F19C4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6F5CB5-8E09-A8FD-C70B-CC057C083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EC8F16-48A5-5FDF-4FAD-C63800E8A7D7}"/>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5" name="Footer Placeholder 4">
            <a:extLst>
              <a:ext uri="{FF2B5EF4-FFF2-40B4-BE49-F238E27FC236}">
                <a16:creationId xmlns:a16="http://schemas.microsoft.com/office/drawing/2014/main" id="{E50F0738-B9DC-EB46-1AA0-0AD0E629CA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737C88-6AFC-B1E7-905D-BEAE7FAA4F3E}"/>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2786685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p:txBody>
          <a:bodyPr/>
          <a:lstStyle/>
          <a:p>
            <a:r>
              <a:rPr lang="en-GB" noProof="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8" name="Text Placeholder 7"/>
          <p:cNvSpPr>
            <a:spLocks noGrp="1"/>
          </p:cNvSpPr>
          <p:nvPr>
            <p:ph type="body" sz="quarter" idx="13" hasCustomPrompt="1"/>
          </p:nvPr>
        </p:nvSpPr>
        <p:spPr>
          <a:xfrm>
            <a:off x="609601" y="1075264"/>
            <a:ext cx="108585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Tree>
    <p:extLst>
      <p:ext uri="{BB962C8B-B14F-4D97-AF65-F5344CB8AC3E}">
        <p14:creationId xmlns:p14="http://schemas.microsoft.com/office/powerpoint/2010/main" val="287984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mall Photo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5238744" y="617525"/>
            <a:ext cx="6314856" cy="468000"/>
          </a:xfrm>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a:xfrm>
            <a:off x="5238744" y="1642535"/>
            <a:ext cx="6314856"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p:txBody>
          <a:bodyPr/>
          <a:lstStyle/>
          <a:p>
            <a:r>
              <a:rPr lang="en-GB" noProof="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8" name="Text Placeholder 7"/>
          <p:cNvSpPr>
            <a:spLocks noGrp="1"/>
          </p:cNvSpPr>
          <p:nvPr>
            <p:ph type="body" sz="quarter" idx="13" hasCustomPrompt="1"/>
          </p:nvPr>
        </p:nvSpPr>
        <p:spPr>
          <a:xfrm>
            <a:off x="5238745" y="1075264"/>
            <a:ext cx="6229356"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
        <p:nvSpPr>
          <p:cNvPr id="12" name="Picture Placeholder 11"/>
          <p:cNvSpPr>
            <a:spLocks noGrp="1"/>
          </p:cNvSpPr>
          <p:nvPr>
            <p:ph type="pic" sz="quarter" idx="14" hasCustomPrompt="1"/>
          </p:nvPr>
        </p:nvSpPr>
        <p:spPr>
          <a:xfrm>
            <a:off x="599015" y="705907"/>
            <a:ext cx="4128000" cy="3636000"/>
          </a:xfrm>
        </p:spPr>
        <p:txBody>
          <a:bodyPr anchor="ctr" anchorCtr="0"/>
          <a:lstStyle>
            <a:lvl1pPr algn="ctr">
              <a:defRPr>
                <a:latin typeface="Century Gothic" panose="020B0502020202020204" pitchFamily="34" charset="0"/>
              </a:defRPr>
            </a:lvl1pPr>
          </a:lstStyle>
          <a:p>
            <a:r>
              <a:rPr lang="en-GB"/>
              <a:t>Insert photo</a:t>
            </a:r>
          </a:p>
        </p:txBody>
      </p:sp>
    </p:spTree>
    <p:extLst>
      <p:ext uri="{BB962C8B-B14F-4D97-AF65-F5344CB8AC3E}">
        <p14:creationId xmlns:p14="http://schemas.microsoft.com/office/powerpoint/2010/main" val="3888831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able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609600" y="617525"/>
            <a:ext cx="10944000" cy="468000"/>
          </a:xfrm>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a:xfrm>
            <a:off x="6381752" y="1642535"/>
            <a:ext cx="5171848"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p:txBody>
          <a:bodyPr/>
          <a:lstStyle/>
          <a:p>
            <a:r>
              <a:rPr lang="en-GB" noProof="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8" name="Text Placeholder 7"/>
          <p:cNvSpPr>
            <a:spLocks noGrp="1"/>
          </p:cNvSpPr>
          <p:nvPr>
            <p:ph type="body" sz="quarter" idx="13" hasCustomPrompt="1"/>
          </p:nvPr>
        </p:nvSpPr>
        <p:spPr>
          <a:xfrm>
            <a:off x="609599" y="1075264"/>
            <a:ext cx="10944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
        <p:nvSpPr>
          <p:cNvPr id="13" name="Table Placeholder 12"/>
          <p:cNvSpPr>
            <a:spLocks noGrp="1"/>
          </p:cNvSpPr>
          <p:nvPr>
            <p:ph type="tbl" sz="quarter" idx="14"/>
          </p:nvPr>
        </p:nvSpPr>
        <p:spPr>
          <a:xfrm>
            <a:off x="571500" y="1714500"/>
            <a:ext cx="5328000" cy="4212000"/>
          </a:xfrm>
        </p:spPr>
        <p:txBody>
          <a:bodyPr/>
          <a:lstStyle>
            <a:lvl1pPr>
              <a:defRPr>
                <a:latin typeface="Century Gothic" panose="020B0502020202020204" pitchFamily="34" charset="0"/>
              </a:defRPr>
            </a:lvl1pPr>
          </a:lstStyle>
          <a:p>
            <a:r>
              <a:rPr lang="en-US"/>
              <a:t>Click icon to add table</a:t>
            </a:r>
            <a:endParaRPr lang="en-GB"/>
          </a:p>
        </p:txBody>
      </p:sp>
    </p:spTree>
    <p:extLst>
      <p:ext uri="{BB962C8B-B14F-4D97-AF65-F5344CB8AC3E}">
        <p14:creationId xmlns:p14="http://schemas.microsoft.com/office/powerpoint/2010/main" val="4081655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hart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609600" y="617525"/>
            <a:ext cx="10944000" cy="468000"/>
          </a:xfrm>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a:xfrm>
            <a:off x="6381752" y="1642535"/>
            <a:ext cx="5171848"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p:txBody>
          <a:bodyPr/>
          <a:lstStyle/>
          <a:p>
            <a:r>
              <a:rPr lang="en-GB" noProof="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8" name="Text Placeholder 7"/>
          <p:cNvSpPr>
            <a:spLocks noGrp="1"/>
          </p:cNvSpPr>
          <p:nvPr>
            <p:ph type="body" sz="quarter" idx="13" hasCustomPrompt="1"/>
          </p:nvPr>
        </p:nvSpPr>
        <p:spPr>
          <a:xfrm>
            <a:off x="609599" y="1075264"/>
            <a:ext cx="10944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
        <p:nvSpPr>
          <p:cNvPr id="11" name="Chart Placeholder 10"/>
          <p:cNvSpPr>
            <a:spLocks noGrp="1"/>
          </p:cNvSpPr>
          <p:nvPr>
            <p:ph type="chart" sz="quarter" idx="14"/>
          </p:nvPr>
        </p:nvSpPr>
        <p:spPr>
          <a:xfrm>
            <a:off x="571500" y="1714500"/>
            <a:ext cx="5328000" cy="4212000"/>
          </a:xfrm>
        </p:spPr>
        <p:txBody>
          <a:bodyPr/>
          <a:lstStyle>
            <a:lvl1pPr>
              <a:defRPr>
                <a:latin typeface="Century Gothic" panose="020B0502020202020204" pitchFamily="34" charset="0"/>
              </a:defRPr>
            </a:lvl1pPr>
          </a:lstStyle>
          <a:p>
            <a:r>
              <a:rPr lang="en-US"/>
              <a:t>Click icon to add chart</a:t>
            </a:r>
            <a:endParaRPr lang="en-GB"/>
          </a:p>
        </p:txBody>
      </p:sp>
    </p:spTree>
    <p:extLst>
      <p:ext uri="{BB962C8B-B14F-4D97-AF65-F5344CB8AC3E}">
        <p14:creationId xmlns:p14="http://schemas.microsoft.com/office/powerpoint/2010/main" val="1018081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Large Photo">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609600" y="617525"/>
            <a:ext cx="10944000" cy="468000"/>
          </a:xfrm>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5" name="Footer Placeholder 4"/>
          <p:cNvSpPr>
            <a:spLocks noGrp="1"/>
          </p:cNvSpPr>
          <p:nvPr>
            <p:ph type="ftr" sz="quarter" idx="11"/>
          </p:nvPr>
        </p:nvSpPr>
        <p:spPr/>
        <p:txBody>
          <a:bodyPr/>
          <a:lstStyle/>
          <a:p>
            <a:r>
              <a:rPr lang="en-GB" noProof="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8" name="Text Placeholder 7"/>
          <p:cNvSpPr>
            <a:spLocks noGrp="1"/>
          </p:cNvSpPr>
          <p:nvPr>
            <p:ph type="body" sz="quarter" idx="13" hasCustomPrompt="1"/>
          </p:nvPr>
        </p:nvSpPr>
        <p:spPr>
          <a:xfrm>
            <a:off x="609600" y="1219203"/>
            <a:ext cx="10944000" cy="32400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
        <p:nvSpPr>
          <p:cNvPr id="12" name="Picture Placeholder 11"/>
          <p:cNvSpPr>
            <a:spLocks noGrp="1"/>
          </p:cNvSpPr>
          <p:nvPr>
            <p:ph type="pic" sz="quarter" idx="14" hasCustomPrompt="1"/>
          </p:nvPr>
        </p:nvSpPr>
        <p:spPr>
          <a:xfrm>
            <a:off x="599012" y="1650388"/>
            <a:ext cx="11088000" cy="4320000"/>
          </a:xfrm>
        </p:spPr>
        <p:txBody>
          <a:bodyPr anchor="ctr" anchorCtr="0"/>
          <a:lstStyle>
            <a:lvl1pPr algn="ctr">
              <a:defRPr>
                <a:latin typeface="Century Gothic" panose="020B0502020202020204" pitchFamily="34" charset="0"/>
              </a:defRPr>
            </a:lvl1pPr>
          </a:lstStyle>
          <a:p>
            <a:r>
              <a:rPr lang="en-GB"/>
              <a:t>Insert photo</a:t>
            </a:r>
          </a:p>
        </p:txBody>
      </p:sp>
    </p:spTree>
    <p:extLst>
      <p:ext uri="{BB962C8B-B14F-4D97-AF65-F5344CB8AC3E}">
        <p14:creationId xmlns:p14="http://schemas.microsoft.com/office/powerpoint/2010/main" val="3488938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Big Content (Blue)">
    <p:bg>
      <p:bgPr>
        <a:solidFill>
          <a:schemeClr val="accent5"/>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3" name="Content Placeholder 2"/>
          <p:cNvSpPr>
            <a:spLocks noGrp="1"/>
          </p:cNvSpPr>
          <p:nvPr>
            <p:ph idx="1" hasCustomPrompt="1"/>
          </p:nvPr>
        </p:nvSpPr>
        <p:spPr>
          <a:xfrm>
            <a:off x="609600" y="663553"/>
            <a:ext cx="10944000" cy="5364000"/>
          </a:xfrm>
        </p:spPr>
        <p:txBody>
          <a:bodyPr/>
          <a:lstStyle>
            <a:lvl1pPr marL="898525" indent="-1588">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a:t>Insert large text quotation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p:cNvSpPr>
            <a:spLocks noGrp="1"/>
          </p:cNvSpPr>
          <p:nvPr>
            <p:ph type="ftr" sz="quarter" idx="11"/>
          </p:nvPr>
        </p:nvSpPr>
        <p:spPr/>
        <p:txBody>
          <a:bodyPr/>
          <a:lstStyle/>
          <a:p>
            <a:r>
              <a:rPr lang="en-GB" noProof="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pic>
        <p:nvPicPr>
          <p:cNvPr id="8" name="Picture 7">
            <a:extLst>
              <a:ext uri="{FF2B5EF4-FFF2-40B4-BE49-F238E27FC236}">
                <a16:creationId xmlns:a16="http://schemas.microsoft.com/office/drawing/2014/main" id="{41837F6F-9517-4DF4-AD6D-8921C4078EFE}"/>
              </a:ext>
            </a:extLst>
          </p:cNvPr>
          <p:cNvPicPr/>
          <p:nvPr userDrawn="1"/>
        </p:nvPicPr>
        <p:blipFill>
          <a:blip r:embed="rId3" cstate="print"/>
          <a:stretch>
            <a:fillRect/>
          </a:stretch>
        </p:blipFill>
        <p:spPr>
          <a:xfrm>
            <a:off x="86749" y="111310"/>
            <a:ext cx="1587500" cy="1438275"/>
          </a:xfrm>
          <a:prstGeom prst="rect">
            <a:avLst/>
          </a:prstGeom>
        </p:spPr>
      </p:pic>
      <p:pic>
        <p:nvPicPr>
          <p:cNvPr id="10" name="Picture 9">
            <a:extLst>
              <a:ext uri="{FF2B5EF4-FFF2-40B4-BE49-F238E27FC236}">
                <a16:creationId xmlns:a16="http://schemas.microsoft.com/office/drawing/2014/main" id="{D33FE119-15B9-4571-8DDF-86D7CA61B532}"/>
              </a:ext>
            </a:extLst>
          </p:cNvPr>
          <p:cNvPicPr/>
          <p:nvPr userDrawn="1"/>
        </p:nvPicPr>
        <p:blipFill>
          <a:blip r:embed="rId4" cstate="print"/>
          <a:stretch>
            <a:fillRect/>
          </a:stretch>
        </p:blipFill>
        <p:spPr>
          <a:xfrm>
            <a:off x="10536259" y="4581266"/>
            <a:ext cx="1587500" cy="1438275"/>
          </a:xfrm>
          <a:prstGeom prst="rect">
            <a:avLst/>
          </a:prstGeom>
        </p:spPr>
      </p:pic>
    </p:spTree>
    <p:extLst>
      <p:ext uri="{BB962C8B-B14F-4D97-AF65-F5344CB8AC3E}">
        <p14:creationId xmlns:p14="http://schemas.microsoft.com/office/powerpoint/2010/main" val="361085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Big Content (Yellow)">
    <p:bg>
      <p:bgPr>
        <a:solidFill>
          <a:schemeClr val="accent3"/>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3" name="Content Placeholder 2"/>
          <p:cNvSpPr>
            <a:spLocks noGrp="1"/>
          </p:cNvSpPr>
          <p:nvPr>
            <p:ph idx="1" hasCustomPrompt="1"/>
          </p:nvPr>
        </p:nvSpPr>
        <p:spPr>
          <a:xfrm>
            <a:off x="609600" y="663553"/>
            <a:ext cx="10944000" cy="5364000"/>
          </a:xfrm>
        </p:spPr>
        <p:txBody>
          <a:bodyPr/>
          <a:lstStyle>
            <a:lvl1pPr marL="900000" indent="0">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a:t>Insert large text quotation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p:cNvSpPr>
            <a:spLocks noGrp="1"/>
          </p:cNvSpPr>
          <p:nvPr>
            <p:ph type="ftr" sz="quarter" idx="11"/>
          </p:nvPr>
        </p:nvSpPr>
        <p:spPr/>
        <p:txBody>
          <a:bodyPr/>
          <a:lstStyle/>
          <a:p>
            <a:r>
              <a:rPr lang="en-GB" noProof="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pic>
        <p:nvPicPr>
          <p:cNvPr id="8" name="Picture 7">
            <a:extLst>
              <a:ext uri="{FF2B5EF4-FFF2-40B4-BE49-F238E27FC236}">
                <a16:creationId xmlns:a16="http://schemas.microsoft.com/office/drawing/2014/main" id="{64B8AF67-736E-4A0D-BECF-456F52D14052}"/>
              </a:ext>
            </a:extLst>
          </p:cNvPr>
          <p:cNvPicPr/>
          <p:nvPr userDrawn="1"/>
        </p:nvPicPr>
        <p:blipFill>
          <a:blip r:embed="rId3" cstate="print"/>
          <a:stretch>
            <a:fillRect/>
          </a:stretch>
        </p:blipFill>
        <p:spPr>
          <a:xfrm>
            <a:off x="10536259" y="4598534"/>
            <a:ext cx="1587500" cy="1438275"/>
          </a:xfrm>
          <a:prstGeom prst="rect">
            <a:avLst/>
          </a:prstGeom>
        </p:spPr>
      </p:pic>
      <p:pic>
        <p:nvPicPr>
          <p:cNvPr id="10" name="Picture 9">
            <a:extLst>
              <a:ext uri="{FF2B5EF4-FFF2-40B4-BE49-F238E27FC236}">
                <a16:creationId xmlns:a16="http://schemas.microsoft.com/office/drawing/2014/main" id="{EDA39CB0-52AD-47C0-8DC6-895F95CF3B08}"/>
              </a:ext>
            </a:extLst>
          </p:cNvPr>
          <p:cNvPicPr/>
          <p:nvPr userDrawn="1"/>
        </p:nvPicPr>
        <p:blipFill>
          <a:blip r:embed="rId4" cstate="print"/>
          <a:stretch>
            <a:fillRect/>
          </a:stretch>
        </p:blipFill>
        <p:spPr>
          <a:xfrm>
            <a:off x="86749" y="111310"/>
            <a:ext cx="1587500" cy="1438275"/>
          </a:xfrm>
          <a:prstGeom prst="rect">
            <a:avLst/>
          </a:prstGeom>
        </p:spPr>
      </p:pic>
    </p:spTree>
    <p:extLst>
      <p:ext uri="{BB962C8B-B14F-4D97-AF65-F5344CB8AC3E}">
        <p14:creationId xmlns:p14="http://schemas.microsoft.com/office/powerpoint/2010/main" val="263205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Picture Slide 1">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a:t>Insert photo, then select</a:t>
            </a:r>
            <a:br>
              <a:rPr lang="en-GB"/>
            </a:br>
            <a:r>
              <a:rPr lang="en-GB"/>
              <a:t>‘Format/Send to back’</a:t>
            </a:r>
          </a:p>
        </p:txBody>
      </p:sp>
      <p:sp>
        <p:nvSpPr>
          <p:cNvPr id="2" name="Title 1"/>
          <p:cNvSpPr>
            <a:spLocks noGrp="1"/>
          </p:cNvSpPr>
          <p:nvPr>
            <p:ph type="ctrTitle" hasCustomPrompt="1"/>
          </p:nvPr>
        </p:nvSpPr>
        <p:spPr>
          <a:xfrm>
            <a:off x="566936" y="4629600"/>
            <a:ext cx="7872000" cy="1728000"/>
          </a:xfrm>
        </p:spPr>
        <p:txBody>
          <a:bodyPr anchor="b" anchorCtr="0"/>
          <a:lstStyle>
            <a:lvl1pPr algn="l">
              <a:defRPr sz="3200">
                <a:solidFill>
                  <a:schemeClr val="bg1"/>
                </a:solidFill>
                <a:latin typeface="Century Gothic" panose="020B0502020202020204" pitchFamily="34" charset="0"/>
              </a:defRPr>
            </a:lvl1pPr>
          </a:lstStyle>
          <a:p>
            <a:r>
              <a:rPr lang="en-GB" noProof="0"/>
              <a:t>Click to enter headline</a:t>
            </a:r>
          </a:p>
        </p:txBody>
      </p:sp>
    </p:spTree>
    <p:extLst>
      <p:ext uri="{BB962C8B-B14F-4D97-AF65-F5344CB8AC3E}">
        <p14:creationId xmlns:p14="http://schemas.microsoft.com/office/powerpoint/2010/main" val="1000024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Pictur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a:t>Insert photo, then select</a:t>
            </a:r>
            <a:br>
              <a:rPr lang="en-GB"/>
            </a:br>
            <a:r>
              <a:rPr lang="en-GB"/>
              <a:t>‘Format/Send to back’</a:t>
            </a:r>
          </a:p>
        </p:txBody>
      </p:sp>
      <p:sp>
        <p:nvSpPr>
          <p:cNvPr id="2" name="Title 1"/>
          <p:cNvSpPr>
            <a:spLocks noGrp="1"/>
          </p:cNvSpPr>
          <p:nvPr>
            <p:ph type="ctrTitle" hasCustomPrompt="1"/>
          </p:nvPr>
        </p:nvSpPr>
        <p:spPr>
          <a:xfrm>
            <a:off x="566936" y="4626000"/>
            <a:ext cx="7872000" cy="1728000"/>
          </a:xfrm>
        </p:spPr>
        <p:txBody>
          <a:bodyPr anchor="b" anchorCtr="0"/>
          <a:lstStyle>
            <a:lvl1pPr algn="l">
              <a:defRPr sz="3200">
                <a:solidFill>
                  <a:schemeClr val="tx1"/>
                </a:solidFill>
                <a:latin typeface="Century Gothic" panose="020B0502020202020204" pitchFamily="34" charset="0"/>
              </a:defRPr>
            </a:lvl1pPr>
          </a:lstStyle>
          <a:p>
            <a:r>
              <a:rPr lang="en-GB" noProof="0"/>
              <a:t>Click to enter headline</a:t>
            </a:r>
          </a:p>
        </p:txBody>
      </p:sp>
    </p:spTree>
    <p:extLst>
      <p:ext uri="{BB962C8B-B14F-4D97-AF65-F5344CB8AC3E}">
        <p14:creationId xmlns:p14="http://schemas.microsoft.com/office/powerpoint/2010/main" val="4269304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userDrawn="1"/>
        </p:nvPicPr>
        <p:blipFill>
          <a:blip r:embed="rId2" cstate="print"/>
          <a:stretch>
            <a:fillRect/>
          </a:stretch>
        </p:blipFill>
        <p:spPr>
          <a:xfrm>
            <a:off x="-1" y="0"/>
            <a:ext cx="12192000" cy="6858000"/>
          </a:xfrm>
          <a:prstGeom prst="rect">
            <a:avLst/>
          </a:prstGeom>
        </p:spPr>
      </p:pic>
      <p:sp>
        <p:nvSpPr>
          <p:cNvPr id="7" name="Text Placeholder 6"/>
          <p:cNvSpPr>
            <a:spLocks noGrp="1"/>
          </p:cNvSpPr>
          <p:nvPr>
            <p:ph type="body" sz="quarter" idx="10"/>
          </p:nvPr>
        </p:nvSpPr>
        <p:spPr>
          <a:xfrm>
            <a:off x="740841" y="492661"/>
            <a:ext cx="5524500" cy="4357687"/>
          </a:xfrm>
        </p:spPr>
        <p:txBody>
          <a:bodyPr/>
          <a:lstStyle>
            <a:lvl1pPr>
              <a:spcAft>
                <a:spcPts val="600"/>
              </a:spcAft>
              <a:defRPr sz="2800" b="1">
                <a:solidFill>
                  <a:schemeClr val="bg1"/>
                </a:solidFill>
                <a:latin typeface="Century Gothic" panose="020B0502020202020204" pitchFamily="34" charset="0"/>
              </a:defRPr>
            </a:lvl1pPr>
            <a:lvl2pPr marL="0" indent="0">
              <a:lnSpc>
                <a:spcPts val="1700"/>
              </a:lnSpc>
              <a:spcAft>
                <a:spcPts val="1000"/>
              </a:spcAft>
              <a:buNone/>
              <a:defRPr sz="1400">
                <a:solidFill>
                  <a:schemeClr val="bg1"/>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11" name="Picture 10" descr="P1038 HWE Local Healthwatch AR templates_v7 For Peter_1.jpg"/>
          <p:cNvPicPr>
            <a:picLocks noChangeAspect="1"/>
          </p:cNvPicPr>
          <p:nvPr userDrawn="1"/>
        </p:nvPicPr>
        <p:blipFill>
          <a:blip r:embed="rId3" cstate="print"/>
          <a:srcRect l="5208" t="27907" r="91667" b="68018"/>
          <a:stretch>
            <a:fillRect/>
          </a:stretch>
        </p:blipFill>
        <p:spPr>
          <a:xfrm>
            <a:off x="657378" y="3357022"/>
            <a:ext cx="390337" cy="540000"/>
          </a:xfrm>
          <a:prstGeom prst="rect">
            <a:avLst/>
          </a:prstGeom>
        </p:spPr>
      </p:pic>
      <p:pic>
        <p:nvPicPr>
          <p:cNvPr id="12" name="Picture 11" descr="Healthwatch-logo_RGB.png"/>
          <p:cNvPicPr>
            <a:picLocks noChangeAspect="1"/>
          </p:cNvPicPr>
          <p:nvPr userDrawn="1"/>
        </p:nvPicPr>
        <p:blipFill>
          <a:blip r:embed="rId4" cstate="print"/>
          <a:stretch>
            <a:fillRect/>
          </a:stretch>
        </p:blipFill>
        <p:spPr>
          <a:xfrm>
            <a:off x="7840423" y="5920473"/>
            <a:ext cx="4032000" cy="828283"/>
          </a:xfrm>
          <a:prstGeom prst="rect">
            <a:avLst/>
          </a:prstGeom>
        </p:spPr>
      </p:pic>
    </p:spTree>
    <p:extLst>
      <p:ext uri="{BB962C8B-B14F-4D97-AF65-F5344CB8AC3E}">
        <p14:creationId xmlns:p14="http://schemas.microsoft.com/office/powerpoint/2010/main" val="373725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2F97-88BE-B4A7-1A02-5FD397CB78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3F5E5C-0709-7966-1FD8-0D1C75BD6C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5D3549-9A83-87D2-7A03-3136DF8B9F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C66096-C3F1-3A44-94A3-8FDC9256DDDE}"/>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6" name="Footer Placeholder 5">
            <a:extLst>
              <a:ext uri="{FF2B5EF4-FFF2-40B4-BE49-F238E27FC236}">
                <a16:creationId xmlns:a16="http://schemas.microsoft.com/office/drawing/2014/main" id="{A6E61936-DF18-4C86-7DBE-A2C188AA4A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C469D3-8272-AED7-7F2B-0EAC9361A4DF}"/>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2059332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userDrawn="1"/>
        </p:nvPicPr>
        <p:blipFill>
          <a:blip r:embed="rId2" cstate="print"/>
          <a:stretch>
            <a:fillRect/>
          </a:stretch>
        </p:blipFill>
        <p:spPr>
          <a:xfrm>
            <a:off x="-1" y="0"/>
            <a:ext cx="12192000" cy="6858000"/>
          </a:xfrm>
          <a:prstGeom prst="rect">
            <a:avLst/>
          </a:prstGeom>
        </p:spPr>
      </p:pic>
      <p:sp>
        <p:nvSpPr>
          <p:cNvPr id="7" name="Text Placeholder 6"/>
          <p:cNvSpPr>
            <a:spLocks noGrp="1"/>
          </p:cNvSpPr>
          <p:nvPr>
            <p:ph type="body" sz="quarter" idx="10"/>
          </p:nvPr>
        </p:nvSpPr>
        <p:spPr>
          <a:xfrm>
            <a:off x="740841" y="492661"/>
            <a:ext cx="5524500" cy="4357687"/>
          </a:xfrm>
        </p:spPr>
        <p:txBody>
          <a:bodyPr/>
          <a:lstStyle>
            <a:lvl1pPr>
              <a:spcAft>
                <a:spcPts val="600"/>
              </a:spcAft>
              <a:defRPr sz="2800" b="1">
                <a:solidFill>
                  <a:schemeClr val="tx1"/>
                </a:solidFill>
                <a:latin typeface="Century Gothic" panose="020B0502020202020204" pitchFamily="34" charset="0"/>
              </a:defRPr>
            </a:lvl1pPr>
            <a:lvl2pPr marL="0" indent="0">
              <a:lnSpc>
                <a:spcPts val="1700"/>
              </a:lnSpc>
              <a:spcAft>
                <a:spcPts val="1000"/>
              </a:spcAft>
              <a:buNone/>
              <a:defRPr sz="1400">
                <a:solidFill>
                  <a:srgbClr val="000000"/>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rgbClr val="000000"/>
                </a:solidFill>
                <a:latin typeface="Century Gothic" panose="020B0502020202020204" pitchFamily="34" charset="0"/>
              </a:defRPr>
            </a:lvl3pPr>
            <a:lvl4pPr>
              <a:defRPr>
                <a:solidFill>
                  <a:srgbClr val="000000"/>
                </a:solidFill>
                <a:latin typeface="Century Gothic" panose="020B0502020202020204" pitchFamily="34" charset="0"/>
              </a:defRPr>
            </a:lvl4pPr>
            <a:lvl5pPr>
              <a:defRPr>
                <a:solidFill>
                  <a:srgbClr val="000000"/>
                </a:solidFill>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5" name="Picture 4" descr="Healthwatch-logo_RGB.png"/>
          <p:cNvPicPr>
            <a:picLocks noChangeAspect="1"/>
          </p:cNvPicPr>
          <p:nvPr userDrawn="1"/>
        </p:nvPicPr>
        <p:blipFill>
          <a:blip r:embed="rId3" cstate="print"/>
          <a:stretch>
            <a:fillRect/>
          </a:stretch>
        </p:blipFill>
        <p:spPr>
          <a:xfrm>
            <a:off x="7840423" y="5920473"/>
            <a:ext cx="4032000" cy="828283"/>
          </a:xfrm>
          <a:prstGeom prst="rect">
            <a:avLst/>
          </a:prstGeom>
        </p:spPr>
      </p:pic>
      <p:pic>
        <p:nvPicPr>
          <p:cNvPr id="9" name="Picture 8" descr="P1031 HWE Brand projecy - PPT template_AW_14.jpg"/>
          <p:cNvPicPr>
            <a:picLocks noChangeAspect="1"/>
          </p:cNvPicPr>
          <p:nvPr userDrawn="1"/>
        </p:nvPicPr>
        <p:blipFill>
          <a:blip r:embed="rId4" cstate="print"/>
          <a:stretch>
            <a:fillRect/>
          </a:stretch>
        </p:blipFill>
        <p:spPr>
          <a:xfrm>
            <a:off x="747110" y="3349096"/>
            <a:ext cx="229671" cy="504000"/>
          </a:xfrm>
          <a:prstGeom prst="rect">
            <a:avLst/>
          </a:prstGeom>
        </p:spPr>
      </p:pic>
    </p:spTree>
    <p:extLst>
      <p:ext uri="{BB962C8B-B14F-4D97-AF65-F5344CB8AC3E}">
        <p14:creationId xmlns:p14="http://schemas.microsoft.com/office/powerpoint/2010/main" val="379460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6FD4D-01CB-F41B-4B95-5ADB052181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55A26B-242F-FA28-D433-560702C1E3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CC7A152-4BC1-5171-A094-7ABF8C3C6D4A}"/>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5" name="Footer Placeholder 4">
            <a:extLst>
              <a:ext uri="{FF2B5EF4-FFF2-40B4-BE49-F238E27FC236}">
                <a16:creationId xmlns:a16="http://schemas.microsoft.com/office/drawing/2014/main" id="{B5EFD262-04B2-F1B2-527A-D42C818D81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A465BD-941C-4488-974A-8D0D7CEA9254}"/>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1760250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0000" y="3619625"/>
            <a:ext cx="10392000" cy="384721"/>
          </a:xfrm>
        </p:spPr>
        <p:txBody>
          <a:bodyPr>
            <a:spAutoFit/>
          </a:bodyPr>
          <a:lstStyle>
            <a:lvl1pPr marL="0" indent="0" algn="l">
              <a:buNone/>
              <a:defRPr sz="25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8" name="Title 7"/>
          <p:cNvSpPr>
            <a:spLocks noGrp="1"/>
          </p:cNvSpPr>
          <p:nvPr>
            <p:ph type="title"/>
          </p:nvPr>
        </p:nvSpPr>
        <p:spPr>
          <a:xfrm>
            <a:off x="720000" y="1957726"/>
            <a:ext cx="10392000" cy="723660"/>
          </a:xfrm>
        </p:spPr>
        <p:txBody>
          <a:bodyPr anchor="t" anchorCtr="0"/>
          <a:lstStyle>
            <a:lvl1pPr>
              <a:lnSpc>
                <a:spcPct val="95000"/>
              </a:lnSpc>
              <a:defRPr sz="4950">
                <a:solidFill>
                  <a:schemeClr val="accent3"/>
                </a:solidFill>
              </a:defRPr>
            </a:lvl1pPr>
          </a:lstStyle>
          <a:p>
            <a:r>
              <a:rPr lang="en-US"/>
              <a:t>Click to edit Master title style</a:t>
            </a:r>
            <a:endParaRPr lang="en-GB" dirty="0"/>
          </a:p>
        </p:txBody>
      </p:sp>
      <p:sp>
        <p:nvSpPr>
          <p:cNvPr id="10" name="Text Placeholder 9"/>
          <p:cNvSpPr>
            <a:spLocks noGrp="1"/>
          </p:cNvSpPr>
          <p:nvPr>
            <p:ph type="body" sz="quarter" idx="13"/>
          </p:nvPr>
        </p:nvSpPr>
        <p:spPr>
          <a:xfrm>
            <a:off x="720000" y="6446378"/>
            <a:ext cx="7776000" cy="166712"/>
          </a:xfrm>
        </p:spPr>
        <p:txBody>
          <a:bodyPr wrap="square" anchor="b" anchorCtr="0">
            <a:spAutoFit/>
          </a:bodyPr>
          <a:lstStyle>
            <a:lvl1pPr>
              <a:lnSpc>
                <a:spcPct val="106000"/>
              </a:lnSpc>
              <a:defRPr sz="1100">
                <a:solidFill>
                  <a:schemeClr val="tx1"/>
                </a:solidFill>
              </a:defRPr>
            </a:lvl1pPr>
          </a:lstStyle>
          <a:p>
            <a:pPr lvl="0"/>
            <a:r>
              <a:rPr lang="en-US"/>
              <a:t>Click to edit Master text styles</a:t>
            </a:r>
          </a:p>
        </p:txBody>
      </p:sp>
      <p:pic>
        <p:nvPicPr>
          <p:cNvPr id="2" name="Picture 1" descr="A picture containing text&#10;&#10;Description automatically generated">
            <a:extLst>
              <a:ext uri="{FF2B5EF4-FFF2-40B4-BE49-F238E27FC236}">
                <a16:creationId xmlns:a16="http://schemas.microsoft.com/office/drawing/2014/main" id="{7DB9CAB0-7951-6A04-8B9C-678E24AFFA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1778" y="161084"/>
            <a:ext cx="3119766" cy="1035668"/>
          </a:xfrm>
          <a:prstGeom prst="rect">
            <a:avLst/>
          </a:prstGeom>
        </p:spPr>
      </p:pic>
    </p:spTree>
    <p:extLst>
      <p:ext uri="{BB962C8B-B14F-4D97-AF65-F5344CB8AC3E}">
        <p14:creationId xmlns:p14="http://schemas.microsoft.com/office/powerpoint/2010/main" val="26155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0000" y="3619625"/>
            <a:ext cx="10392000" cy="384721"/>
          </a:xfrm>
        </p:spPr>
        <p:txBody>
          <a:bodyPr>
            <a:spAutoFit/>
          </a:bodyPr>
          <a:lstStyle>
            <a:lvl1pPr marL="0" indent="0" algn="l">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8" name="Title 7"/>
          <p:cNvSpPr>
            <a:spLocks noGrp="1"/>
          </p:cNvSpPr>
          <p:nvPr>
            <p:ph type="title"/>
          </p:nvPr>
        </p:nvSpPr>
        <p:spPr>
          <a:xfrm>
            <a:off x="720000" y="1957726"/>
            <a:ext cx="10392000" cy="723660"/>
          </a:xfrm>
        </p:spPr>
        <p:txBody>
          <a:bodyPr anchor="t" anchorCtr="0"/>
          <a:lstStyle>
            <a:lvl1pPr>
              <a:lnSpc>
                <a:spcPct val="95000"/>
              </a:lnSpc>
              <a:defRPr sz="4950">
                <a:solidFill>
                  <a:schemeClr val="bg1"/>
                </a:solidFill>
              </a:defRPr>
            </a:lvl1pPr>
          </a:lstStyle>
          <a:p>
            <a:r>
              <a:rPr lang="en-US"/>
              <a:t>Click to edit Master title style</a:t>
            </a:r>
            <a:endParaRPr lang="en-GB" dirty="0"/>
          </a:p>
        </p:txBody>
      </p:sp>
      <p:sp>
        <p:nvSpPr>
          <p:cNvPr id="10" name="Text Placeholder 9"/>
          <p:cNvSpPr>
            <a:spLocks noGrp="1"/>
          </p:cNvSpPr>
          <p:nvPr>
            <p:ph type="body" sz="quarter" idx="13"/>
          </p:nvPr>
        </p:nvSpPr>
        <p:spPr>
          <a:xfrm>
            <a:off x="720000" y="6446378"/>
            <a:ext cx="7776000" cy="166712"/>
          </a:xfrm>
        </p:spPr>
        <p:txBody>
          <a:bodyPr wrap="square" anchor="b" anchorCtr="0">
            <a:spAutoFit/>
          </a:bodyPr>
          <a:lstStyle>
            <a:lvl1pPr>
              <a:lnSpc>
                <a:spcPct val="106000"/>
              </a:lnSpc>
              <a:defRPr sz="1100">
                <a:solidFill>
                  <a:schemeClr val="bg1"/>
                </a:solidFill>
              </a:defRPr>
            </a:lvl1pPr>
          </a:lstStyle>
          <a:p>
            <a:pPr lvl="0"/>
            <a:r>
              <a:rPr lang="en-US"/>
              <a:t>Click to edit Master text styles</a:t>
            </a:r>
          </a:p>
        </p:txBody>
      </p:sp>
      <p:grpSp>
        <p:nvGrpSpPr>
          <p:cNvPr id="16" name="Group 15">
            <a:extLst>
              <a:ext uri="{FF2B5EF4-FFF2-40B4-BE49-F238E27FC236}">
                <a16:creationId xmlns:a16="http://schemas.microsoft.com/office/drawing/2014/main" id="{CB78C4D3-0341-9D6B-8F29-E057074C6744}"/>
              </a:ext>
            </a:extLst>
          </p:cNvPr>
          <p:cNvGrpSpPr/>
          <p:nvPr userDrawn="1"/>
        </p:nvGrpSpPr>
        <p:grpSpPr>
          <a:xfrm>
            <a:off x="0" y="1340768"/>
            <a:ext cx="12192000" cy="5517232"/>
            <a:chOff x="0" y="1340768"/>
            <a:chExt cx="12192000" cy="5517232"/>
          </a:xfrm>
        </p:grpSpPr>
        <p:pic>
          <p:nvPicPr>
            <p:cNvPr id="14" name="Picture 13">
              <a:extLst>
                <a:ext uri="{FF2B5EF4-FFF2-40B4-BE49-F238E27FC236}">
                  <a16:creationId xmlns:a16="http://schemas.microsoft.com/office/drawing/2014/main" id="{83EE99A1-0549-3A82-E895-543BA444B0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551"/>
            <a:stretch/>
          </p:blipFill>
          <p:spPr>
            <a:xfrm>
              <a:off x="0" y="1340768"/>
              <a:ext cx="9144000" cy="5517232"/>
            </a:xfrm>
            <a:prstGeom prst="rect">
              <a:avLst/>
            </a:prstGeom>
          </p:spPr>
        </p:pic>
        <p:pic>
          <p:nvPicPr>
            <p:cNvPr id="15" name="Picture 14">
              <a:extLst>
                <a:ext uri="{FF2B5EF4-FFF2-40B4-BE49-F238E27FC236}">
                  <a16:creationId xmlns:a16="http://schemas.microsoft.com/office/drawing/2014/main" id="{679F56C5-3EBE-C227-4738-FFE91F24BB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22" t="19551"/>
            <a:stretch/>
          </p:blipFill>
          <p:spPr>
            <a:xfrm>
              <a:off x="3863752" y="1340768"/>
              <a:ext cx="8328248" cy="5517232"/>
            </a:xfrm>
            <a:prstGeom prst="rect">
              <a:avLst/>
            </a:prstGeom>
          </p:spPr>
        </p:pic>
      </p:grpSp>
      <p:pic>
        <p:nvPicPr>
          <p:cNvPr id="17" name="Picture 16" descr="A picture containing text&#10;&#10;Description automatically generated">
            <a:extLst>
              <a:ext uri="{FF2B5EF4-FFF2-40B4-BE49-F238E27FC236}">
                <a16:creationId xmlns:a16="http://schemas.microsoft.com/office/drawing/2014/main" id="{88493925-026D-6C43-A79A-6BACB11712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91778" y="161084"/>
            <a:ext cx="3119766" cy="1035668"/>
          </a:xfrm>
          <a:prstGeom prst="rect">
            <a:avLst/>
          </a:prstGeom>
        </p:spPr>
      </p:pic>
    </p:spTree>
    <p:extLst>
      <p:ext uri="{BB962C8B-B14F-4D97-AF65-F5344CB8AC3E}">
        <p14:creationId xmlns:p14="http://schemas.microsoft.com/office/powerpoint/2010/main" val="423517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720000" y="548680"/>
            <a:ext cx="10392000" cy="553998"/>
          </a:xfrm>
        </p:spPr>
        <p:txBody>
          <a:bodyPr/>
          <a:lstStyle>
            <a:lvl1pPr>
              <a:defRPr sz="3600"/>
            </a:lvl1pPr>
          </a:lstStyle>
          <a:p>
            <a:r>
              <a:rPr lang="en-US"/>
              <a:t>Click to edit Master title style</a:t>
            </a:r>
            <a:endParaRPr lang="en-GB" dirty="0"/>
          </a:p>
        </p:txBody>
      </p:sp>
      <p:sp>
        <p:nvSpPr>
          <p:cNvPr id="3" name="Content Placeholder 2"/>
          <p:cNvSpPr>
            <a:spLocks noGrp="1"/>
          </p:cNvSpPr>
          <p:nvPr>
            <p:ph idx="1"/>
          </p:nvPr>
        </p:nvSpPr>
        <p:spPr>
          <a:xfrm>
            <a:off x="719403" y="1538800"/>
            <a:ext cx="10392000" cy="3762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03397099-C9FD-49BE-98D2-DDD6A2CF1FE4}" type="datetime1">
              <a:rPr lang="en-GB" smtClean="0"/>
              <a:t>17/06/2024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6F3D1-4E0B-4A1A-8A63-FA953DDDF0A6}" type="slidenum">
              <a:rPr lang="en-GB" smtClean="0"/>
              <a:t>‹#›</a:t>
            </a:fld>
            <a:endParaRPr lang="en-GB"/>
          </a:p>
        </p:txBody>
      </p:sp>
      <p:pic>
        <p:nvPicPr>
          <p:cNvPr id="8" name="Picture 7">
            <a:extLst>
              <a:ext uri="{FF2B5EF4-FFF2-40B4-BE49-F238E27FC236}">
                <a16:creationId xmlns:a16="http://schemas.microsoft.com/office/drawing/2014/main" id="{029B17AC-3D12-C5A4-4EE7-50E661B480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1651" y="0"/>
            <a:ext cx="2800349" cy="6858000"/>
          </a:xfrm>
          <a:prstGeom prst="rect">
            <a:avLst/>
          </a:prstGeom>
        </p:spPr>
      </p:pic>
    </p:spTree>
    <p:extLst>
      <p:ext uri="{BB962C8B-B14F-4D97-AF65-F5344CB8AC3E}">
        <p14:creationId xmlns:p14="http://schemas.microsoft.com/office/powerpoint/2010/main" val="421447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720001" y="548680"/>
            <a:ext cx="10392000" cy="553998"/>
          </a:xfrm>
        </p:spPr>
        <p:txBody>
          <a:bodyPr/>
          <a:lstStyle>
            <a:lvl1pPr>
              <a:defRPr sz="3600"/>
            </a:lvl1pPr>
          </a:lstStyle>
          <a:p>
            <a:r>
              <a:rPr lang="en-US"/>
              <a:t>Click to edit Master title style</a:t>
            </a:r>
            <a:endParaRPr lang="en-GB" dirty="0"/>
          </a:p>
        </p:txBody>
      </p:sp>
      <p:sp>
        <p:nvSpPr>
          <p:cNvPr id="3" name="Content Placeholder 2"/>
          <p:cNvSpPr>
            <a:spLocks noGrp="1"/>
          </p:cNvSpPr>
          <p:nvPr>
            <p:ph idx="1"/>
          </p:nvPr>
        </p:nvSpPr>
        <p:spPr>
          <a:xfrm>
            <a:off x="720001" y="1538800"/>
            <a:ext cx="5028000" cy="3762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8ACB06D6-D7E5-44EF-A99F-C7B27F94E97C}" type="datetime1">
              <a:rPr lang="en-GB" smtClean="0"/>
              <a:t>17/06/2024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6F3D1-4E0B-4A1A-8A63-FA953DDDF0A6}" type="slidenum">
              <a:rPr lang="en-GB" smtClean="0"/>
              <a:t>‹#›</a:t>
            </a:fld>
            <a:endParaRPr lang="en-GB"/>
          </a:p>
        </p:txBody>
      </p:sp>
      <p:sp>
        <p:nvSpPr>
          <p:cNvPr id="9" name="Content Placeholder 8"/>
          <p:cNvSpPr>
            <a:spLocks noGrp="1"/>
          </p:cNvSpPr>
          <p:nvPr>
            <p:ph sz="quarter" idx="13"/>
          </p:nvPr>
        </p:nvSpPr>
        <p:spPr>
          <a:xfrm>
            <a:off x="6084001" y="1556792"/>
            <a:ext cx="5028000" cy="376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a:extLst>
              <a:ext uri="{FF2B5EF4-FFF2-40B4-BE49-F238E27FC236}">
                <a16:creationId xmlns:a16="http://schemas.microsoft.com/office/drawing/2014/main" id="{BDA686CD-F722-4AE3-A8FD-404CE32BE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1651" y="0"/>
            <a:ext cx="2800349" cy="6858000"/>
          </a:xfrm>
          <a:prstGeom prst="rect">
            <a:avLst/>
          </a:prstGeom>
        </p:spPr>
      </p:pic>
    </p:spTree>
    <p:extLst>
      <p:ext uri="{BB962C8B-B14F-4D97-AF65-F5344CB8AC3E}">
        <p14:creationId xmlns:p14="http://schemas.microsoft.com/office/powerpoint/2010/main" val="266285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9403" y="548680"/>
            <a:ext cx="10392000" cy="553998"/>
          </a:xfrm>
        </p:spPr>
        <p:txBody>
          <a:bodyPr/>
          <a:lstStyle>
            <a:lvl1pPr>
              <a:defRPr sz="360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41EC41FC-7762-4A7C-956A-A2F686FDBA64}" type="datetime1">
              <a:rPr lang="en-GB" smtClean="0"/>
              <a:t>17/06/2024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F6F3D1-4E0B-4A1A-8A63-FA953DDDF0A6}" type="slidenum">
              <a:rPr lang="en-GB" smtClean="0"/>
              <a:t>‹#›</a:t>
            </a:fld>
            <a:endParaRPr lang="en-GB"/>
          </a:p>
        </p:txBody>
      </p:sp>
      <p:pic>
        <p:nvPicPr>
          <p:cNvPr id="7" name="Picture 6">
            <a:extLst>
              <a:ext uri="{FF2B5EF4-FFF2-40B4-BE49-F238E27FC236}">
                <a16:creationId xmlns:a16="http://schemas.microsoft.com/office/drawing/2014/main" id="{2B5B9CA1-C884-816E-07CB-F94C11B75C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1651" y="0"/>
            <a:ext cx="2800349" cy="6858000"/>
          </a:xfrm>
          <a:prstGeom prst="rect">
            <a:avLst/>
          </a:prstGeom>
        </p:spPr>
      </p:pic>
    </p:spTree>
    <p:extLst>
      <p:ext uri="{BB962C8B-B14F-4D97-AF65-F5344CB8AC3E}">
        <p14:creationId xmlns:p14="http://schemas.microsoft.com/office/powerpoint/2010/main" val="70672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E82664-E8EC-4589-B613-B9521FEE50CF}" type="datetime1">
              <a:rPr lang="en-GB" smtClean="0"/>
              <a:t>17/06/2024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F6F3D1-4E0B-4A1A-8A63-FA953DDDF0A6}" type="slidenum">
              <a:rPr lang="en-GB" smtClean="0"/>
              <a:t>‹#›</a:t>
            </a:fld>
            <a:endParaRPr lang="en-GB"/>
          </a:p>
        </p:txBody>
      </p:sp>
      <p:pic>
        <p:nvPicPr>
          <p:cNvPr id="6" name="Picture 5">
            <a:extLst>
              <a:ext uri="{FF2B5EF4-FFF2-40B4-BE49-F238E27FC236}">
                <a16:creationId xmlns:a16="http://schemas.microsoft.com/office/drawing/2014/main" id="{F898145C-0FB1-DEFD-7AB9-70191612E7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1651" y="0"/>
            <a:ext cx="2800349" cy="6858000"/>
          </a:xfrm>
          <a:prstGeom prst="rect">
            <a:avLst/>
          </a:prstGeom>
        </p:spPr>
      </p:pic>
    </p:spTree>
    <p:extLst>
      <p:ext uri="{BB962C8B-B14F-4D97-AF65-F5344CB8AC3E}">
        <p14:creationId xmlns:p14="http://schemas.microsoft.com/office/powerpoint/2010/main" val="262160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9F105-7259-46C4-2AEF-0A76B1BE22B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BEEC917-8031-99BF-72AF-4235C736FF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0709C11-39CA-92FA-6F9D-A08D439D15E3}"/>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5" name="Footer Placeholder 4">
            <a:extLst>
              <a:ext uri="{FF2B5EF4-FFF2-40B4-BE49-F238E27FC236}">
                <a16:creationId xmlns:a16="http://schemas.microsoft.com/office/drawing/2014/main" id="{491F6591-E621-DE1E-4D8F-4459814D8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503743-2CAE-5085-5781-988E4A9B397C}"/>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1721145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2C30-373A-A910-AAC4-434E508A3CC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AB8BB1B-7DFE-937D-3D78-6E1CEB9FED4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2AB719F-0FF3-3896-99FE-286502C6093B}"/>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5" name="Footer Placeholder 4">
            <a:extLst>
              <a:ext uri="{FF2B5EF4-FFF2-40B4-BE49-F238E27FC236}">
                <a16:creationId xmlns:a16="http://schemas.microsoft.com/office/drawing/2014/main" id="{0D07296B-B6D4-8D17-0A86-5BE8D3D00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7103B4-EFFB-AFFC-E484-A21C1AA85D69}"/>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2233279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AFEC-77E0-4962-A9EB-B0F046AA42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7239AC-9043-382B-8747-5E0B11895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5FA3C8-C07F-B2CC-E35F-6E9BEE24B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590CD9-A5E4-9FE7-B86A-66C08BADC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A8D327-B469-0E51-EBA6-AD86C9E4FE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7C49C19-CBA6-1071-0F09-19ECD09954C8}"/>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8" name="Footer Placeholder 7">
            <a:extLst>
              <a:ext uri="{FF2B5EF4-FFF2-40B4-BE49-F238E27FC236}">
                <a16:creationId xmlns:a16="http://schemas.microsoft.com/office/drawing/2014/main" id="{B777521F-0728-E6BE-2B9E-75EEFAEC65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F9D351-3F23-8D85-D357-9FE11C83A0E4}"/>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3915317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E0B6-A5E2-CA25-F1E8-A21F24C7A2B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4DBD663-2270-5C07-A73E-C128172BC4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B6AA4E-117A-7F4E-C58F-E228D4E3057C}"/>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5" name="Footer Placeholder 4">
            <a:extLst>
              <a:ext uri="{FF2B5EF4-FFF2-40B4-BE49-F238E27FC236}">
                <a16:creationId xmlns:a16="http://schemas.microsoft.com/office/drawing/2014/main" id="{C3D8361D-08F9-E6D5-6651-33542868D8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2F3D18-58EB-CFF1-390E-29988BA62BE2}"/>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1970937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A98D-FD0B-6525-2C27-1C8AA2239A2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A21643A-D064-61C0-1BA5-375C12DF030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8DC168F-EAE3-FD24-4373-92949D711D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FAF9496-280C-5EC1-D2A2-9276320A121C}"/>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6" name="Footer Placeholder 5">
            <a:extLst>
              <a:ext uri="{FF2B5EF4-FFF2-40B4-BE49-F238E27FC236}">
                <a16:creationId xmlns:a16="http://schemas.microsoft.com/office/drawing/2014/main" id="{9092F697-7DAF-A94D-00F2-9063F6DA90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0CD171-3751-D22B-8AF7-A5D312B3CA5D}"/>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278896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C6CF-C6ED-CAC4-BB02-FA091EA5156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71F0CFB-573B-AB94-AC10-3B77384FDF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929AC1E-E684-58BF-53FD-A9B844E88C4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46EF14D-3444-FECA-7362-4A45FD876D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3BD2ED2-6898-D172-A104-35EF38DFCE8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34DF9B4-F410-57A8-77C7-43691976F524}"/>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8" name="Footer Placeholder 7">
            <a:extLst>
              <a:ext uri="{FF2B5EF4-FFF2-40B4-BE49-F238E27FC236}">
                <a16:creationId xmlns:a16="http://schemas.microsoft.com/office/drawing/2014/main" id="{2BAE7004-A6AD-4883-6DBA-0CEA205E9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66D881-94D9-4D33-C330-AFCC62F1880F}"/>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2786509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88BB-C3C4-A3C7-0D8D-13FA05FAFE4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9D2E4A9-71E0-07B4-26E1-837D31819884}"/>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4" name="Footer Placeholder 3">
            <a:extLst>
              <a:ext uri="{FF2B5EF4-FFF2-40B4-BE49-F238E27FC236}">
                <a16:creationId xmlns:a16="http://schemas.microsoft.com/office/drawing/2014/main" id="{B4696D41-A3A9-6C3A-E725-C8BDE79519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342F747-3585-7E57-0F72-454E76463FB4}"/>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259291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AEC6B1-361F-1BAC-003C-CEA07869972F}"/>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3" name="Footer Placeholder 2">
            <a:extLst>
              <a:ext uri="{FF2B5EF4-FFF2-40B4-BE49-F238E27FC236}">
                <a16:creationId xmlns:a16="http://schemas.microsoft.com/office/drawing/2014/main" id="{DD6FD2F3-9D8C-1C4B-0601-D8E8E92B44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A83C3B-4DF9-BEFC-AC3F-02013DE897B7}"/>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2805486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18F7-0013-91DE-DEE0-A78E069E6F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C23AC95-34C7-BB6E-EF00-183BB3180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1CFF3E5-07AB-C317-67B7-E7C8757CF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257318-BA4C-1563-FBC5-AB58CD780A6A}"/>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6" name="Footer Placeholder 5">
            <a:extLst>
              <a:ext uri="{FF2B5EF4-FFF2-40B4-BE49-F238E27FC236}">
                <a16:creationId xmlns:a16="http://schemas.microsoft.com/office/drawing/2014/main" id="{36192EAD-8ED6-6B13-8D60-957B1167A3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416DCA-94FD-116D-7D47-F331794CA28B}"/>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38539126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3AB5-4143-7B1B-5E6D-7AF6FA963C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A53F97F-1EDC-12D2-5F9F-A20B8B1D3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1B2D11-1A89-1825-37DD-627191791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DE7268-83FA-5659-96BC-ADD0E255C602}"/>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6" name="Footer Placeholder 5">
            <a:extLst>
              <a:ext uri="{FF2B5EF4-FFF2-40B4-BE49-F238E27FC236}">
                <a16:creationId xmlns:a16="http://schemas.microsoft.com/office/drawing/2014/main" id="{F4472FE4-90B2-0E81-2B0E-280CF721D9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0E7931-31BF-30B5-B26B-0D33E4E7A910}"/>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439263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A0FD6-6594-26CD-3A18-93A5408765F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713C9E3-2A57-0720-B4AE-404D6F79C71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0770AB6-421D-539B-F34F-9758E1112A55}"/>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5" name="Footer Placeholder 4">
            <a:extLst>
              <a:ext uri="{FF2B5EF4-FFF2-40B4-BE49-F238E27FC236}">
                <a16:creationId xmlns:a16="http://schemas.microsoft.com/office/drawing/2014/main" id="{A8EABEA3-DBDE-F945-A5BF-316CE09204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D7E37E-AFC5-9E42-43C5-00088ABA30CE}"/>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3346487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BCE3CA-6AF4-6FAC-EF05-B7DC480D1B5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648F51-173C-37FD-0BEA-4C415DDABB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AB3EE7-03F7-9220-9BC8-263455A5605F}"/>
              </a:ext>
            </a:extLst>
          </p:cNvPr>
          <p:cNvSpPr>
            <a:spLocks noGrp="1"/>
          </p:cNvSpPr>
          <p:nvPr>
            <p:ph type="dt" sz="half" idx="10"/>
          </p:nvPr>
        </p:nvSpPr>
        <p:spPr/>
        <p:txBody>
          <a:bodyPr/>
          <a:lstStyle/>
          <a:p>
            <a:fld id="{DD65851E-108B-4DBC-9431-78E8565957F3}" type="datetimeFigureOut">
              <a:rPr lang="en-GB" smtClean="0"/>
              <a:t>17/06/2024</a:t>
            </a:fld>
            <a:endParaRPr lang="en-GB"/>
          </a:p>
        </p:txBody>
      </p:sp>
      <p:sp>
        <p:nvSpPr>
          <p:cNvPr id="5" name="Footer Placeholder 4">
            <a:extLst>
              <a:ext uri="{FF2B5EF4-FFF2-40B4-BE49-F238E27FC236}">
                <a16:creationId xmlns:a16="http://schemas.microsoft.com/office/drawing/2014/main" id="{8502F1B2-4D3C-13A8-9355-246B10076C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D05F97-5950-4386-89B9-C5CE944E85A8}"/>
              </a:ext>
            </a:extLst>
          </p:cNvPr>
          <p:cNvSpPr>
            <a:spLocks noGrp="1"/>
          </p:cNvSpPr>
          <p:nvPr>
            <p:ph type="sldNum" sz="quarter" idx="12"/>
          </p:nvPr>
        </p:nvSpPr>
        <p:spPr/>
        <p:txBody>
          <a:bodyPr/>
          <a:lstStyle/>
          <a:p>
            <a:fld id="{4CD8D0CB-0952-48EA-A1B9-6A3435061638}" type="slidenum">
              <a:rPr lang="en-GB" smtClean="0"/>
              <a:t>‹#›</a:t>
            </a:fld>
            <a:endParaRPr lang="en-GB"/>
          </a:p>
        </p:txBody>
      </p:sp>
    </p:spTree>
    <p:extLst>
      <p:ext uri="{BB962C8B-B14F-4D97-AF65-F5344CB8AC3E}">
        <p14:creationId xmlns:p14="http://schemas.microsoft.com/office/powerpoint/2010/main" val="1419496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35298-E8D8-F9A4-8F6B-78DA845293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5A8B09-6FB0-59BB-D3A6-F9465B49E2F8}"/>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4" name="Footer Placeholder 3">
            <a:extLst>
              <a:ext uri="{FF2B5EF4-FFF2-40B4-BE49-F238E27FC236}">
                <a16:creationId xmlns:a16="http://schemas.microsoft.com/office/drawing/2014/main" id="{8F0452DD-D5FA-4237-8E7C-4FB5313A43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3D5242-4066-1607-5ED3-71121272BB4F}"/>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2870866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0E4A22-8485-7940-7EC8-7E8BF44EA3A0}"/>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3" name="Footer Placeholder 2">
            <a:extLst>
              <a:ext uri="{FF2B5EF4-FFF2-40B4-BE49-F238E27FC236}">
                <a16:creationId xmlns:a16="http://schemas.microsoft.com/office/drawing/2014/main" id="{C1FD45D0-2DB6-D798-899F-EB1BD36BFD7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A356E03-9A93-4720-874F-7D29C4314A5D}"/>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1702657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C46C3-A986-62FD-DEF3-45593F270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EE74D8-EDF4-CE22-DFD2-2712C7961F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597B8C-B373-F603-34D2-C453C3875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DEEEE-5D3E-99C7-3EA5-EAB97B5C0554}"/>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6" name="Footer Placeholder 5">
            <a:extLst>
              <a:ext uri="{FF2B5EF4-FFF2-40B4-BE49-F238E27FC236}">
                <a16:creationId xmlns:a16="http://schemas.microsoft.com/office/drawing/2014/main" id="{D0BFA9E1-9C76-C157-F09D-4A33AFB717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3F648B-D19F-BA48-0A05-05FBFE360042}"/>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1288335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C37E-5296-D95D-68E0-55B292D49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30EDB6-5758-F0A8-AE60-D104366FC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4E064FC-4853-DB9F-0825-06AEFD9EFA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51734-B773-D3E7-1AEA-09C815DDF3EA}"/>
              </a:ext>
            </a:extLst>
          </p:cNvPr>
          <p:cNvSpPr>
            <a:spLocks noGrp="1"/>
          </p:cNvSpPr>
          <p:nvPr>
            <p:ph type="dt" sz="half" idx="10"/>
          </p:nvPr>
        </p:nvSpPr>
        <p:spPr/>
        <p:txBody>
          <a:bodyPr/>
          <a:lstStyle/>
          <a:p>
            <a:fld id="{D1D8D2BA-980C-43C1-A326-18B01DCB06BB}" type="datetimeFigureOut">
              <a:rPr lang="en-GB" smtClean="0"/>
              <a:t>17/06/2024</a:t>
            </a:fld>
            <a:endParaRPr lang="en-GB"/>
          </a:p>
        </p:txBody>
      </p:sp>
      <p:sp>
        <p:nvSpPr>
          <p:cNvPr id="6" name="Footer Placeholder 5">
            <a:extLst>
              <a:ext uri="{FF2B5EF4-FFF2-40B4-BE49-F238E27FC236}">
                <a16:creationId xmlns:a16="http://schemas.microsoft.com/office/drawing/2014/main" id="{5E47A005-EC7E-D68E-5BBF-38A5754707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2DB3B5-0264-72FE-1E37-50238D34C245}"/>
              </a:ext>
            </a:extLst>
          </p:cNvPr>
          <p:cNvSpPr>
            <a:spLocks noGrp="1"/>
          </p:cNvSpPr>
          <p:nvPr>
            <p:ph type="sldNum" sz="quarter" idx="12"/>
          </p:nvPr>
        </p:nvSpPr>
        <p:spPr/>
        <p:txBody>
          <a:bodyPr/>
          <a:lstStyle/>
          <a:p>
            <a:fld id="{BE385953-DBE7-48A5-AC66-E99D6D7F8C38}" type="slidenum">
              <a:rPr lang="en-GB" smtClean="0"/>
              <a:t>‹#›</a:t>
            </a:fld>
            <a:endParaRPr lang="en-GB"/>
          </a:p>
        </p:txBody>
      </p:sp>
    </p:spTree>
    <p:extLst>
      <p:ext uri="{BB962C8B-B14F-4D97-AF65-F5344CB8AC3E}">
        <p14:creationId xmlns:p14="http://schemas.microsoft.com/office/powerpoint/2010/main" val="2127919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3A60D1-457C-A7E3-FE3B-8C5FF1710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E524EA-B60D-A3FC-7B08-EF6CB863AF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8D209D-31DF-341A-747D-8DF5A8C353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8D2BA-980C-43C1-A326-18B01DCB06BB}" type="datetimeFigureOut">
              <a:rPr lang="en-GB" smtClean="0"/>
              <a:t>17/06/2024</a:t>
            </a:fld>
            <a:endParaRPr lang="en-GB"/>
          </a:p>
        </p:txBody>
      </p:sp>
      <p:sp>
        <p:nvSpPr>
          <p:cNvPr id="5" name="Footer Placeholder 4">
            <a:extLst>
              <a:ext uri="{FF2B5EF4-FFF2-40B4-BE49-F238E27FC236}">
                <a16:creationId xmlns:a16="http://schemas.microsoft.com/office/drawing/2014/main" id="{F00B280A-A5BC-1002-8912-F699D967B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9E0D6CF-3ECB-4316-04B7-091BE9009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85953-DBE7-48A5-AC66-E99D6D7F8C38}" type="slidenum">
              <a:rPr lang="en-GB" smtClean="0"/>
              <a:t>‹#›</a:t>
            </a:fld>
            <a:endParaRPr lang="en-GB"/>
          </a:p>
        </p:txBody>
      </p:sp>
    </p:spTree>
    <p:extLst>
      <p:ext uri="{BB962C8B-B14F-4D97-AF65-F5344CB8AC3E}">
        <p14:creationId xmlns:p14="http://schemas.microsoft.com/office/powerpoint/2010/main" val="274487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6356351"/>
            <a:ext cx="10972800" cy="365125"/>
          </a:xfrm>
          <a:prstGeom prst="rect">
            <a:avLst/>
          </a:prstGeom>
        </p:spPr>
        <p:txBody>
          <a:bodyPr vert="horz" lIns="91440" tIns="45720" rIns="91440" bIns="45720" rtlCol="0" anchor="ctr"/>
          <a:lstStyle>
            <a:lvl1pPr algn="l" fontAlgn="auto">
              <a:spcBef>
                <a:spcPts val="0"/>
              </a:spcBef>
              <a:spcAft>
                <a:spcPts val="0"/>
              </a:spcAft>
              <a:defRPr sz="1467" b="0" i="0" baseline="0" dirty="0" smtClean="0">
                <a:solidFill>
                  <a:schemeClr val="tx1"/>
                </a:solidFill>
                <a:latin typeface="Arial"/>
                <a:ea typeface="+mn-ea"/>
                <a:cs typeface="+mn-cs"/>
              </a:defRPr>
            </a:lvl1pPr>
          </a:lstStyle>
          <a:p>
            <a:pPr>
              <a:defRPr/>
            </a:pPr>
            <a:r>
              <a:rPr lang="en-US"/>
              <a:t>Collaborating to provide innovative and responsive 24/7 primary care</a:t>
            </a:r>
          </a:p>
        </p:txBody>
      </p:sp>
    </p:spTree>
    <p:extLst>
      <p:ext uri="{BB962C8B-B14F-4D97-AF65-F5344CB8AC3E}">
        <p14:creationId xmlns:p14="http://schemas.microsoft.com/office/powerpoint/2010/main" val="3910273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609585" rtl="0" eaLnBrk="1" fontAlgn="base" hangingPunct="1">
        <a:spcBef>
          <a:spcPct val="0"/>
        </a:spcBef>
        <a:spcAft>
          <a:spcPct val="0"/>
        </a:spcAft>
        <a:defRPr sz="3733" b="1" kern="1200">
          <a:solidFill>
            <a:schemeClr val="tx1"/>
          </a:solidFill>
          <a:latin typeface="Arial"/>
          <a:ea typeface="ＭＳ Ｐゴシック" charset="0"/>
          <a:cs typeface="ＭＳ Ｐゴシック" charset="0"/>
        </a:defRPr>
      </a:lvl1pPr>
      <a:lvl2pPr algn="l" defTabSz="609585" rtl="0" eaLnBrk="1" fontAlgn="base" hangingPunct="1">
        <a:spcBef>
          <a:spcPct val="0"/>
        </a:spcBef>
        <a:spcAft>
          <a:spcPct val="0"/>
        </a:spcAft>
        <a:defRPr sz="5333" b="1">
          <a:solidFill>
            <a:schemeClr val="tx1"/>
          </a:solidFill>
          <a:latin typeface="Arial" charset="0"/>
          <a:ea typeface="ＭＳ Ｐゴシック" charset="0"/>
          <a:cs typeface="ＭＳ Ｐゴシック" charset="0"/>
        </a:defRPr>
      </a:lvl2pPr>
      <a:lvl3pPr algn="l" defTabSz="609585" rtl="0" eaLnBrk="1" fontAlgn="base" hangingPunct="1">
        <a:spcBef>
          <a:spcPct val="0"/>
        </a:spcBef>
        <a:spcAft>
          <a:spcPct val="0"/>
        </a:spcAft>
        <a:defRPr sz="5333" b="1">
          <a:solidFill>
            <a:schemeClr val="tx1"/>
          </a:solidFill>
          <a:latin typeface="Arial" charset="0"/>
          <a:ea typeface="ＭＳ Ｐゴシック" charset="0"/>
          <a:cs typeface="ＭＳ Ｐゴシック" charset="0"/>
        </a:defRPr>
      </a:lvl3pPr>
      <a:lvl4pPr algn="l" defTabSz="609585" rtl="0" eaLnBrk="1" fontAlgn="base" hangingPunct="1">
        <a:spcBef>
          <a:spcPct val="0"/>
        </a:spcBef>
        <a:spcAft>
          <a:spcPct val="0"/>
        </a:spcAft>
        <a:defRPr sz="5333" b="1">
          <a:solidFill>
            <a:schemeClr val="tx1"/>
          </a:solidFill>
          <a:latin typeface="Arial" charset="0"/>
          <a:ea typeface="ＭＳ Ｐゴシック" charset="0"/>
          <a:cs typeface="ＭＳ Ｐゴシック" charset="0"/>
        </a:defRPr>
      </a:lvl4pPr>
      <a:lvl5pPr algn="l" defTabSz="609585" rtl="0" eaLnBrk="1" fontAlgn="base" hangingPunct="1">
        <a:spcBef>
          <a:spcPct val="0"/>
        </a:spcBef>
        <a:spcAft>
          <a:spcPct val="0"/>
        </a:spcAft>
        <a:defRPr sz="5333" b="1">
          <a:solidFill>
            <a:schemeClr val="tx1"/>
          </a:solidFill>
          <a:latin typeface="Arial" charset="0"/>
          <a:ea typeface="ＭＳ Ｐゴシック" charset="0"/>
          <a:cs typeface="ＭＳ Ｐゴシック" charset="0"/>
        </a:defRPr>
      </a:lvl5pPr>
      <a:lvl6pPr marL="609585" algn="l" defTabSz="609585" rtl="0" eaLnBrk="1" fontAlgn="base" hangingPunct="1">
        <a:spcBef>
          <a:spcPct val="0"/>
        </a:spcBef>
        <a:spcAft>
          <a:spcPct val="0"/>
        </a:spcAft>
        <a:defRPr sz="5333" b="1">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5333" b="1">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5333" b="1">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5333" b="1">
          <a:solidFill>
            <a:schemeClr val="tx1"/>
          </a:solidFill>
          <a:latin typeface="Arial" charset="0"/>
          <a:ea typeface="ＭＳ Ｐゴシック" charset="0"/>
          <a:cs typeface="ＭＳ Ｐゴシック" charset="0"/>
        </a:defRPr>
      </a:lvl9pPr>
    </p:titleStyle>
    <p:bodyStyle>
      <a:lvl1pPr algn="l" defTabSz="609585" rtl="0" eaLnBrk="1" fontAlgn="base" hangingPunct="1">
        <a:spcBef>
          <a:spcPct val="0"/>
        </a:spcBef>
        <a:spcAft>
          <a:spcPct val="0"/>
        </a:spcAft>
        <a:buFont typeface="Arial" charset="0"/>
        <a:defRPr sz="2133" kern="1200">
          <a:solidFill>
            <a:schemeClr val="tx1"/>
          </a:solidFill>
          <a:latin typeface="Arial"/>
          <a:ea typeface="ＭＳ Ｐゴシック" charset="0"/>
          <a:cs typeface="ＭＳ Ｐゴシック" charset="0"/>
        </a:defRPr>
      </a:lvl1pPr>
      <a:lvl2pPr algn="l" defTabSz="609585" rtl="0" eaLnBrk="1" fontAlgn="base" hangingPunct="1">
        <a:spcBef>
          <a:spcPct val="0"/>
        </a:spcBef>
        <a:spcAft>
          <a:spcPct val="0"/>
        </a:spcAft>
        <a:buFont typeface="Arial" charset="0"/>
        <a:defRPr sz="2133" kern="1200">
          <a:solidFill>
            <a:schemeClr val="tx1"/>
          </a:solidFill>
          <a:latin typeface="Arial"/>
          <a:ea typeface="ＭＳ Ｐゴシック" charset="0"/>
          <a:cs typeface="+mn-cs"/>
        </a:defRPr>
      </a:lvl2pPr>
      <a:lvl3pPr algn="l" defTabSz="609585" rtl="0" eaLnBrk="1" fontAlgn="base" hangingPunct="1">
        <a:spcBef>
          <a:spcPct val="0"/>
        </a:spcBef>
        <a:spcAft>
          <a:spcPct val="0"/>
        </a:spcAft>
        <a:buFont typeface="Arial" charset="0"/>
        <a:defRPr sz="2133" kern="1200">
          <a:solidFill>
            <a:schemeClr val="tx1"/>
          </a:solidFill>
          <a:latin typeface="Arial"/>
          <a:ea typeface="ＭＳ Ｐゴシック" charset="0"/>
          <a:cs typeface="+mn-cs"/>
        </a:defRPr>
      </a:lvl3pPr>
      <a:lvl4pPr algn="l" defTabSz="609585" rtl="0" eaLnBrk="1" fontAlgn="base" hangingPunct="1">
        <a:spcBef>
          <a:spcPct val="0"/>
        </a:spcBef>
        <a:spcAft>
          <a:spcPct val="0"/>
        </a:spcAft>
        <a:buFont typeface="Arial" charset="0"/>
        <a:defRPr sz="2133" kern="1200">
          <a:solidFill>
            <a:schemeClr val="tx1"/>
          </a:solidFill>
          <a:latin typeface="Arial"/>
          <a:ea typeface="ＭＳ Ｐゴシック" charset="0"/>
          <a:cs typeface="+mn-cs"/>
        </a:defRPr>
      </a:lvl4pPr>
      <a:lvl5pPr algn="l" defTabSz="609585" rtl="0" eaLnBrk="1" fontAlgn="base" hangingPunct="1">
        <a:spcBef>
          <a:spcPct val="0"/>
        </a:spcBef>
        <a:spcAft>
          <a:spcPct val="0"/>
        </a:spcAft>
        <a:buFont typeface="Arial" charset="0"/>
        <a:defRPr sz="2133" kern="1200">
          <a:solidFill>
            <a:schemeClr val="tx1"/>
          </a:solidFill>
          <a:latin typeface="Arial"/>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17525"/>
            <a:ext cx="10944000" cy="468000"/>
          </a:xfrm>
          <a:prstGeom prst="rect">
            <a:avLst/>
          </a:prstGeom>
        </p:spPr>
        <p:txBody>
          <a:bodyPr vert="horz" lIns="0" tIns="0" rIns="0" bIns="0" rtlCol="0" anchor="t" anchorCtr="0">
            <a:noAutofit/>
          </a:bodyPr>
          <a:lstStyle/>
          <a:p>
            <a:r>
              <a:rPr lang="en-GB" noProof="0"/>
              <a:t>Click to add heading</a:t>
            </a:r>
          </a:p>
        </p:txBody>
      </p:sp>
      <p:sp>
        <p:nvSpPr>
          <p:cNvPr id="3" name="Text Placeholder 2"/>
          <p:cNvSpPr>
            <a:spLocks noGrp="1"/>
          </p:cNvSpPr>
          <p:nvPr>
            <p:ph type="body" idx="1"/>
          </p:nvPr>
        </p:nvSpPr>
        <p:spPr>
          <a:xfrm>
            <a:off x="609600" y="1642535"/>
            <a:ext cx="10944000" cy="439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3"/>
          </p:nvPr>
        </p:nvSpPr>
        <p:spPr>
          <a:xfrm>
            <a:off x="491018" y="6328855"/>
            <a:ext cx="2366459" cy="360000"/>
          </a:xfrm>
          <a:prstGeom prst="rect">
            <a:avLst/>
          </a:prstGeom>
        </p:spPr>
        <p:txBody>
          <a:bodyPr vert="horz" lIns="0" tIns="0" rIns="0" bIns="0" rtlCol="0" anchor="t" anchorCtr="0">
            <a:noAutofit/>
          </a:bodyPr>
          <a:lstStyle>
            <a:lvl1pPr algn="l">
              <a:lnSpc>
                <a:spcPts val="1300"/>
              </a:lnSpc>
              <a:defRPr sz="1000" b="1">
                <a:solidFill>
                  <a:schemeClr val="bg1"/>
                </a:solidFill>
                <a:latin typeface="Century Gothic" panose="020B0502020202020204" pitchFamily="34" charset="0"/>
              </a:defRPr>
            </a:lvl1pPr>
          </a:lstStyle>
          <a:p>
            <a:r>
              <a:rPr lang="en-GB"/>
              <a:t>Presentation Title Name      XX-XX Month Year Location</a:t>
            </a:r>
          </a:p>
        </p:txBody>
      </p:sp>
      <p:sp>
        <p:nvSpPr>
          <p:cNvPr id="6" name="Slide Number Placeholder 5"/>
          <p:cNvSpPr>
            <a:spLocks noGrp="1"/>
          </p:cNvSpPr>
          <p:nvPr>
            <p:ph type="sldNum" sz="quarter" idx="4"/>
          </p:nvPr>
        </p:nvSpPr>
        <p:spPr>
          <a:xfrm>
            <a:off x="10970009" y="6339416"/>
            <a:ext cx="720000" cy="216000"/>
          </a:xfrm>
          <a:prstGeom prst="rect">
            <a:avLst/>
          </a:prstGeom>
        </p:spPr>
        <p:txBody>
          <a:bodyPr vert="horz" lIns="0" tIns="0" rIns="0" bIns="0" rtlCol="0" anchor="t" anchorCtr="0">
            <a:noAutofit/>
          </a:bodyPr>
          <a:lstStyle>
            <a:lvl1pPr algn="r">
              <a:defRPr sz="1000" b="1">
                <a:solidFill>
                  <a:schemeClr val="bg1"/>
                </a:solidFill>
              </a:defRPr>
            </a:lvl1pPr>
          </a:lstStyle>
          <a:p>
            <a:fld id="{9295DF58-4118-4551-8C61-1A7ED177FA2D}" type="slidenum">
              <a:rPr lang="en-GB" smtClean="0"/>
              <a:pPr/>
              <a:t>‹#›</a:t>
            </a:fld>
            <a:endParaRPr lang="en-GB"/>
          </a:p>
        </p:txBody>
      </p:sp>
    </p:spTree>
    <p:extLst>
      <p:ext uri="{BB962C8B-B14F-4D97-AF65-F5344CB8AC3E}">
        <p14:creationId xmlns:p14="http://schemas.microsoft.com/office/powerpoint/2010/main" val="26433813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710" r:id="rId15"/>
  </p:sldLayoutIdLst>
  <p:hf hdr="0" dt="0"/>
  <p:txStyles>
    <p:titleStyle>
      <a:lvl1pPr algn="l" defTabSz="914400" rtl="0" eaLnBrk="1" latinLnBrk="0" hangingPunct="1">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Font typeface="Arial" pitchFamily="34" charset="0"/>
        <a:buNone/>
        <a:defRPr sz="1800" kern="1200">
          <a:solidFill>
            <a:schemeClr val="tx1"/>
          </a:solidFill>
          <a:latin typeface="+mn-lt"/>
          <a:ea typeface="+mn-ea"/>
          <a:cs typeface="+mn-cs"/>
        </a:defRPr>
      </a:lvl1pPr>
      <a:lvl2pPr marL="144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2pPr>
      <a:lvl3pPr marL="360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496997"/>
            <a:ext cx="10392000" cy="553998"/>
          </a:xfrm>
          <a:prstGeom prst="rect">
            <a:avLst/>
          </a:prstGeom>
        </p:spPr>
        <p:txBody>
          <a:bodyPr vert="horz" wrap="square" lIns="0" tIns="0" rIns="0" bIns="0" rtlCol="0" anchor="ctr" anchorCtr="0">
            <a:spAutoFit/>
          </a:bodyPr>
          <a:lstStyle/>
          <a:p>
            <a:r>
              <a:rPr lang="en-US"/>
              <a:t>Click to edit Master title style</a:t>
            </a:r>
            <a:endParaRPr lang="en-GB" dirty="0"/>
          </a:p>
        </p:txBody>
      </p:sp>
      <p:sp>
        <p:nvSpPr>
          <p:cNvPr id="3" name="Text Placeholder 2"/>
          <p:cNvSpPr>
            <a:spLocks noGrp="1"/>
          </p:cNvSpPr>
          <p:nvPr>
            <p:ph type="body" idx="1"/>
          </p:nvPr>
        </p:nvSpPr>
        <p:spPr>
          <a:xfrm>
            <a:off x="787788" y="1469243"/>
            <a:ext cx="10392000" cy="376240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720000" y="6157485"/>
            <a:ext cx="2400000" cy="166712"/>
          </a:xfrm>
          <a:prstGeom prst="rect">
            <a:avLst/>
          </a:prstGeom>
        </p:spPr>
        <p:txBody>
          <a:bodyPr vert="horz" lIns="0" tIns="0" rIns="0" bIns="0" rtlCol="0" anchor="t" anchorCtr="0">
            <a:spAutoFit/>
          </a:bodyPr>
          <a:lstStyle>
            <a:lvl1pPr algn="l">
              <a:lnSpc>
                <a:spcPct val="106000"/>
              </a:lnSpc>
              <a:defRPr sz="1100">
                <a:solidFill>
                  <a:schemeClr val="tx1"/>
                </a:solidFill>
              </a:defRPr>
            </a:lvl1pPr>
          </a:lstStyle>
          <a:p>
            <a:fld id="{C38BA8AB-C120-4C29-A312-296116AF91CD}" type="datetime1">
              <a:rPr lang="en-GB" smtClean="0"/>
              <a:t>17/06/2024</a:t>
            </a:fld>
            <a:endParaRPr lang="en-GB" dirty="0"/>
          </a:p>
        </p:txBody>
      </p:sp>
      <p:sp>
        <p:nvSpPr>
          <p:cNvPr id="5" name="Footer Placeholder 4"/>
          <p:cNvSpPr>
            <a:spLocks noGrp="1"/>
          </p:cNvSpPr>
          <p:nvPr>
            <p:ph type="ftr" sz="quarter" idx="3"/>
          </p:nvPr>
        </p:nvSpPr>
        <p:spPr>
          <a:xfrm>
            <a:off x="1152000" y="6446378"/>
            <a:ext cx="7344000" cy="166712"/>
          </a:xfrm>
          <a:prstGeom prst="rect">
            <a:avLst/>
          </a:prstGeom>
        </p:spPr>
        <p:txBody>
          <a:bodyPr vert="horz" wrap="square" lIns="0" tIns="0" rIns="0" bIns="0" rtlCol="0" anchor="t" anchorCtr="0">
            <a:spAutoFit/>
          </a:bodyPr>
          <a:lstStyle>
            <a:lvl1pPr algn="l">
              <a:lnSpc>
                <a:spcPct val="106000"/>
              </a:lnSpc>
              <a:defRPr sz="1100">
                <a:solidFill>
                  <a:schemeClr val="tx1"/>
                </a:solidFill>
              </a:defRPr>
            </a:lvl1pPr>
          </a:lstStyle>
          <a:p>
            <a:endParaRPr lang="en-GB" dirty="0"/>
          </a:p>
        </p:txBody>
      </p:sp>
      <p:sp>
        <p:nvSpPr>
          <p:cNvPr id="6" name="Slide Number Placeholder 5"/>
          <p:cNvSpPr>
            <a:spLocks noGrp="1"/>
          </p:cNvSpPr>
          <p:nvPr>
            <p:ph type="sldNum" sz="quarter" idx="4"/>
          </p:nvPr>
        </p:nvSpPr>
        <p:spPr>
          <a:xfrm>
            <a:off x="720000" y="6446378"/>
            <a:ext cx="432000" cy="166712"/>
          </a:xfrm>
          <a:prstGeom prst="rect">
            <a:avLst/>
          </a:prstGeom>
        </p:spPr>
        <p:txBody>
          <a:bodyPr vert="horz" lIns="0" tIns="0" rIns="0" bIns="0" rtlCol="0" anchor="t" anchorCtr="0">
            <a:spAutoFit/>
          </a:bodyPr>
          <a:lstStyle>
            <a:lvl1pPr algn="l">
              <a:lnSpc>
                <a:spcPct val="106000"/>
              </a:lnSpc>
              <a:defRPr sz="1100">
                <a:solidFill>
                  <a:schemeClr val="tx1"/>
                </a:solidFill>
              </a:defRPr>
            </a:lvl1pPr>
          </a:lstStyle>
          <a:p>
            <a:fld id="{14F6F3D1-4E0B-4A1A-8A63-FA953DDDF0A6}" type="slidenum">
              <a:rPr lang="en-GB" smtClean="0"/>
              <a:pPr/>
              <a:t>‹#›</a:t>
            </a:fld>
            <a:endParaRPr lang="en-GB" dirty="0"/>
          </a:p>
        </p:txBody>
      </p:sp>
    </p:spTree>
    <p:extLst>
      <p:ext uri="{BB962C8B-B14F-4D97-AF65-F5344CB8AC3E}">
        <p14:creationId xmlns:p14="http://schemas.microsoft.com/office/powerpoint/2010/main" val="434332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600" b="1" kern="1200">
          <a:solidFill>
            <a:schemeClr val="accent3"/>
          </a:solidFill>
          <a:latin typeface="+mj-lt"/>
          <a:ea typeface="+mj-ea"/>
          <a:cs typeface="+mj-cs"/>
        </a:defRPr>
      </a:lvl1pPr>
    </p:titleStyle>
    <p:bodyStyle>
      <a:lvl1pPr marL="0" indent="0" algn="l" defTabSz="914400" rtl="0" eaLnBrk="1" latinLnBrk="0" hangingPunct="1">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spcBef>
          <a:spcPts val="2400"/>
        </a:spcBef>
        <a:buFont typeface="Arial" panose="020B0604020202020204" pitchFamily="34" charset="0"/>
        <a:buNone/>
        <a:defRPr sz="2250" b="1" kern="1200">
          <a:solidFill>
            <a:schemeClr val="accent3"/>
          </a:solidFill>
          <a:latin typeface="+mn-lt"/>
          <a:ea typeface="+mn-ea"/>
          <a:cs typeface="+mn-cs"/>
        </a:defRPr>
      </a:lvl2pPr>
      <a:lvl3pPr marL="324000" indent="-324000" algn="l" defTabSz="914400" rtl="0" eaLnBrk="1" latinLnBrk="0" hangingPunct="1">
        <a:spcBef>
          <a:spcPts val="11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576000" indent="-252000" algn="l" defTabSz="914400" rtl="0" eaLnBrk="1" latinLnBrk="0" hangingPunct="1">
        <a:spcBef>
          <a:spcPts val="600"/>
        </a:spcBef>
        <a:buFont typeface="Arial" panose="020B0604020202020204" pitchFamily="34" charset="0"/>
        <a:buChar char="–"/>
        <a:defRPr sz="1800" kern="1200">
          <a:solidFill>
            <a:schemeClr val="tx1"/>
          </a:solidFill>
          <a:latin typeface="+mn-lt"/>
          <a:ea typeface="+mn-ea"/>
          <a:cs typeface="+mn-cs"/>
        </a:defRPr>
      </a:lvl4pPr>
      <a:lvl5pPr marL="828000" indent="-252000" algn="l" defTabSz="914400" rtl="0" eaLnBrk="1" latinLnBrk="0" hangingPunct="1">
        <a:spcBef>
          <a:spcPts val="4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689073-D5A0-3EF4-F900-EE3E42F14B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AE344D9-CCE1-91A6-563E-D6A00B805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D924862-4F4F-7BF1-F9F9-4C229A714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5851E-108B-4DBC-9431-78E8565957F3}" type="datetimeFigureOut">
              <a:rPr lang="en-GB" smtClean="0"/>
              <a:t>17/06/2024</a:t>
            </a:fld>
            <a:endParaRPr lang="en-GB"/>
          </a:p>
        </p:txBody>
      </p:sp>
      <p:sp>
        <p:nvSpPr>
          <p:cNvPr id="5" name="Footer Placeholder 4">
            <a:extLst>
              <a:ext uri="{FF2B5EF4-FFF2-40B4-BE49-F238E27FC236}">
                <a16:creationId xmlns:a16="http://schemas.microsoft.com/office/drawing/2014/main" id="{0567B188-7FA4-4D0A-F4D4-0CF994CA9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CAEBAB-2718-FBA6-2B80-8282FBEE7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D0CB-0952-48EA-A1B9-6A3435061638}" type="slidenum">
              <a:rPr lang="en-GB" smtClean="0"/>
              <a:t>‹#›</a:t>
            </a:fld>
            <a:endParaRPr lang="en-GB"/>
          </a:p>
        </p:txBody>
      </p:sp>
    </p:spTree>
    <p:extLst>
      <p:ext uri="{BB962C8B-B14F-4D97-AF65-F5344CB8AC3E}">
        <p14:creationId xmlns:p14="http://schemas.microsoft.com/office/powerpoint/2010/main" val="28245814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hyperlink" Target="https://vimeo.com/944016331?share=copy"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hyperlink" Target="https://teamnet.clarity.co.uk/onecarehr/Topics/View/Attached/1849c408-d612-4b77-8985-b16200b9bbfd"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18.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6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hyperlink" Target="https://www.ndti.org.uk/assets/files/Annual-Health-Check-Toolkit-Final.pdf" TargetMode="Externa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62.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63.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64.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65.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66.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hyperlink" Target="mailto:s.langford@nhs.net" TargetMode="Externa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hyperlink" Target="https://www.hertfordshire.gov.uk/media-library/documents/adult-social-services/teach-reasonable-adjustments.pdf"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67.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68.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9.png"/><Relationship Id="rId2" Type="http://schemas.openxmlformats.org/officeDocument/2006/relationships/image" Target="../media/image16.png"/><Relationship Id="rId1" Type="http://schemas.openxmlformats.org/officeDocument/2006/relationships/slideLayout" Target="../slideLayouts/slideLayout41.xml"/><Relationship Id="rId6" Type="http://schemas.openxmlformats.org/officeDocument/2006/relationships/hyperlink" Target="https://assets.publishing.service.gov.uk/media/65d4e072188d770011038782/Beat_the_heat_staying_safe_in_hot_weather_EASY_READ-1.pdf" TargetMode="External"/><Relationship Id="rId5" Type="http://schemas.openxmlformats.org/officeDocument/2006/relationships/hyperlink" Target="https://www.kcl.ac.uk/research/leder" TargetMode="Externa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4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6.png"/><Relationship Id="rId9" Type="http://schemas.openxmlformats.org/officeDocument/2006/relationships/hyperlink" Target="https://remedy.bnssg.icb.nhs.uk/adults/learning-disabilities/resources-for-learning-disability-annual-health-checks-and-health-action-plan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76.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gbr01.safelinks.protection.outlook.com/?url=https%3A%2F%2Fwww.youtube.com%2Fwatch%3Fv%3DHw7FKW_gM1A&amp;data=05%7C02%7Cvicki.cooper3%40nhs.net%7Cfa4deef8c94546342e2c08dc756c5400%7C37c354b285b047f5b22207b48d774ee3%7C0%7C0%7C638514355320147296%7CUnknown%7CTWFpbGZsb3d8eyJWIjoiMC4wLjAwMDAiLCJQIjoiV2luMzIiLCJBTiI6Ik1haWwiLCJXVCI6Mn0%3D%7C0%7C%7C%7C&amp;sdata=W0g1CgxC2sRdDg0syMoD92hPFPGJ3JrTIZYyqSih4zs%3D&amp;reserved=0" TargetMode="Externa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hyperlink" Target="https://www.mencap.org.uk/learningdisabilityweek" TargetMode="External"/><Relationship Id="rId5" Type="http://schemas.openxmlformats.org/officeDocument/2006/relationships/image" Target="../media/image19.pn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www.stpetershospice.org/media/nu1nedqk/respect-plus-patient-leaflet-oct-23.pdf" TargetMode="Externa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hyperlink" Target="https://remedy.bnssg.icb.nhs.uk/adults/end-of-life-care-and-hospice/respect-plus/" TargetMode="External"/><Relationship Id="rId2" Type="http://schemas.openxmlformats.org/officeDocument/2006/relationships/image" Target="../media/image85.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2.pn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5.pn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3" Type="http://schemas.openxmlformats.org/officeDocument/2006/relationships/hyperlink" Target="mailto:sirona.bcldtadviceline@nhs.net"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mailto:sirona.ldchampions@nhs.net" TargetMode="External"/><Relationship Id="rId2" Type="http://schemas.openxmlformats.org/officeDocument/2006/relationships/hyperlink" Target="https://www.hee.nhs.uk/our-work/learning-disability/current-projects/oliver-mcgowan-mandatory-training-learning-disability-autism" TargetMode="External"/><Relationship Id="rId1" Type="http://schemas.openxmlformats.org/officeDocument/2006/relationships/slideLayout" Target="../slideLayouts/slideLayout1.xml"/><Relationship Id="rId4" Type="http://schemas.openxmlformats.org/officeDocument/2006/relationships/hyperlink" Target="mailto:s.langford@nhs.net"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6.png"/><Relationship Id="rId7" Type="http://schemas.openxmlformats.org/officeDocument/2006/relationships/image" Target="../media/image18.jpeg"/><Relationship Id="rId2" Type="http://schemas.openxmlformats.org/officeDocument/2006/relationships/hyperlink" Target="https://forms.office.com/e/DVcuVN2vNh" TargetMode="Externa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8.sv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png"/><Relationship Id="rId7" Type="http://schemas.openxmlformats.org/officeDocument/2006/relationships/diagramColors" Target="../diagrams/colors1.xml"/><Relationship Id="rId2" Type="http://schemas.openxmlformats.org/officeDocument/2006/relationships/image" Target="../media/image38.png"/><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8259259-0881-FDDA-B871-B86C1B51946A}"/>
              </a:ext>
            </a:extLst>
          </p:cNvPr>
          <p:cNvSpPr txBox="1"/>
          <p:nvPr/>
        </p:nvSpPr>
        <p:spPr>
          <a:xfrm>
            <a:off x="1840856" y="781877"/>
            <a:ext cx="8989017" cy="1754326"/>
          </a:xfrm>
          <a:prstGeom prst="rect">
            <a:avLst/>
          </a:prstGeom>
          <a:noFill/>
        </p:spPr>
        <p:txBody>
          <a:bodyPr wrap="square" lIns="91440" tIns="45720" rIns="91440" bIns="45720" rtlCol="0" anchor="t">
            <a:spAutoFit/>
          </a:bodyPr>
          <a:lstStyle/>
          <a:p>
            <a:pPr algn="ctr"/>
            <a:r>
              <a:rPr lang="en-GB" sz="5400" b="1" dirty="0">
                <a:solidFill>
                  <a:srgbClr val="80378D"/>
                </a:solidFill>
                <a:latin typeface="Arial"/>
                <a:cs typeface="Arial"/>
              </a:rPr>
              <a:t>Learning Disability Best Practice Webinar </a:t>
            </a:r>
            <a:endParaRPr lang="en-US" sz="5400" dirty="0">
              <a:cs typeface="Calibri"/>
            </a:endParaRPr>
          </a:p>
        </p:txBody>
      </p:sp>
      <p:sp>
        <p:nvSpPr>
          <p:cNvPr id="6" name="TextBox 5">
            <a:extLst>
              <a:ext uri="{FF2B5EF4-FFF2-40B4-BE49-F238E27FC236}">
                <a16:creationId xmlns:a16="http://schemas.microsoft.com/office/drawing/2014/main" id="{EF2C884C-E0A7-BD46-215A-8504C649641E}"/>
              </a:ext>
            </a:extLst>
          </p:cNvPr>
          <p:cNvSpPr txBox="1"/>
          <p:nvPr/>
        </p:nvSpPr>
        <p:spPr>
          <a:xfrm>
            <a:off x="3195937" y="2594706"/>
            <a:ext cx="5996037"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solidFill>
                  <a:schemeClr val="bg1">
                    <a:lumMod val="50000"/>
                  </a:schemeClr>
                </a:solidFill>
                <a:latin typeface="Arial"/>
                <a:cs typeface="Arial"/>
              </a:rPr>
              <a:t>June 2023</a:t>
            </a:r>
          </a:p>
        </p:txBody>
      </p:sp>
      <p:pic>
        <p:nvPicPr>
          <p:cNvPr id="10" name="Picture 9" descr="Icon&#10;&#10;Description automatically generated">
            <a:extLst>
              <a:ext uri="{FF2B5EF4-FFF2-40B4-BE49-F238E27FC236}">
                <a16:creationId xmlns:a16="http://schemas.microsoft.com/office/drawing/2014/main" id="{40E03C6C-F9C5-9FBF-CF70-B33CAC9C9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354" y="3394234"/>
            <a:ext cx="1443673" cy="971104"/>
          </a:xfrm>
          <a:prstGeom prst="rect">
            <a:avLst/>
          </a:prstGeom>
        </p:spPr>
      </p:pic>
      <p:pic>
        <p:nvPicPr>
          <p:cNvPr id="12" name="Picture 2" descr="Orchard Medical Centre">
            <a:extLst>
              <a:ext uri="{FF2B5EF4-FFF2-40B4-BE49-F238E27FC236}">
                <a16:creationId xmlns:a16="http://schemas.microsoft.com/office/drawing/2014/main" id="{E93F2623-89F0-CCDF-2E50-C889CB87F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010" y="3265615"/>
            <a:ext cx="1375896" cy="12239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10;&#10;Description automatically generated">
            <a:extLst>
              <a:ext uri="{FF2B5EF4-FFF2-40B4-BE49-F238E27FC236}">
                <a16:creationId xmlns:a16="http://schemas.microsoft.com/office/drawing/2014/main" id="{13EA0114-AFC9-EFE9-49C9-3DD10D377A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1362" y="3508239"/>
            <a:ext cx="2588009" cy="857099"/>
          </a:xfrm>
          <a:prstGeom prst="rect">
            <a:avLst/>
          </a:prstGeom>
          <a:noFill/>
          <a:ln>
            <a:noFill/>
          </a:ln>
        </p:spPr>
      </p:pic>
      <p:pic>
        <p:nvPicPr>
          <p:cNvPr id="13" name="Picture 12" descr="A black background with blue text&#10;&#10;Description automatically generated">
            <a:extLst>
              <a:ext uri="{FF2B5EF4-FFF2-40B4-BE49-F238E27FC236}">
                <a16:creationId xmlns:a16="http://schemas.microsoft.com/office/drawing/2014/main" id="{5C1A0F92-DDED-9265-61FA-0DD484E47E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5589" y="3676998"/>
            <a:ext cx="3145790" cy="688340"/>
          </a:xfrm>
          <a:prstGeom prst="rect">
            <a:avLst/>
          </a:prstGeom>
          <a:noFill/>
          <a:ln>
            <a:noFill/>
          </a:ln>
        </p:spPr>
      </p:pic>
      <p:pic>
        <p:nvPicPr>
          <p:cNvPr id="15" name="officeArt object" descr="A picture containing text&#10;&#10;Description automatically generated">
            <a:extLst>
              <a:ext uri="{FF2B5EF4-FFF2-40B4-BE49-F238E27FC236}">
                <a16:creationId xmlns:a16="http://schemas.microsoft.com/office/drawing/2014/main" id="{3839898D-18C9-9D75-8257-2536A534C12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744857" y="4693376"/>
            <a:ext cx="2777694" cy="676940"/>
          </a:xfrm>
          <a:prstGeom prst="rect">
            <a:avLst/>
          </a:prstGeom>
          <a:ln w="12700" cap="flat">
            <a:noFill/>
            <a:miter lim="400000"/>
          </a:ln>
          <a:effectLst/>
        </p:spPr>
      </p:pic>
      <p:pic>
        <p:nvPicPr>
          <p:cNvPr id="1028" name="Picture 4" descr="One Care Logo">
            <a:extLst>
              <a:ext uri="{FF2B5EF4-FFF2-40B4-BE49-F238E27FC236}">
                <a16:creationId xmlns:a16="http://schemas.microsoft.com/office/drawing/2014/main" id="{791B4C02-0138-E1A6-2617-B4C932ECD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7636" y="4859087"/>
            <a:ext cx="2450781" cy="5134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5B4CE78-1932-36A2-A765-AB2B04811C60}"/>
              </a:ext>
            </a:extLst>
          </p:cNvPr>
          <p:cNvPicPr>
            <a:picLocks noChangeAspect="1"/>
          </p:cNvPicPr>
          <p:nvPr/>
        </p:nvPicPr>
        <p:blipFill>
          <a:blip r:embed="rId8"/>
          <a:stretch>
            <a:fillRect/>
          </a:stretch>
        </p:blipFill>
        <p:spPr>
          <a:xfrm>
            <a:off x="4801379" y="5724021"/>
            <a:ext cx="3337131" cy="513405"/>
          </a:xfrm>
          <a:prstGeom prst="rect">
            <a:avLst/>
          </a:prstGeom>
        </p:spPr>
      </p:pic>
      <p:pic>
        <p:nvPicPr>
          <p:cNvPr id="26" name="Picture 25">
            <a:extLst>
              <a:ext uri="{FF2B5EF4-FFF2-40B4-BE49-F238E27FC236}">
                <a16:creationId xmlns:a16="http://schemas.microsoft.com/office/drawing/2014/main" id="{4BE31BC0-4EB4-83C4-EDD5-7F09EF5FAC8E}"/>
              </a:ext>
            </a:extLst>
          </p:cNvPr>
          <p:cNvPicPr>
            <a:picLocks noChangeAspect="1"/>
          </p:cNvPicPr>
          <p:nvPr/>
        </p:nvPicPr>
        <p:blipFill>
          <a:blip r:embed="rId9"/>
          <a:stretch>
            <a:fillRect/>
          </a:stretch>
        </p:blipFill>
        <p:spPr>
          <a:xfrm>
            <a:off x="5095809" y="4558145"/>
            <a:ext cx="2479113" cy="972731"/>
          </a:xfrm>
          <a:prstGeom prst="rect">
            <a:avLst/>
          </a:prstGeom>
        </p:spPr>
      </p:pic>
    </p:spTree>
    <p:extLst>
      <p:ext uri="{BB962C8B-B14F-4D97-AF65-F5344CB8AC3E}">
        <p14:creationId xmlns:p14="http://schemas.microsoft.com/office/powerpoint/2010/main" val="48535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DD766-E5B8-390E-5403-AEE77ED625FE}"/>
              </a:ext>
            </a:extLst>
          </p:cNvPr>
          <p:cNvSpPr>
            <a:spLocks noGrp="1"/>
          </p:cNvSpPr>
          <p:nvPr>
            <p:ph type="title"/>
          </p:nvPr>
        </p:nvSpPr>
        <p:spPr>
          <a:xfrm>
            <a:off x="470807" y="334202"/>
            <a:ext cx="10892519" cy="484745"/>
          </a:xfrm>
        </p:spPr>
        <p:txBody>
          <a:bodyPr/>
          <a:lstStyle/>
          <a:p>
            <a:r>
              <a:rPr lang="en-GB" dirty="0"/>
              <a:t>How the resources work – video demo</a:t>
            </a:r>
          </a:p>
        </p:txBody>
      </p:sp>
      <p:sp>
        <p:nvSpPr>
          <p:cNvPr id="4" name="Content Placeholder 3">
            <a:extLst>
              <a:ext uri="{FF2B5EF4-FFF2-40B4-BE49-F238E27FC236}">
                <a16:creationId xmlns:a16="http://schemas.microsoft.com/office/drawing/2014/main" id="{D79FC8B2-4D2B-2574-8D06-23AFDE279F3D}"/>
              </a:ext>
            </a:extLst>
          </p:cNvPr>
          <p:cNvSpPr>
            <a:spLocks noGrp="1"/>
          </p:cNvSpPr>
          <p:nvPr>
            <p:ph idx="1"/>
          </p:nvPr>
        </p:nvSpPr>
        <p:spPr/>
        <p:txBody>
          <a:bodyPr/>
          <a:lstStyle/>
          <a:p>
            <a:r>
              <a:rPr lang="en-GB" dirty="0">
                <a:hlinkClick r:id="rId2" tooltip="https://vimeo.com/944016331?share=copy"/>
              </a:rPr>
              <a:t>https://vimeo.com/944016331?share=copy</a:t>
            </a:r>
            <a:endParaRPr lang="en-GB" dirty="0"/>
          </a:p>
        </p:txBody>
      </p:sp>
    </p:spTree>
    <p:extLst>
      <p:ext uri="{BB962C8B-B14F-4D97-AF65-F5344CB8AC3E}">
        <p14:creationId xmlns:p14="http://schemas.microsoft.com/office/powerpoint/2010/main" val="45638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5FD149-6CC4-8BA8-3632-4D2DFF53276B}"/>
              </a:ext>
            </a:extLst>
          </p:cNvPr>
          <p:cNvSpPr>
            <a:spLocks noGrp="1"/>
          </p:cNvSpPr>
          <p:nvPr>
            <p:ph type="title"/>
          </p:nvPr>
        </p:nvSpPr>
        <p:spPr>
          <a:xfrm>
            <a:off x="382007" y="266490"/>
            <a:ext cx="11427987" cy="484745"/>
          </a:xfrm>
        </p:spPr>
        <p:txBody>
          <a:bodyPr/>
          <a:lstStyle/>
          <a:p>
            <a:r>
              <a:rPr lang="en-GB" dirty="0"/>
              <a:t>How the One Care resources work – screenshots </a:t>
            </a:r>
          </a:p>
        </p:txBody>
      </p:sp>
      <p:pic>
        <p:nvPicPr>
          <p:cNvPr id="5" name="Picture 4">
            <a:extLst>
              <a:ext uri="{FF2B5EF4-FFF2-40B4-BE49-F238E27FC236}">
                <a16:creationId xmlns:a16="http://schemas.microsoft.com/office/drawing/2014/main" id="{A4157193-AA2C-E4BE-A37B-AAC3F817FE03}"/>
              </a:ext>
            </a:extLst>
          </p:cNvPr>
          <p:cNvPicPr>
            <a:picLocks noChangeAspect="1"/>
          </p:cNvPicPr>
          <p:nvPr/>
        </p:nvPicPr>
        <p:blipFill>
          <a:blip r:embed="rId2"/>
          <a:stretch>
            <a:fillRect/>
          </a:stretch>
        </p:blipFill>
        <p:spPr>
          <a:xfrm>
            <a:off x="449815" y="1232000"/>
            <a:ext cx="5031668" cy="3568501"/>
          </a:xfrm>
          <a:prstGeom prst="rect">
            <a:avLst/>
          </a:prstGeom>
        </p:spPr>
      </p:pic>
      <p:pic>
        <p:nvPicPr>
          <p:cNvPr id="6" name="Picture 5">
            <a:extLst>
              <a:ext uri="{FF2B5EF4-FFF2-40B4-BE49-F238E27FC236}">
                <a16:creationId xmlns:a16="http://schemas.microsoft.com/office/drawing/2014/main" id="{BDD760AD-3E1D-B04F-8E2F-F51AA21B566E}"/>
              </a:ext>
            </a:extLst>
          </p:cNvPr>
          <p:cNvPicPr>
            <a:picLocks noChangeAspect="1"/>
          </p:cNvPicPr>
          <p:nvPr/>
        </p:nvPicPr>
        <p:blipFill>
          <a:blip r:embed="rId3"/>
          <a:stretch>
            <a:fillRect/>
          </a:stretch>
        </p:blipFill>
        <p:spPr>
          <a:xfrm>
            <a:off x="6428846" y="1352145"/>
            <a:ext cx="5273524" cy="1628316"/>
          </a:xfrm>
          <a:prstGeom prst="rect">
            <a:avLst/>
          </a:prstGeom>
        </p:spPr>
      </p:pic>
      <p:pic>
        <p:nvPicPr>
          <p:cNvPr id="7" name="Picture 6">
            <a:extLst>
              <a:ext uri="{FF2B5EF4-FFF2-40B4-BE49-F238E27FC236}">
                <a16:creationId xmlns:a16="http://schemas.microsoft.com/office/drawing/2014/main" id="{4CFBA2E4-4226-8176-8E77-559DC8D2D8E8}"/>
              </a:ext>
            </a:extLst>
          </p:cNvPr>
          <p:cNvPicPr>
            <a:picLocks noChangeAspect="1"/>
          </p:cNvPicPr>
          <p:nvPr/>
        </p:nvPicPr>
        <p:blipFill>
          <a:blip r:embed="rId4"/>
          <a:stretch>
            <a:fillRect/>
          </a:stretch>
        </p:blipFill>
        <p:spPr>
          <a:xfrm>
            <a:off x="6299677" y="3806493"/>
            <a:ext cx="5531860" cy="1699363"/>
          </a:xfrm>
          <a:prstGeom prst="rect">
            <a:avLst/>
          </a:prstGeom>
        </p:spPr>
      </p:pic>
      <p:pic>
        <p:nvPicPr>
          <p:cNvPr id="8" name="Picture 7">
            <a:extLst>
              <a:ext uri="{FF2B5EF4-FFF2-40B4-BE49-F238E27FC236}">
                <a16:creationId xmlns:a16="http://schemas.microsoft.com/office/drawing/2014/main" id="{53D426FF-7CE8-275B-051D-69D69661A8FE}"/>
              </a:ext>
            </a:extLst>
          </p:cNvPr>
          <p:cNvPicPr>
            <a:picLocks noChangeAspect="1"/>
          </p:cNvPicPr>
          <p:nvPr/>
        </p:nvPicPr>
        <p:blipFill rotWithShape="1">
          <a:blip r:embed="rId5"/>
          <a:srcRect r="36589"/>
          <a:stretch/>
        </p:blipFill>
        <p:spPr>
          <a:xfrm>
            <a:off x="449815" y="5250593"/>
            <a:ext cx="5531860" cy="578304"/>
          </a:xfrm>
          <a:prstGeom prst="rect">
            <a:avLst/>
          </a:prstGeom>
        </p:spPr>
      </p:pic>
      <p:sp>
        <p:nvSpPr>
          <p:cNvPr id="9" name="TextBox 8">
            <a:extLst>
              <a:ext uri="{FF2B5EF4-FFF2-40B4-BE49-F238E27FC236}">
                <a16:creationId xmlns:a16="http://schemas.microsoft.com/office/drawing/2014/main" id="{48773668-CDB5-E5A8-9AFF-08E78EC47B3A}"/>
              </a:ext>
            </a:extLst>
          </p:cNvPr>
          <p:cNvSpPr txBox="1"/>
          <p:nvPr/>
        </p:nvSpPr>
        <p:spPr>
          <a:xfrm>
            <a:off x="382007" y="822288"/>
            <a:ext cx="5073651" cy="338554"/>
          </a:xfrm>
          <a:prstGeom prst="rect">
            <a:avLst/>
          </a:prstGeom>
          <a:noFill/>
        </p:spPr>
        <p:txBody>
          <a:bodyPr wrap="square" rtlCol="0">
            <a:spAutoFit/>
          </a:bodyPr>
          <a:lstStyle/>
          <a:p>
            <a:pPr defTabSz="609585" fontAlgn="base">
              <a:spcBef>
                <a:spcPct val="0"/>
              </a:spcBef>
              <a:spcAft>
                <a:spcPct val="0"/>
              </a:spcAft>
            </a:pPr>
            <a:r>
              <a:rPr lang="en-GB" sz="1600" dirty="0">
                <a:solidFill>
                  <a:srgbClr val="574759"/>
                </a:solidFill>
                <a:latin typeface="Calibri" charset="0"/>
                <a:ea typeface="ＭＳ Ｐゴシック" charset="0"/>
              </a:rPr>
              <a:t>Consultation template screenshot:</a:t>
            </a:r>
            <a:endParaRPr lang="en-GB" sz="1867" dirty="0">
              <a:solidFill>
                <a:srgbClr val="574759"/>
              </a:solidFill>
              <a:latin typeface="Calibri" charset="0"/>
              <a:ea typeface="ＭＳ Ｐゴシック" charset="0"/>
            </a:endParaRPr>
          </a:p>
        </p:txBody>
      </p:sp>
      <p:sp>
        <p:nvSpPr>
          <p:cNvPr id="11" name="TextBox 10">
            <a:extLst>
              <a:ext uri="{FF2B5EF4-FFF2-40B4-BE49-F238E27FC236}">
                <a16:creationId xmlns:a16="http://schemas.microsoft.com/office/drawing/2014/main" id="{0F631F6E-B55A-65D4-7E69-96E5ADAF0216}"/>
              </a:ext>
            </a:extLst>
          </p:cNvPr>
          <p:cNvSpPr txBox="1"/>
          <p:nvPr/>
        </p:nvSpPr>
        <p:spPr>
          <a:xfrm>
            <a:off x="449815" y="4840882"/>
            <a:ext cx="5031668" cy="338554"/>
          </a:xfrm>
          <a:prstGeom prst="rect">
            <a:avLst/>
          </a:prstGeom>
          <a:noFill/>
        </p:spPr>
        <p:txBody>
          <a:bodyPr wrap="square" rtlCol="0">
            <a:spAutoFit/>
          </a:bodyPr>
          <a:lstStyle/>
          <a:p>
            <a:pPr defTabSz="609585" fontAlgn="base">
              <a:spcBef>
                <a:spcPct val="0"/>
              </a:spcBef>
              <a:spcAft>
                <a:spcPct val="0"/>
              </a:spcAft>
            </a:pPr>
            <a:r>
              <a:rPr lang="en-GB" sz="1600" dirty="0">
                <a:solidFill>
                  <a:srgbClr val="574759"/>
                </a:solidFill>
                <a:latin typeface="Calibri" charset="0"/>
                <a:ea typeface="ＭＳ Ｐゴシック" charset="0"/>
              </a:rPr>
              <a:t>Example of how this is saved onto record:</a:t>
            </a:r>
          </a:p>
        </p:txBody>
      </p:sp>
      <p:sp>
        <p:nvSpPr>
          <p:cNvPr id="12" name="TextBox 11">
            <a:extLst>
              <a:ext uri="{FF2B5EF4-FFF2-40B4-BE49-F238E27FC236}">
                <a16:creationId xmlns:a16="http://schemas.microsoft.com/office/drawing/2014/main" id="{A2C9728D-8554-5171-F052-1ED951370EB3}"/>
              </a:ext>
            </a:extLst>
          </p:cNvPr>
          <p:cNvSpPr txBox="1"/>
          <p:nvPr/>
        </p:nvSpPr>
        <p:spPr>
          <a:xfrm>
            <a:off x="6257955" y="736591"/>
            <a:ext cx="6028319" cy="584775"/>
          </a:xfrm>
          <a:prstGeom prst="rect">
            <a:avLst/>
          </a:prstGeom>
          <a:noFill/>
        </p:spPr>
        <p:txBody>
          <a:bodyPr wrap="square" rtlCol="0">
            <a:spAutoFit/>
          </a:bodyPr>
          <a:lstStyle/>
          <a:p>
            <a:pPr defTabSz="609585" fontAlgn="base">
              <a:spcBef>
                <a:spcPct val="0"/>
              </a:spcBef>
              <a:spcAft>
                <a:spcPct val="0"/>
              </a:spcAft>
            </a:pPr>
            <a:r>
              <a:rPr lang="en-GB" sz="1600" dirty="0">
                <a:solidFill>
                  <a:srgbClr val="574759"/>
                </a:solidFill>
                <a:latin typeface="Calibri" charset="0"/>
                <a:ea typeface="ＭＳ Ｐゴシック" charset="0"/>
              </a:rPr>
              <a:t>Screenshot of prompt that is triggered when a patient has an LD or autism code on their record and NO reasonable adjustment code:</a:t>
            </a:r>
          </a:p>
        </p:txBody>
      </p:sp>
      <p:sp>
        <p:nvSpPr>
          <p:cNvPr id="14" name="TextBox 13">
            <a:extLst>
              <a:ext uri="{FF2B5EF4-FFF2-40B4-BE49-F238E27FC236}">
                <a16:creationId xmlns:a16="http://schemas.microsoft.com/office/drawing/2014/main" id="{0B0E473D-557C-32AE-84E7-F65ED69975DD}"/>
              </a:ext>
            </a:extLst>
          </p:cNvPr>
          <p:cNvSpPr txBox="1"/>
          <p:nvPr/>
        </p:nvSpPr>
        <p:spPr>
          <a:xfrm>
            <a:off x="6257955" y="3087235"/>
            <a:ext cx="6167868" cy="584775"/>
          </a:xfrm>
          <a:prstGeom prst="rect">
            <a:avLst/>
          </a:prstGeom>
          <a:noFill/>
        </p:spPr>
        <p:txBody>
          <a:bodyPr wrap="square">
            <a:spAutoFit/>
          </a:bodyPr>
          <a:lstStyle/>
          <a:p>
            <a:pPr defTabSz="609585" fontAlgn="base">
              <a:spcBef>
                <a:spcPct val="0"/>
              </a:spcBef>
              <a:spcAft>
                <a:spcPct val="0"/>
              </a:spcAft>
            </a:pPr>
            <a:r>
              <a:rPr lang="en-GB" sz="1600" dirty="0">
                <a:solidFill>
                  <a:srgbClr val="574759"/>
                </a:solidFill>
                <a:latin typeface="Calibri" charset="0"/>
                <a:ea typeface="ＭＳ Ｐゴシック" charset="0"/>
              </a:rPr>
              <a:t>Screenshot of prompt that is triggered when a patient has an LD or autism code on their record and a reasonable adjustment code:</a:t>
            </a:r>
          </a:p>
        </p:txBody>
      </p:sp>
    </p:spTree>
    <p:extLst>
      <p:ext uri="{BB962C8B-B14F-4D97-AF65-F5344CB8AC3E}">
        <p14:creationId xmlns:p14="http://schemas.microsoft.com/office/powerpoint/2010/main" val="174390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AE8740-906B-AC2D-DFF7-5FC678CE5009}"/>
              </a:ext>
            </a:extLst>
          </p:cNvPr>
          <p:cNvSpPr>
            <a:spLocks noGrp="1"/>
          </p:cNvSpPr>
          <p:nvPr>
            <p:ph type="title"/>
          </p:nvPr>
        </p:nvSpPr>
        <p:spPr>
          <a:xfrm>
            <a:off x="358021" y="369428"/>
            <a:ext cx="11559268" cy="484745"/>
          </a:xfrm>
        </p:spPr>
        <p:txBody>
          <a:bodyPr/>
          <a:lstStyle/>
          <a:p>
            <a:r>
              <a:rPr lang="en-GB" dirty="0"/>
              <a:t>Ardens ‘Reasonable Adjustments Recorded’ Alert</a:t>
            </a:r>
          </a:p>
        </p:txBody>
      </p:sp>
      <p:pic>
        <p:nvPicPr>
          <p:cNvPr id="5" name="Picture 4">
            <a:extLst>
              <a:ext uri="{FF2B5EF4-FFF2-40B4-BE49-F238E27FC236}">
                <a16:creationId xmlns:a16="http://schemas.microsoft.com/office/drawing/2014/main" id="{AE909D6B-DC7A-AE5A-8671-FDEF8F7A143A}"/>
              </a:ext>
            </a:extLst>
          </p:cNvPr>
          <p:cNvPicPr>
            <a:picLocks noChangeAspect="1"/>
          </p:cNvPicPr>
          <p:nvPr/>
        </p:nvPicPr>
        <p:blipFill>
          <a:blip r:embed="rId2"/>
          <a:stretch>
            <a:fillRect/>
          </a:stretch>
        </p:blipFill>
        <p:spPr>
          <a:xfrm>
            <a:off x="968829" y="1689859"/>
            <a:ext cx="3407299" cy="3478283"/>
          </a:xfrm>
          <a:prstGeom prst="rect">
            <a:avLst/>
          </a:prstGeom>
        </p:spPr>
      </p:pic>
      <p:sp>
        <p:nvSpPr>
          <p:cNvPr id="6" name="TextBox 5">
            <a:extLst>
              <a:ext uri="{FF2B5EF4-FFF2-40B4-BE49-F238E27FC236}">
                <a16:creationId xmlns:a16="http://schemas.microsoft.com/office/drawing/2014/main" id="{C3CA2990-BA56-D1E0-8B47-E9FE7394DD44}"/>
              </a:ext>
            </a:extLst>
          </p:cNvPr>
          <p:cNvSpPr txBox="1"/>
          <p:nvPr/>
        </p:nvSpPr>
        <p:spPr>
          <a:xfrm>
            <a:off x="4972352" y="2259449"/>
            <a:ext cx="6250819" cy="2308324"/>
          </a:xfrm>
          <a:prstGeom prst="rect">
            <a:avLst/>
          </a:prstGeom>
          <a:noFill/>
        </p:spPr>
        <p:txBody>
          <a:bodyPr wrap="square" rtlCol="0">
            <a:spAutoFit/>
          </a:bodyPr>
          <a:lstStyle/>
          <a:p>
            <a:pPr defTabSz="609585" fontAlgn="base">
              <a:spcBef>
                <a:spcPct val="0"/>
              </a:spcBef>
              <a:spcAft>
                <a:spcPct val="0"/>
              </a:spcAft>
            </a:pPr>
            <a:r>
              <a:rPr lang="en-GB" sz="2400" dirty="0">
                <a:solidFill>
                  <a:srgbClr val="574759"/>
                </a:solidFill>
                <a:latin typeface="Calibri" charset="0"/>
                <a:ea typeface="ＭＳ Ｐゴシック" charset="0"/>
              </a:rPr>
              <a:t>This Ardens created protocol adds an alert to the patient’s pink box when a reasonable adjustment code has been added. This pop up shows what reasonable adjustment code has been added, what date the code was added and any free text associated with the code.</a:t>
            </a:r>
          </a:p>
        </p:txBody>
      </p:sp>
    </p:spTree>
    <p:extLst>
      <p:ext uri="{BB962C8B-B14F-4D97-AF65-F5344CB8AC3E}">
        <p14:creationId xmlns:p14="http://schemas.microsoft.com/office/powerpoint/2010/main" val="327609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AE8740-906B-AC2D-DFF7-5FC678CE5009}"/>
              </a:ext>
            </a:extLst>
          </p:cNvPr>
          <p:cNvSpPr>
            <a:spLocks noGrp="1"/>
          </p:cNvSpPr>
          <p:nvPr>
            <p:ph type="title"/>
          </p:nvPr>
        </p:nvSpPr>
        <p:spPr>
          <a:xfrm>
            <a:off x="358021" y="369427"/>
            <a:ext cx="11559268" cy="592056"/>
          </a:xfrm>
        </p:spPr>
        <p:txBody>
          <a:bodyPr/>
          <a:lstStyle/>
          <a:p>
            <a:r>
              <a:rPr lang="en-US" dirty="0"/>
              <a:t>T</a:t>
            </a:r>
            <a:r>
              <a:rPr lang="en-GB" dirty="0" err="1"/>
              <a:t>eamnet</a:t>
            </a:r>
            <a:r>
              <a:rPr lang="en-GB" dirty="0"/>
              <a:t> resource page </a:t>
            </a:r>
          </a:p>
        </p:txBody>
      </p:sp>
      <p:pic>
        <p:nvPicPr>
          <p:cNvPr id="4" name="Picture 3">
            <a:extLst>
              <a:ext uri="{FF2B5EF4-FFF2-40B4-BE49-F238E27FC236}">
                <a16:creationId xmlns:a16="http://schemas.microsoft.com/office/drawing/2014/main" id="{370D030B-8BB9-ADD3-A2F7-73C13EBDDA64}"/>
              </a:ext>
            </a:extLst>
          </p:cNvPr>
          <p:cNvPicPr>
            <a:picLocks noChangeAspect="1"/>
          </p:cNvPicPr>
          <p:nvPr/>
        </p:nvPicPr>
        <p:blipFill>
          <a:blip r:embed="rId2"/>
          <a:stretch>
            <a:fillRect/>
          </a:stretch>
        </p:blipFill>
        <p:spPr>
          <a:xfrm>
            <a:off x="525348" y="1003671"/>
            <a:ext cx="9803160" cy="4525757"/>
          </a:xfrm>
          <a:prstGeom prst="rect">
            <a:avLst/>
          </a:prstGeom>
        </p:spPr>
      </p:pic>
    </p:spTree>
    <p:extLst>
      <p:ext uri="{BB962C8B-B14F-4D97-AF65-F5344CB8AC3E}">
        <p14:creationId xmlns:p14="http://schemas.microsoft.com/office/powerpoint/2010/main" val="563371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A9C4F1-DC2D-9028-DA8E-1C6722309C8A}"/>
              </a:ext>
            </a:extLst>
          </p:cNvPr>
          <p:cNvSpPr>
            <a:spLocks noGrp="1"/>
          </p:cNvSpPr>
          <p:nvPr>
            <p:ph idx="1"/>
          </p:nvPr>
        </p:nvSpPr>
        <p:spPr>
          <a:xfrm>
            <a:off x="470806" y="1779588"/>
            <a:ext cx="9968593" cy="3535363"/>
          </a:xfrm>
        </p:spPr>
        <p:txBody>
          <a:bodyPr/>
          <a:lstStyle/>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NHSE requires a practice policy around the reasonable adjustment flag</a:t>
            </a:r>
          </a:p>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We have created a sample practice policy you can adjust to your needs</a:t>
            </a:r>
          </a:p>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Policy and other resources including patient information, staff information and practice policy here: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RADF </a:t>
            </a:r>
            <a:r>
              <a:rPr lang="en-GB" dirty="0" err="1">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teamnet</a:t>
            </a:r>
            <a:r>
              <a:rPr lang="en-GB"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resource page </a:t>
            </a:r>
            <a:endParaRPr lang="en-GB" dirty="0">
              <a:latin typeface="Arial" panose="020B0604020202020204" pitchFamily="34" charset="0"/>
              <a:cs typeface="Arial" panose="020B0604020202020204" pitchFamily="34" charset="0"/>
            </a:endParaRPr>
          </a:p>
          <a:p>
            <a:br>
              <a:rPr lang="en-GB" sz="2400" dirty="0">
                <a:latin typeface="Calibri" panose="020F0502020204030204" pitchFamily="34" charset="0"/>
                <a:ea typeface="Aptos" panose="020B0004020202020204" pitchFamily="34" charset="0"/>
              </a:rPr>
            </a:br>
            <a:endParaRPr lang="en-GB" dirty="0"/>
          </a:p>
        </p:txBody>
      </p:sp>
      <p:sp>
        <p:nvSpPr>
          <p:cNvPr id="3" name="Title 2">
            <a:extLst>
              <a:ext uri="{FF2B5EF4-FFF2-40B4-BE49-F238E27FC236}">
                <a16:creationId xmlns:a16="http://schemas.microsoft.com/office/drawing/2014/main" id="{FDAAAD1C-62EE-68FB-ACDB-0A8D453DCC7E}"/>
              </a:ext>
            </a:extLst>
          </p:cNvPr>
          <p:cNvSpPr>
            <a:spLocks noGrp="1"/>
          </p:cNvSpPr>
          <p:nvPr>
            <p:ph type="title"/>
          </p:nvPr>
        </p:nvSpPr>
        <p:spPr/>
        <p:txBody>
          <a:bodyPr/>
          <a:lstStyle/>
          <a:p>
            <a:r>
              <a:rPr lang="en-GB" dirty="0"/>
              <a:t>Practice policy</a:t>
            </a:r>
          </a:p>
        </p:txBody>
      </p:sp>
    </p:spTree>
    <p:extLst>
      <p:ext uri="{BB962C8B-B14F-4D97-AF65-F5344CB8AC3E}">
        <p14:creationId xmlns:p14="http://schemas.microsoft.com/office/powerpoint/2010/main" val="3405312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6662BA-6981-33B2-C4DB-51CEE3A218AC}"/>
              </a:ext>
            </a:extLst>
          </p:cNvPr>
          <p:cNvSpPr/>
          <p:nvPr/>
        </p:nvSpPr>
        <p:spPr>
          <a:xfrm>
            <a:off x="257175" y="4829176"/>
            <a:ext cx="2828925" cy="1647825"/>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srgbClr val="FFFFFF"/>
              </a:solidFill>
              <a:latin typeface="Calibri"/>
            </a:endParaRPr>
          </a:p>
        </p:txBody>
      </p:sp>
    </p:spTree>
    <p:extLst>
      <p:ext uri="{BB962C8B-B14F-4D97-AF65-F5344CB8AC3E}">
        <p14:creationId xmlns:p14="http://schemas.microsoft.com/office/powerpoint/2010/main" val="3233277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281293" y="2060143"/>
            <a:ext cx="7631953" cy="4360112"/>
          </a:xfrm>
        </p:spPr>
        <p:txBody>
          <a:bodyPr/>
          <a:lstStyle/>
          <a:p>
            <a:pPr marL="342900" indent="-342900">
              <a:buFont typeface="Arial" panose="020B0604020202020204" pitchFamily="34" charset="0"/>
              <a:buChar char="•"/>
            </a:pPr>
            <a:r>
              <a:rPr lang="en-GB" sz="2000" dirty="0">
                <a:solidFill>
                  <a:schemeClr val="tx1"/>
                </a:solidFill>
                <a:latin typeface="Century Gothic"/>
              </a:rPr>
              <a:t>A checklist that can help a person with a learning disability and/or their carer make the most of their annual health check (AHC)</a:t>
            </a:r>
          </a:p>
          <a:p>
            <a:pPr marL="342900" indent="-342900">
              <a:buFont typeface="Arial" panose="020B0604020202020204" pitchFamily="34" charset="0"/>
              <a:buChar char="•"/>
            </a:pPr>
            <a:endParaRPr lang="en-GB" sz="2000" dirty="0">
              <a:solidFill>
                <a:schemeClr val="tx1"/>
              </a:solidFill>
              <a:latin typeface="Century Gothic"/>
            </a:endParaRPr>
          </a:p>
          <a:p>
            <a:pPr marL="342900" indent="-342900">
              <a:buFont typeface="Arial" panose="020B0604020202020204" pitchFamily="34" charset="0"/>
              <a:buChar char="•"/>
            </a:pPr>
            <a:endParaRPr lang="en-GB" sz="2000" dirty="0">
              <a:solidFill>
                <a:schemeClr val="tx1"/>
              </a:solidFill>
              <a:latin typeface="Century Gothic"/>
            </a:endParaRPr>
          </a:p>
          <a:p>
            <a:pPr marL="342900" indent="-342900">
              <a:buFont typeface="Arial" panose="020B0604020202020204" pitchFamily="34" charset="0"/>
              <a:buChar char="•"/>
            </a:pPr>
            <a:r>
              <a:rPr lang="en-GB" sz="2000" dirty="0">
                <a:solidFill>
                  <a:schemeClr val="tx1"/>
                </a:solidFill>
                <a:latin typeface="Century Gothic"/>
              </a:rPr>
              <a:t>People with a learning disability</a:t>
            </a:r>
          </a:p>
          <a:p>
            <a:pPr marL="342900" indent="-342900">
              <a:buFont typeface="Arial" panose="020B0604020202020204" pitchFamily="34" charset="0"/>
              <a:buChar char="•"/>
            </a:pPr>
            <a:r>
              <a:rPr lang="en-GB" sz="2000" dirty="0">
                <a:solidFill>
                  <a:schemeClr val="tx1"/>
                </a:solidFill>
                <a:latin typeface="Century Gothic"/>
              </a:rPr>
              <a:t>GPs and other health professionals</a:t>
            </a:r>
          </a:p>
          <a:p>
            <a:pPr marL="342900" indent="-342900">
              <a:buFont typeface="Arial" panose="020B0604020202020204" pitchFamily="34" charset="0"/>
              <a:buChar char="•"/>
            </a:pPr>
            <a:r>
              <a:rPr lang="en-GB" sz="2000" dirty="0">
                <a:solidFill>
                  <a:schemeClr val="tx1"/>
                </a:solidFill>
                <a:latin typeface="Century Gothic"/>
              </a:rPr>
              <a:t>Parents/carers/family members and supporters of people with a learning disability</a:t>
            </a:r>
          </a:p>
          <a:p>
            <a:pPr marL="342900" indent="-342900">
              <a:buFont typeface="Arial" panose="020B0604020202020204" pitchFamily="34" charset="0"/>
              <a:buChar char="•"/>
            </a:pPr>
            <a:endParaRPr lang="en-GB" sz="2000" dirty="0">
              <a:solidFill>
                <a:schemeClr val="tx1"/>
              </a:solidFill>
              <a:latin typeface="Century Gothic"/>
            </a:endParaRPr>
          </a:p>
        </p:txBody>
      </p:sp>
      <p:sp>
        <p:nvSpPr>
          <p:cNvPr id="7" name="Title 6"/>
          <p:cNvSpPr>
            <a:spLocks noGrp="1"/>
          </p:cNvSpPr>
          <p:nvPr>
            <p:ph type="title"/>
          </p:nvPr>
        </p:nvSpPr>
        <p:spPr>
          <a:xfrm>
            <a:off x="2281291" y="876528"/>
            <a:ext cx="8208000" cy="468000"/>
          </a:xfrm>
        </p:spPr>
        <p:txBody>
          <a:bodyPr/>
          <a:lstStyle/>
          <a:p>
            <a:r>
              <a:rPr lang="en-GB" dirty="0">
                <a:latin typeface="Century Gothic"/>
              </a:rPr>
              <a:t>What is the pre-health check questionnaire?</a:t>
            </a:r>
            <a:endParaRPr lang="en-US" dirty="0"/>
          </a:p>
        </p:txBody>
      </p:sp>
      <p:sp>
        <p:nvSpPr>
          <p:cNvPr id="17" name="Footer Placeholder 16"/>
          <p:cNvSpPr>
            <a:spLocks noGrp="1"/>
          </p:cNvSpPr>
          <p:nvPr>
            <p:ph type="ftr" sz="quarter" idx="11"/>
          </p:nvPr>
        </p:nvSpPr>
        <p:spPr>
          <a:xfrm>
            <a:off x="1892264" y="6328855"/>
            <a:ext cx="3441736" cy="360000"/>
          </a:xfrm>
        </p:spPr>
        <p:txBody>
          <a:bodyPr/>
          <a:lstStyle/>
          <a:p>
            <a:r>
              <a:rPr lang="en-GB" dirty="0">
                <a:solidFill>
                  <a:prstClr val="white"/>
                </a:solidFill>
                <a:latin typeface="Century Gothic"/>
              </a:rPr>
              <a:t>Healthwatch BNSSG – AHC pre-health check questionnaire</a:t>
            </a:r>
            <a:endParaRPr lang="en-GB" dirty="0">
              <a:solidFill>
                <a:prstClr val="white"/>
              </a:solidFill>
            </a:endParaRPr>
          </a:p>
        </p:txBody>
      </p:sp>
      <p:sp>
        <p:nvSpPr>
          <p:cNvPr id="16" name="Slide Number Placeholder 15"/>
          <p:cNvSpPr>
            <a:spLocks noGrp="1"/>
          </p:cNvSpPr>
          <p:nvPr>
            <p:ph type="sldNum" sz="quarter" idx="12"/>
          </p:nvPr>
        </p:nvSpPr>
        <p:spPr/>
        <p:txBody>
          <a:bodyPr/>
          <a:lstStyle/>
          <a:p>
            <a:fld id="{9295DF58-4118-4551-8C61-1A7ED177FA2D}" type="slidenum">
              <a:rPr lang="en-GB">
                <a:solidFill>
                  <a:prstClr val="white"/>
                </a:solidFill>
                <a:latin typeface="Poppins"/>
              </a:rPr>
              <a:pPr/>
              <a:t>16</a:t>
            </a:fld>
            <a:endParaRPr lang="en-GB">
              <a:solidFill>
                <a:prstClr val="white"/>
              </a:solidFill>
              <a:latin typeface="Poppins"/>
            </a:endParaRPr>
          </a:p>
        </p:txBody>
      </p:sp>
      <p:pic>
        <p:nvPicPr>
          <p:cNvPr id="3" name="Picture 2" descr="A blue and green logo&#10;&#10;Description automatically generated">
            <a:extLst>
              <a:ext uri="{FF2B5EF4-FFF2-40B4-BE49-F238E27FC236}">
                <a16:creationId xmlns:a16="http://schemas.microsoft.com/office/drawing/2014/main" id="{28DE8E83-100B-8BB8-F1A0-CE492BDCB7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150"/>
          <a:stretch/>
        </p:blipFill>
        <p:spPr>
          <a:xfrm>
            <a:off x="2375916" y="-39877"/>
            <a:ext cx="7440168" cy="720813"/>
          </a:xfrm>
          <a:prstGeom prst="rect">
            <a:avLst/>
          </a:prstGeom>
        </p:spPr>
      </p:pic>
      <p:sp>
        <p:nvSpPr>
          <p:cNvPr id="9" name="Title 6">
            <a:extLst>
              <a:ext uri="{FF2B5EF4-FFF2-40B4-BE49-F238E27FC236}">
                <a16:creationId xmlns:a16="http://schemas.microsoft.com/office/drawing/2014/main" id="{FC34D5D3-3943-D312-43FD-AB88465AD8EB}"/>
              </a:ext>
            </a:extLst>
          </p:cNvPr>
          <p:cNvSpPr txBox="1">
            <a:spLocks/>
          </p:cNvSpPr>
          <p:nvPr/>
        </p:nvSpPr>
        <p:spPr>
          <a:xfrm>
            <a:off x="2281291" y="3321459"/>
            <a:ext cx="8208000" cy="1542370"/>
          </a:xfrm>
          <a:prstGeom prst="rect">
            <a:avLst/>
          </a:prstGeom>
        </p:spPr>
        <p:txBody>
          <a:bodyPr vert="horz" lIns="0" tIns="0" rIns="0" bIns="0" rtlCol="0" anchor="t" anchorCtr="0">
            <a:noAutofit/>
          </a:bodyPr>
          <a:lstStyle>
            <a:lvl1pPr algn="l" defTabSz="914400" rtl="0" eaLnBrk="1" latinLnBrk="0" hangingPunct="1">
              <a:spcBef>
                <a:spcPct val="0"/>
              </a:spcBef>
              <a:buNone/>
              <a:defRPr sz="3200" b="1" kern="1200">
                <a:solidFill>
                  <a:schemeClr val="accent1"/>
                </a:solidFill>
                <a:latin typeface="Century Gothic" panose="020B0502020202020204" pitchFamily="34" charset="0"/>
                <a:ea typeface="+mj-ea"/>
                <a:cs typeface="+mj-cs"/>
              </a:defRPr>
            </a:lvl1pPr>
          </a:lstStyle>
          <a:p>
            <a:r>
              <a:rPr lang="en-GB" dirty="0">
                <a:solidFill>
                  <a:srgbClr val="E73E97"/>
                </a:solidFill>
                <a:latin typeface="Century Gothic"/>
              </a:rPr>
              <a:t>Who is the checklist for?</a:t>
            </a:r>
            <a:endParaRPr lang="en-US" dirty="0">
              <a:solidFill>
                <a:srgbClr val="E73E9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a:xfrm>
            <a:off x="1892264" y="6328855"/>
            <a:ext cx="3441736" cy="360000"/>
          </a:xfrm>
        </p:spPr>
        <p:txBody>
          <a:bodyPr/>
          <a:lstStyle/>
          <a:p>
            <a:r>
              <a:rPr lang="en-GB" dirty="0">
                <a:solidFill>
                  <a:prstClr val="white"/>
                </a:solidFill>
                <a:latin typeface="Century Gothic"/>
              </a:rPr>
              <a:t>Healthwatch BNSSG – AHC pre-health check questionnaire</a:t>
            </a:r>
            <a:endParaRPr lang="en-GB" dirty="0">
              <a:solidFill>
                <a:prstClr val="white"/>
              </a:solidFill>
            </a:endParaRPr>
          </a:p>
        </p:txBody>
      </p:sp>
      <p:sp>
        <p:nvSpPr>
          <p:cNvPr id="16" name="Slide Number Placeholder 15"/>
          <p:cNvSpPr>
            <a:spLocks noGrp="1"/>
          </p:cNvSpPr>
          <p:nvPr>
            <p:ph type="sldNum" sz="quarter" idx="12"/>
          </p:nvPr>
        </p:nvSpPr>
        <p:spPr/>
        <p:txBody>
          <a:bodyPr/>
          <a:lstStyle/>
          <a:p>
            <a:fld id="{9295DF58-4118-4551-8C61-1A7ED177FA2D}" type="slidenum">
              <a:rPr lang="en-GB">
                <a:solidFill>
                  <a:prstClr val="white"/>
                </a:solidFill>
                <a:latin typeface="Poppins"/>
              </a:rPr>
              <a:pPr/>
              <a:t>17</a:t>
            </a:fld>
            <a:endParaRPr lang="en-GB">
              <a:solidFill>
                <a:prstClr val="white"/>
              </a:solidFill>
              <a:latin typeface="Poppins"/>
            </a:endParaRPr>
          </a:p>
        </p:txBody>
      </p:sp>
      <p:pic>
        <p:nvPicPr>
          <p:cNvPr id="3" name="Picture 2" descr="A blue and green logo&#10;&#10;Description automatically generated">
            <a:extLst>
              <a:ext uri="{FF2B5EF4-FFF2-40B4-BE49-F238E27FC236}">
                <a16:creationId xmlns:a16="http://schemas.microsoft.com/office/drawing/2014/main" id="{28DE8E83-100B-8BB8-F1A0-CE492BDCB7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150"/>
          <a:stretch/>
        </p:blipFill>
        <p:spPr>
          <a:xfrm>
            <a:off x="2375916" y="-39877"/>
            <a:ext cx="7440168" cy="720813"/>
          </a:xfrm>
          <a:prstGeom prst="rect">
            <a:avLst/>
          </a:prstGeom>
        </p:spPr>
      </p:pic>
      <p:pic>
        <p:nvPicPr>
          <p:cNvPr id="11" name="Picture 10">
            <a:extLst>
              <a:ext uri="{FF2B5EF4-FFF2-40B4-BE49-F238E27FC236}">
                <a16:creationId xmlns:a16="http://schemas.microsoft.com/office/drawing/2014/main" id="{4E500ADD-A5C2-ECC3-DB5B-4DB829C5CB19}"/>
              </a:ext>
            </a:extLst>
          </p:cNvPr>
          <p:cNvPicPr>
            <a:picLocks noChangeAspect="1"/>
          </p:cNvPicPr>
          <p:nvPr/>
        </p:nvPicPr>
        <p:blipFill>
          <a:blip r:embed="rId3"/>
          <a:stretch>
            <a:fillRect/>
          </a:stretch>
        </p:blipFill>
        <p:spPr>
          <a:xfrm>
            <a:off x="2968239" y="757085"/>
            <a:ext cx="6255522" cy="5050329"/>
          </a:xfrm>
          <a:prstGeom prst="rect">
            <a:avLst/>
          </a:prstGeom>
        </p:spPr>
      </p:pic>
    </p:spTree>
    <p:extLst>
      <p:ext uri="{BB962C8B-B14F-4D97-AF65-F5344CB8AC3E}">
        <p14:creationId xmlns:p14="http://schemas.microsoft.com/office/powerpoint/2010/main" val="2453829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1291" y="1168368"/>
            <a:ext cx="8208000" cy="468000"/>
          </a:xfrm>
        </p:spPr>
        <p:txBody>
          <a:bodyPr/>
          <a:lstStyle/>
          <a:p>
            <a:r>
              <a:rPr lang="en-GB" dirty="0">
                <a:latin typeface="Century Gothic"/>
              </a:rPr>
              <a:t>Updates to the checklist</a:t>
            </a:r>
            <a:endParaRPr lang="en-US" dirty="0"/>
          </a:p>
        </p:txBody>
      </p:sp>
      <p:sp>
        <p:nvSpPr>
          <p:cNvPr id="8" name="Text Placeholder 7"/>
          <p:cNvSpPr>
            <a:spLocks noGrp="1"/>
          </p:cNvSpPr>
          <p:nvPr>
            <p:ph type="body" sz="quarter" idx="13"/>
          </p:nvPr>
        </p:nvSpPr>
        <p:spPr>
          <a:xfrm>
            <a:off x="2281293" y="1816961"/>
            <a:ext cx="7631953" cy="4076204"/>
          </a:xfrm>
        </p:spPr>
        <p:txBody>
          <a:bodyPr/>
          <a:lstStyle/>
          <a:p>
            <a:r>
              <a:rPr lang="en-GB" sz="2000" dirty="0">
                <a:solidFill>
                  <a:schemeClr val="tx1"/>
                </a:solidFill>
                <a:latin typeface="Century Gothic"/>
              </a:rPr>
              <a:t>The checklist was initially created by Healthwatch South Gloucestershire in 2020, and was co-produced with people with a learning disability.</a:t>
            </a:r>
            <a:endParaRPr lang="en-US" dirty="0">
              <a:solidFill>
                <a:schemeClr val="tx1"/>
              </a:solidFill>
            </a:endParaRPr>
          </a:p>
          <a:p>
            <a:r>
              <a:rPr lang="en-GB" sz="2000" dirty="0">
                <a:solidFill>
                  <a:schemeClr val="tx1"/>
                </a:solidFill>
                <a:latin typeface="Century Gothic"/>
              </a:rPr>
              <a:t>Updates include:</a:t>
            </a:r>
            <a:endParaRPr lang="en-US" dirty="0">
              <a:solidFill>
                <a:schemeClr val="tx1"/>
              </a:solidFill>
            </a:endParaRPr>
          </a:p>
          <a:p>
            <a:pPr marL="342900" indent="-342900">
              <a:buFont typeface="Arial" panose="020B0604020202020204" pitchFamily="34" charset="0"/>
              <a:buChar char="•"/>
            </a:pPr>
            <a:r>
              <a:rPr lang="en-GB" sz="2000" dirty="0">
                <a:solidFill>
                  <a:schemeClr val="tx1"/>
                </a:solidFill>
                <a:latin typeface="Century Gothic"/>
              </a:rPr>
              <a:t>Information about reasonable adjustments</a:t>
            </a:r>
          </a:p>
          <a:p>
            <a:pPr marL="342900" indent="-342900">
              <a:buFont typeface="Arial" panose="020B0604020202020204" pitchFamily="34" charset="0"/>
              <a:buChar char="•"/>
            </a:pPr>
            <a:r>
              <a:rPr lang="en-GB" sz="2000" dirty="0">
                <a:solidFill>
                  <a:schemeClr val="tx1"/>
                </a:solidFill>
                <a:latin typeface="Century Gothic"/>
              </a:rPr>
              <a:t>A question about vaping</a:t>
            </a:r>
          </a:p>
          <a:p>
            <a:pPr marL="342900" indent="-342900">
              <a:buFont typeface="Arial" panose="020B0604020202020204" pitchFamily="34" charset="0"/>
              <a:buChar char="•"/>
            </a:pPr>
            <a:r>
              <a:rPr lang="en-GB" sz="2000" dirty="0">
                <a:solidFill>
                  <a:schemeClr val="tx1"/>
                </a:solidFill>
                <a:latin typeface="Century Gothic"/>
              </a:rPr>
              <a:t>Questions that allow clearer answers e.g. about the type and amount of alcohol a person drinks</a:t>
            </a:r>
          </a:p>
          <a:p>
            <a:pPr marL="342900" indent="-342900">
              <a:buFont typeface="Arial" panose="020B0604020202020204" pitchFamily="34" charset="0"/>
              <a:buChar char="•"/>
            </a:pPr>
            <a:r>
              <a:rPr lang="en-GB" sz="2000" dirty="0">
                <a:solidFill>
                  <a:schemeClr val="tx1"/>
                </a:solidFill>
                <a:latin typeface="Century Gothic"/>
              </a:rPr>
              <a:t>Addition of questions around bowel cancer screening, cervical screening, mammograms</a:t>
            </a:r>
          </a:p>
          <a:p>
            <a:pPr marL="342900" indent="-342900">
              <a:buFont typeface="Arial" panose="020B0604020202020204" pitchFamily="34" charset="0"/>
              <a:buChar char="•"/>
            </a:pPr>
            <a:endParaRPr lang="en-GB" sz="2000" dirty="0">
              <a:solidFill>
                <a:schemeClr val="tx1"/>
              </a:solidFill>
              <a:latin typeface="Century Gothic"/>
            </a:endParaRPr>
          </a:p>
          <a:p>
            <a:endParaRPr lang="en-GB" sz="2000" dirty="0">
              <a:solidFill>
                <a:schemeClr val="tx1"/>
              </a:solidFill>
              <a:latin typeface="Century Gothic"/>
            </a:endParaRPr>
          </a:p>
          <a:p>
            <a:endParaRPr lang="en-GB" sz="2000" dirty="0">
              <a:solidFill>
                <a:schemeClr val="tx1"/>
              </a:solidFill>
              <a:latin typeface="Century Gothic"/>
            </a:endParaRPr>
          </a:p>
          <a:p>
            <a:r>
              <a:rPr lang="en-GB" sz="2000" dirty="0">
                <a:solidFill>
                  <a:schemeClr val="tx1"/>
                </a:solidFill>
                <a:latin typeface="Century Gothic"/>
              </a:rPr>
              <a:t>The checklist has been updated to reflect current issues e.g.:</a:t>
            </a:r>
          </a:p>
          <a:p>
            <a:endParaRPr lang="en-GB" sz="2000" dirty="0">
              <a:solidFill>
                <a:schemeClr val="tx1"/>
              </a:solidFill>
              <a:latin typeface="Century Gothic"/>
            </a:endParaRPr>
          </a:p>
          <a:p>
            <a:r>
              <a:rPr lang="en-GB" sz="2000" dirty="0">
                <a:solidFill>
                  <a:schemeClr val="tx1"/>
                </a:solidFill>
                <a:latin typeface="Century Gothic"/>
              </a:rPr>
              <a:t>Smoking question updated to include vaping</a:t>
            </a:r>
          </a:p>
          <a:p>
            <a:endParaRPr lang="en-GB" sz="2000" dirty="0">
              <a:solidFill>
                <a:schemeClr val="tx1"/>
              </a:solidFill>
              <a:latin typeface="Century Gothic"/>
            </a:endParaRPr>
          </a:p>
          <a:p>
            <a:r>
              <a:rPr lang="en-GB" sz="2000" dirty="0">
                <a:solidFill>
                  <a:schemeClr val="tx1"/>
                </a:solidFill>
                <a:latin typeface="Century Gothic"/>
              </a:rPr>
              <a:t>What do you like to drink? Water; Tea; Coffee; Fizzy drinks; Juice; Squash; Other (space to write) </a:t>
            </a:r>
          </a:p>
          <a:p>
            <a:endParaRPr lang="en-GB" sz="2000" dirty="0">
              <a:solidFill>
                <a:schemeClr val="tx1"/>
              </a:solidFill>
              <a:latin typeface="Century Gothic"/>
            </a:endParaRPr>
          </a:p>
          <a:p>
            <a:endParaRPr lang="en-GB" sz="2000" dirty="0">
              <a:solidFill>
                <a:schemeClr val="tx1"/>
              </a:solidFill>
              <a:latin typeface="Century Gothic"/>
            </a:endParaRPr>
          </a:p>
          <a:p>
            <a:endParaRPr lang="en-GB" sz="2000" dirty="0">
              <a:solidFill>
                <a:schemeClr val="tx1"/>
              </a:solidFill>
            </a:endParaRPr>
          </a:p>
        </p:txBody>
      </p:sp>
      <p:sp>
        <p:nvSpPr>
          <p:cNvPr id="17" name="Footer Placeholder 16"/>
          <p:cNvSpPr>
            <a:spLocks noGrp="1"/>
          </p:cNvSpPr>
          <p:nvPr>
            <p:ph type="ftr" sz="quarter" idx="11"/>
          </p:nvPr>
        </p:nvSpPr>
        <p:spPr>
          <a:xfrm>
            <a:off x="1892264" y="6328855"/>
            <a:ext cx="3441736" cy="360000"/>
          </a:xfrm>
        </p:spPr>
        <p:txBody>
          <a:bodyPr/>
          <a:lstStyle/>
          <a:p>
            <a:r>
              <a:rPr lang="en-GB" dirty="0">
                <a:solidFill>
                  <a:prstClr val="white"/>
                </a:solidFill>
                <a:latin typeface="Century Gothic"/>
              </a:rPr>
              <a:t>Healthwatch BNSSG – AHC pre-health check questionnaire&lt;#=]</a:t>
            </a:r>
          </a:p>
        </p:txBody>
      </p:sp>
      <p:sp>
        <p:nvSpPr>
          <p:cNvPr id="16" name="Slide Number Placeholder 15"/>
          <p:cNvSpPr>
            <a:spLocks noGrp="1"/>
          </p:cNvSpPr>
          <p:nvPr>
            <p:ph type="sldNum" sz="quarter" idx="12"/>
          </p:nvPr>
        </p:nvSpPr>
        <p:spPr/>
        <p:txBody>
          <a:bodyPr/>
          <a:lstStyle/>
          <a:p>
            <a:fld id="{9295DF58-4118-4551-8C61-1A7ED177FA2D}" type="slidenum">
              <a:rPr lang="en-GB">
                <a:solidFill>
                  <a:prstClr val="white"/>
                </a:solidFill>
                <a:latin typeface="Poppins"/>
              </a:rPr>
              <a:pPr/>
              <a:t>18</a:t>
            </a:fld>
            <a:endParaRPr lang="en-GB">
              <a:solidFill>
                <a:prstClr val="white"/>
              </a:solidFill>
              <a:latin typeface="Poppins"/>
            </a:endParaRPr>
          </a:p>
        </p:txBody>
      </p:sp>
      <p:pic>
        <p:nvPicPr>
          <p:cNvPr id="3" name="Picture 2" descr="A blue and green logo&#10;&#10;Description automatically generated">
            <a:extLst>
              <a:ext uri="{FF2B5EF4-FFF2-40B4-BE49-F238E27FC236}">
                <a16:creationId xmlns:a16="http://schemas.microsoft.com/office/drawing/2014/main" id="{28DE8E83-100B-8BB8-F1A0-CE492BDCB7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150"/>
          <a:stretch/>
        </p:blipFill>
        <p:spPr>
          <a:xfrm>
            <a:off x="2375916" y="199245"/>
            <a:ext cx="7440168" cy="720813"/>
          </a:xfrm>
          <a:prstGeom prst="rect">
            <a:avLst/>
          </a:prstGeom>
        </p:spPr>
      </p:pic>
    </p:spTree>
    <p:extLst>
      <p:ext uri="{BB962C8B-B14F-4D97-AF65-F5344CB8AC3E}">
        <p14:creationId xmlns:p14="http://schemas.microsoft.com/office/powerpoint/2010/main" val="1089678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1293" y="1050585"/>
            <a:ext cx="8208000" cy="468000"/>
          </a:xfrm>
        </p:spPr>
        <p:txBody>
          <a:bodyPr/>
          <a:lstStyle/>
          <a:p>
            <a:r>
              <a:rPr lang="en-GB" dirty="0">
                <a:latin typeface="Century Gothic"/>
              </a:rPr>
              <a:t>What impact has the checklist had?</a:t>
            </a:r>
            <a:endParaRPr lang="en-US" dirty="0"/>
          </a:p>
        </p:txBody>
      </p:sp>
      <p:sp>
        <p:nvSpPr>
          <p:cNvPr id="5" name="Content Placeholder 4"/>
          <p:cNvSpPr>
            <a:spLocks noGrp="1"/>
          </p:cNvSpPr>
          <p:nvPr>
            <p:ph idx="1"/>
          </p:nvPr>
        </p:nvSpPr>
        <p:spPr>
          <a:xfrm>
            <a:off x="2281293" y="1942009"/>
            <a:ext cx="7625468" cy="3433095"/>
          </a:xfrm>
        </p:spPr>
        <p:txBody>
          <a:bodyPr/>
          <a:lstStyle/>
          <a:p>
            <a:pPr marL="342900" indent="-342900">
              <a:buFont typeface="Arial" panose="020B0604020202020204" pitchFamily="34" charset="0"/>
              <a:buChar char="•"/>
            </a:pPr>
            <a:r>
              <a:rPr lang="en-GB" sz="2000" b="1" dirty="0">
                <a:solidFill>
                  <a:srgbClr val="004C6B"/>
                </a:solidFill>
                <a:highlight>
                  <a:srgbClr val="FFFFFF"/>
                </a:highlight>
                <a:latin typeface="Century Gothic"/>
              </a:rPr>
              <a:t>In 2021/22, GP surgeries in BNSSG achieved the highest annual health check completion rates in the South West. 18% of surgeries completed 100% of their annual health checks. </a:t>
            </a:r>
            <a:br>
              <a:rPr lang="en-GB" sz="2000" b="1" dirty="0">
                <a:solidFill>
                  <a:srgbClr val="004C6B"/>
                </a:solidFill>
                <a:highlight>
                  <a:srgbClr val="FFFFFF"/>
                </a:highlight>
                <a:latin typeface="Century Gothic"/>
              </a:rPr>
            </a:br>
            <a:endParaRPr lang="en-GB" sz="2000" b="1" dirty="0">
              <a:solidFill>
                <a:srgbClr val="004C6B"/>
              </a:solidFill>
              <a:highlight>
                <a:srgbClr val="FFFFFF"/>
              </a:highlight>
              <a:latin typeface="Century Gothic"/>
            </a:endParaRPr>
          </a:p>
          <a:p>
            <a:pPr marL="285750" indent="-285750">
              <a:buFont typeface="Arial" panose="020B0604020202020204" pitchFamily="34" charset="0"/>
              <a:buChar char="•"/>
            </a:pPr>
            <a:r>
              <a:rPr lang="en-GB" sz="2000" b="1" dirty="0">
                <a:solidFill>
                  <a:srgbClr val="004C6B"/>
                </a:solidFill>
                <a:highlight>
                  <a:srgbClr val="FFFFFF"/>
                </a:highlight>
                <a:latin typeface="Century Gothic"/>
              </a:rPr>
              <a:t>In 2023, GP surgeries in BNSSG had an 83% completion rate of annual health checks – the highest rate in the South West. Plus - 98% of people have been leaving annual health checks with a health action plan, compared to 53% previously. </a:t>
            </a:r>
            <a:br>
              <a:rPr lang="en-GB" dirty="0"/>
            </a:br>
            <a:endParaRPr lang="en-US" dirty="0"/>
          </a:p>
        </p:txBody>
      </p:sp>
      <p:sp>
        <p:nvSpPr>
          <p:cNvPr id="17" name="Footer Placeholder 16"/>
          <p:cNvSpPr>
            <a:spLocks noGrp="1"/>
          </p:cNvSpPr>
          <p:nvPr>
            <p:ph type="ftr" sz="quarter" idx="11"/>
          </p:nvPr>
        </p:nvSpPr>
        <p:spPr>
          <a:xfrm>
            <a:off x="1892264" y="6328855"/>
            <a:ext cx="2877856" cy="360000"/>
          </a:xfrm>
        </p:spPr>
        <p:txBody>
          <a:bodyPr/>
          <a:lstStyle/>
          <a:p>
            <a:r>
              <a:rPr lang="en-GB" dirty="0">
                <a:solidFill>
                  <a:prstClr val="white"/>
                </a:solidFill>
                <a:latin typeface="Century Gothic"/>
              </a:rPr>
              <a:t>Healthwatch BNSSG – AHC pre-health check questionnaire</a:t>
            </a:r>
            <a:endParaRPr lang="en-GB" dirty="0">
              <a:solidFill>
                <a:prstClr val="white"/>
              </a:solidFill>
            </a:endParaRPr>
          </a:p>
        </p:txBody>
      </p:sp>
      <p:sp>
        <p:nvSpPr>
          <p:cNvPr id="16" name="Slide Number Placeholder 15"/>
          <p:cNvSpPr>
            <a:spLocks noGrp="1"/>
          </p:cNvSpPr>
          <p:nvPr>
            <p:ph type="sldNum" sz="quarter" idx="12"/>
          </p:nvPr>
        </p:nvSpPr>
        <p:spPr/>
        <p:txBody>
          <a:bodyPr/>
          <a:lstStyle/>
          <a:p>
            <a:fld id="{9295DF58-4118-4551-8C61-1A7ED177FA2D}" type="slidenum">
              <a:rPr lang="en-GB">
                <a:solidFill>
                  <a:prstClr val="white"/>
                </a:solidFill>
                <a:latin typeface="Poppins"/>
              </a:rPr>
              <a:pPr/>
              <a:t>19</a:t>
            </a:fld>
            <a:endParaRPr lang="en-GB">
              <a:solidFill>
                <a:prstClr val="white"/>
              </a:solidFill>
              <a:latin typeface="Poppins"/>
            </a:endParaRPr>
          </a:p>
        </p:txBody>
      </p:sp>
      <p:pic>
        <p:nvPicPr>
          <p:cNvPr id="2" name="Picture 1" descr="A blue and green logo&#10;&#10;Description automatically generated">
            <a:extLst>
              <a:ext uri="{FF2B5EF4-FFF2-40B4-BE49-F238E27FC236}">
                <a16:creationId xmlns:a16="http://schemas.microsoft.com/office/drawing/2014/main" id="{9628E7AC-694A-2704-7919-1FF4C136DB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150"/>
          <a:stretch/>
        </p:blipFill>
        <p:spPr>
          <a:xfrm>
            <a:off x="2375916" y="-39877"/>
            <a:ext cx="7440168" cy="720813"/>
          </a:xfrm>
          <a:prstGeom prst="rect">
            <a:avLst/>
          </a:prstGeom>
        </p:spPr>
      </p:pic>
    </p:spTree>
    <p:extLst>
      <p:ext uri="{BB962C8B-B14F-4D97-AF65-F5344CB8AC3E}">
        <p14:creationId xmlns:p14="http://schemas.microsoft.com/office/powerpoint/2010/main" val="373599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569B0CC-306D-229C-A3EA-116BBA45B582}"/>
              </a:ext>
            </a:extLst>
          </p:cNvPr>
          <p:cNvSpPr txBox="1"/>
          <p:nvPr/>
        </p:nvSpPr>
        <p:spPr>
          <a:xfrm>
            <a:off x="1565569" y="6544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House Keeping</a:t>
            </a:r>
          </a:p>
        </p:txBody>
      </p:sp>
      <p:graphicFrame>
        <p:nvGraphicFramePr>
          <p:cNvPr id="6" name="Table 5">
            <a:extLst>
              <a:ext uri="{FF2B5EF4-FFF2-40B4-BE49-F238E27FC236}">
                <a16:creationId xmlns:a16="http://schemas.microsoft.com/office/drawing/2014/main" id="{40B7F41F-0452-D6FE-891E-719890658BD6}"/>
              </a:ext>
            </a:extLst>
          </p:cNvPr>
          <p:cNvGraphicFramePr>
            <a:graphicFrameLocks noGrp="1"/>
          </p:cNvGraphicFramePr>
          <p:nvPr>
            <p:extLst>
              <p:ext uri="{D42A27DB-BD31-4B8C-83A1-F6EECF244321}">
                <p14:modId xmlns:p14="http://schemas.microsoft.com/office/powerpoint/2010/main" val="3547437292"/>
              </p:ext>
            </p:extLst>
          </p:nvPr>
        </p:nvGraphicFramePr>
        <p:xfrm>
          <a:off x="1969927" y="1672266"/>
          <a:ext cx="8168640" cy="4488408"/>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4001280676"/>
                    </a:ext>
                  </a:extLst>
                </a:gridCol>
                <a:gridCol w="4084320">
                  <a:extLst>
                    <a:ext uri="{9D8B030D-6E8A-4147-A177-3AD203B41FA5}">
                      <a16:colId xmlns:a16="http://schemas.microsoft.com/office/drawing/2014/main" val="1113812181"/>
                    </a:ext>
                  </a:extLst>
                </a:gridCol>
              </a:tblGrid>
              <a:tr h="2244204">
                <a:tc>
                  <a:txBody>
                    <a:bodyPr/>
                    <a:lstStyle/>
                    <a:p>
                      <a:pPr algn="ctr"/>
                      <a:r>
                        <a:rPr lang="en-GB" sz="1800" b="1" dirty="0">
                          <a:solidFill>
                            <a:schemeClr val="tx1"/>
                          </a:solidFill>
                          <a:latin typeface="Arial"/>
                        </a:rPr>
                        <a:t>Please turn off your microphone and camera if you are not speaking </a:t>
                      </a:r>
                    </a:p>
                  </a:txBody>
                  <a:tcPr>
                    <a:lnL w="57150">
                      <a:solidFill>
                        <a:schemeClr val="bg1"/>
                      </a:solidFill>
                    </a:lnL>
                    <a:lnR w="57150">
                      <a:solidFill>
                        <a:schemeClr val="bg1"/>
                      </a:solidFill>
                    </a:lnR>
                    <a:lnT w="57150">
                      <a:solidFill>
                        <a:schemeClr val="bg1"/>
                      </a:solidFill>
                    </a:lnT>
                    <a:lnB w="57150">
                      <a:solidFill>
                        <a:schemeClr val="bg1"/>
                      </a:solidFill>
                    </a:lnB>
                    <a:solidFill>
                      <a:srgbClr val="1D4F91">
                        <a:alpha val="63000"/>
                      </a:srgbClr>
                    </a:solidFill>
                  </a:tcPr>
                </a:tc>
                <a:tc>
                  <a:txBody>
                    <a:bodyPr/>
                    <a:lstStyle/>
                    <a:p>
                      <a:pPr algn="ctr"/>
                      <a:r>
                        <a:rPr lang="en-GB" sz="1800" b="1" dirty="0">
                          <a:solidFill>
                            <a:schemeClr val="tx1"/>
                          </a:solidFill>
                          <a:latin typeface="Arial"/>
                        </a:rPr>
                        <a:t>We are recording this session and sharing the slides after</a:t>
                      </a:r>
                    </a:p>
                  </a:txBody>
                  <a:tcPr>
                    <a:lnL w="57150">
                      <a:solidFill>
                        <a:schemeClr val="bg1"/>
                      </a:solidFill>
                    </a:lnL>
                    <a:lnR w="57150">
                      <a:solidFill>
                        <a:schemeClr val="bg1"/>
                      </a:solidFill>
                    </a:lnR>
                    <a:lnT w="57150">
                      <a:solidFill>
                        <a:schemeClr val="bg1"/>
                      </a:solidFill>
                    </a:lnT>
                    <a:lnB w="57150">
                      <a:solidFill>
                        <a:schemeClr val="bg1"/>
                      </a:solidFill>
                    </a:lnB>
                    <a:solidFill>
                      <a:srgbClr val="50A684">
                        <a:alpha val="48000"/>
                      </a:srgbClr>
                    </a:solidFill>
                  </a:tcPr>
                </a:tc>
                <a:extLst>
                  <a:ext uri="{0D108BD9-81ED-4DB2-BD59-A6C34878D82A}">
                    <a16:rowId xmlns:a16="http://schemas.microsoft.com/office/drawing/2014/main" val="1525807863"/>
                  </a:ext>
                </a:extLst>
              </a:tr>
              <a:tr h="2244204">
                <a:tc>
                  <a:txBody>
                    <a:bodyPr/>
                    <a:lstStyle/>
                    <a:p>
                      <a:pPr algn="ctr"/>
                      <a:r>
                        <a:rPr lang="en-GB" sz="1800" b="1" dirty="0">
                          <a:solidFill>
                            <a:schemeClr val="tx1"/>
                          </a:solidFill>
                          <a:latin typeface="Arial"/>
                        </a:rPr>
                        <a:t>Please use the chat for comments and questions</a:t>
                      </a:r>
                    </a:p>
                  </a:txBody>
                  <a:tcPr>
                    <a:lnL w="57150">
                      <a:solidFill>
                        <a:schemeClr val="bg1"/>
                      </a:solidFill>
                    </a:lnL>
                    <a:lnR w="57150">
                      <a:solidFill>
                        <a:schemeClr val="bg1"/>
                      </a:solidFill>
                    </a:lnR>
                    <a:lnT w="57150">
                      <a:solidFill>
                        <a:schemeClr val="bg1"/>
                      </a:solidFill>
                    </a:lnT>
                    <a:lnB w="57150">
                      <a:solidFill>
                        <a:schemeClr val="bg1"/>
                      </a:solidFill>
                    </a:lnB>
                    <a:solidFill>
                      <a:srgbClr val="C6579A">
                        <a:alpha val="62000"/>
                      </a:srgbClr>
                    </a:solidFill>
                  </a:tcPr>
                </a:tc>
                <a:tc>
                  <a:txBody>
                    <a:bodyPr/>
                    <a:lstStyle/>
                    <a:p>
                      <a:pPr algn="ctr"/>
                      <a:r>
                        <a:rPr lang="en-GB" sz="1800" b="1" dirty="0">
                          <a:solidFill>
                            <a:schemeClr val="tx1"/>
                          </a:solidFill>
                          <a:latin typeface="Arial"/>
                        </a:rPr>
                        <a:t>Please keep any sensitive information confidential</a:t>
                      </a:r>
                    </a:p>
                  </a:txBody>
                  <a:tcPr>
                    <a:lnL w="57150">
                      <a:solidFill>
                        <a:schemeClr val="bg1"/>
                      </a:solidFill>
                    </a:lnL>
                    <a:lnR w="57150">
                      <a:solidFill>
                        <a:schemeClr val="bg1"/>
                      </a:solidFill>
                    </a:lnR>
                    <a:lnT w="57150">
                      <a:solidFill>
                        <a:schemeClr val="bg1"/>
                      </a:solidFill>
                    </a:lnT>
                    <a:lnB w="57150">
                      <a:solidFill>
                        <a:schemeClr val="bg1"/>
                      </a:solidFill>
                    </a:lnB>
                    <a:solidFill>
                      <a:srgbClr val="FFC845">
                        <a:alpha val="63000"/>
                      </a:srgbClr>
                    </a:solidFill>
                  </a:tcPr>
                </a:tc>
                <a:extLst>
                  <a:ext uri="{0D108BD9-81ED-4DB2-BD59-A6C34878D82A}">
                    <a16:rowId xmlns:a16="http://schemas.microsoft.com/office/drawing/2014/main" val="3305618840"/>
                  </a:ext>
                </a:extLst>
              </a:tr>
            </a:tbl>
          </a:graphicData>
        </a:graphic>
      </p:graphicFrame>
      <p:pic>
        <p:nvPicPr>
          <p:cNvPr id="13" name="Graphic 12" descr="Video camera with solid fill">
            <a:extLst>
              <a:ext uri="{FF2B5EF4-FFF2-40B4-BE49-F238E27FC236}">
                <a16:creationId xmlns:a16="http://schemas.microsoft.com/office/drawing/2014/main" id="{A3FC65C4-5745-E8AF-543D-C347027AF3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5962" y="2242575"/>
            <a:ext cx="1397818" cy="1397818"/>
          </a:xfrm>
          <a:prstGeom prst="rect">
            <a:avLst/>
          </a:prstGeom>
        </p:spPr>
      </p:pic>
      <p:pic>
        <p:nvPicPr>
          <p:cNvPr id="15" name="Graphic 14" descr="Call centre with solid fill">
            <a:extLst>
              <a:ext uri="{FF2B5EF4-FFF2-40B4-BE49-F238E27FC236}">
                <a16:creationId xmlns:a16="http://schemas.microsoft.com/office/drawing/2014/main" id="{44D2261E-7BF8-C4F8-7D34-589CF9A6CA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1767" y="2488381"/>
            <a:ext cx="914400" cy="914400"/>
          </a:xfrm>
          <a:prstGeom prst="rect">
            <a:avLst/>
          </a:prstGeom>
        </p:spPr>
      </p:pic>
      <p:pic>
        <p:nvPicPr>
          <p:cNvPr id="16" name="Graphic 15" descr="Camera with solid fill">
            <a:extLst>
              <a:ext uri="{FF2B5EF4-FFF2-40B4-BE49-F238E27FC236}">
                <a16:creationId xmlns:a16="http://schemas.microsoft.com/office/drawing/2014/main" id="{E8C99C88-A782-48B1-0DDC-FAF535DA89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4320" y="2557513"/>
            <a:ext cx="914400" cy="914400"/>
          </a:xfrm>
          <a:prstGeom prst="rect">
            <a:avLst/>
          </a:prstGeom>
        </p:spPr>
      </p:pic>
      <p:pic>
        <p:nvPicPr>
          <p:cNvPr id="17" name="Graphic 16" descr="Chat with solid fill">
            <a:extLst>
              <a:ext uri="{FF2B5EF4-FFF2-40B4-BE49-F238E27FC236}">
                <a16:creationId xmlns:a16="http://schemas.microsoft.com/office/drawing/2014/main" id="{67761A22-6304-663C-FD0B-783C187ABD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9712" y="4437421"/>
            <a:ext cx="1602657" cy="1602657"/>
          </a:xfrm>
          <a:prstGeom prst="rect">
            <a:avLst/>
          </a:prstGeom>
        </p:spPr>
      </p:pic>
      <p:pic>
        <p:nvPicPr>
          <p:cNvPr id="21" name="Graphic 20" descr="Close with solid fill">
            <a:extLst>
              <a:ext uri="{FF2B5EF4-FFF2-40B4-BE49-F238E27FC236}">
                <a16:creationId xmlns:a16="http://schemas.microsoft.com/office/drawing/2014/main" id="{D8E121B9-4AB5-EFE9-A0DC-433910D9367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50523" y="2179586"/>
            <a:ext cx="1676399" cy="1676399"/>
          </a:xfrm>
          <a:prstGeom prst="rect">
            <a:avLst/>
          </a:prstGeom>
        </p:spPr>
      </p:pic>
      <p:pic>
        <p:nvPicPr>
          <p:cNvPr id="23" name="Graphic 22" descr="Ear with solid fill">
            <a:extLst>
              <a:ext uri="{FF2B5EF4-FFF2-40B4-BE49-F238E27FC236}">
                <a16:creationId xmlns:a16="http://schemas.microsoft.com/office/drawing/2014/main" id="{2654731F-E557-587E-55BC-DA31BC0F7A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90172" y="4542914"/>
            <a:ext cx="1397818" cy="1389625"/>
          </a:xfrm>
          <a:prstGeom prst="rect">
            <a:avLst/>
          </a:prstGeom>
        </p:spPr>
      </p:pic>
      <p:grpSp>
        <p:nvGrpSpPr>
          <p:cNvPr id="19" name="Group 18">
            <a:extLst>
              <a:ext uri="{FF2B5EF4-FFF2-40B4-BE49-F238E27FC236}">
                <a16:creationId xmlns:a16="http://schemas.microsoft.com/office/drawing/2014/main" id="{0E831255-F372-FA09-2F17-74A3BEA0E457}"/>
              </a:ext>
            </a:extLst>
          </p:cNvPr>
          <p:cNvGrpSpPr/>
          <p:nvPr/>
        </p:nvGrpSpPr>
        <p:grpSpPr>
          <a:xfrm>
            <a:off x="6323419" y="381344"/>
            <a:ext cx="5486633" cy="691140"/>
            <a:chOff x="6323419" y="381344"/>
            <a:chExt cx="5486633" cy="691140"/>
          </a:xfrm>
        </p:grpSpPr>
        <p:pic>
          <p:nvPicPr>
            <p:cNvPr id="10" name="Picture 9" descr="Icon&#10;&#10;Description automatically generated">
              <a:extLst>
                <a:ext uri="{FF2B5EF4-FFF2-40B4-BE49-F238E27FC236}">
                  <a16:creationId xmlns:a16="http://schemas.microsoft.com/office/drawing/2014/main" id="{40E03C6C-F9C5-9FBF-CF70-B33CAC9C96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8" name="Group 17">
              <a:extLst>
                <a:ext uri="{FF2B5EF4-FFF2-40B4-BE49-F238E27FC236}">
                  <a16:creationId xmlns:a16="http://schemas.microsoft.com/office/drawing/2014/main" id="{76858B3D-EA3D-F461-AE20-2054B76EBE5A}"/>
                </a:ext>
              </a:extLst>
            </p:cNvPr>
            <p:cNvGrpSpPr/>
            <p:nvPr/>
          </p:nvGrpSpPr>
          <p:grpSpPr>
            <a:xfrm>
              <a:off x="6323419" y="400989"/>
              <a:ext cx="4452744" cy="671495"/>
              <a:chOff x="4963351" y="279527"/>
              <a:chExt cx="5683503" cy="857099"/>
            </a:xfrm>
          </p:grpSpPr>
          <p:pic>
            <p:nvPicPr>
              <p:cNvPr id="12" name="Picture 11" descr="A picture containing text&#10;&#10;Description automatically generated">
                <a:extLst>
                  <a:ext uri="{FF2B5EF4-FFF2-40B4-BE49-F238E27FC236}">
                    <a16:creationId xmlns:a16="http://schemas.microsoft.com/office/drawing/2014/main" id="{9103BB75-27B8-854C-51DF-1FEEE6576E1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4" name="Picture 13" descr="A black background with blue text&#10;&#10;Description automatically generated">
                <a:extLst>
                  <a:ext uri="{FF2B5EF4-FFF2-40B4-BE49-F238E27FC236}">
                    <a16:creationId xmlns:a16="http://schemas.microsoft.com/office/drawing/2014/main" id="{4C539941-063B-96D1-141E-FF587DD74C5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Tree>
    <p:extLst>
      <p:ext uri="{BB962C8B-B14F-4D97-AF65-F5344CB8AC3E}">
        <p14:creationId xmlns:p14="http://schemas.microsoft.com/office/powerpoint/2010/main" val="1219899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8259259-0881-FDDA-B871-B86C1B51946A}"/>
              </a:ext>
            </a:extLst>
          </p:cNvPr>
          <p:cNvSpPr txBox="1"/>
          <p:nvPr/>
        </p:nvSpPr>
        <p:spPr>
          <a:xfrm>
            <a:off x="1027548" y="1583687"/>
            <a:ext cx="10915069" cy="3785652"/>
          </a:xfrm>
          <a:prstGeom prst="rect">
            <a:avLst/>
          </a:prstGeom>
          <a:noFill/>
        </p:spPr>
        <p:txBody>
          <a:bodyPr wrap="square" lIns="91440" tIns="45720" rIns="91440" bIns="45720" rtlCol="0" anchor="t">
            <a:spAutoFit/>
          </a:bodyPr>
          <a:lstStyle/>
          <a:p>
            <a:r>
              <a:rPr lang="en-GB" sz="5400" b="1" dirty="0">
                <a:solidFill>
                  <a:srgbClr val="80378D"/>
                </a:solidFill>
                <a:latin typeface="Arial"/>
                <a:cs typeface="Arial"/>
              </a:rPr>
              <a:t>New Resources from the ALDHS</a:t>
            </a:r>
          </a:p>
          <a:p>
            <a:endParaRPr lang="en-GB" sz="5400" b="1" dirty="0">
              <a:solidFill>
                <a:srgbClr val="80378D"/>
              </a:solidFill>
              <a:latin typeface="Arial"/>
              <a:cs typeface="Arial"/>
            </a:endParaRPr>
          </a:p>
          <a:p>
            <a:pPr marL="914400" indent="-914400">
              <a:buFont typeface="+mj-lt"/>
              <a:buAutoNum type="arabicPeriod"/>
            </a:pPr>
            <a:r>
              <a:rPr lang="en-GB" sz="4400" b="1" dirty="0">
                <a:solidFill>
                  <a:srgbClr val="80378D"/>
                </a:solidFill>
                <a:latin typeface="Arial"/>
                <a:cs typeface="Arial"/>
              </a:rPr>
              <a:t>AHC Tool Kit</a:t>
            </a:r>
          </a:p>
          <a:p>
            <a:pPr marL="914400" indent="-914400">
              <a:buFont typeface="+mj-lt"/>
              <a:buAutoNum type="arabicPeriod"/>
            </a:pPr>
            <a:r>
              <a:rPr lang="en-GB" sz="4400" b="1" dirty="0">
                <a:solidFill>
                  <a:srgbClr val="80378D"/>
                </a:solidFill>
                <a:latin typeface="Arial"/>
                <a:cs typeface="Arial"/>
              </a:rPr>
              <a:t>Reasonable Adjustments Posters</a:t>
            </a:r>
          </a:p>
          <a:p>
            <a:pPr marL="914400" indent="-914400">
              <a:buFont typeface="+mj-lt"/>
              <a:buAutoNum type="arabicPeriod"/>
            </a:pPr>
            <a:r>
              <a:rPr lang="en-GB" sz="4400" b="1" dirty="0">
                <a:solidFill>
                  <a:srgbClr val="80378D"/>
                </a:solidFill>
                <a:latin typeface="Arial"/>
                <a:cs typeface="Arial"/>
              </a:rPr>
              <a:t>Heatwave Easy Read</a:t>
            </a:r>
            <a:endParaRPr lang="en-US" sz="4400" dirty="0">
              <a:cs typeface="Calibri"/>
            </a:endParaRPr>
          </a:p>
        </p:txBody>
      </p:sp>
      <p:sp>
        <p:nvSpPr>
          <p:cNvPr id="6" name="TextBox 5">
            <a:extLst>
              <a:ext uri="{FF2B5EF4-FFF2-40B4-BE49-F238E27FC236}">
                <a16:creationId xmlns:a16="http://schemas.microsoft.com/office/drawing/2014/main" id="{EF2C884C-E0A7-BD46-215A-8504C649641E}"/>
              </a:ext>
            </a:extLst>
          </p:cNvPr>
          <p:cNvSpPr txBox="1"/>
          <p:nvPr/>
        </p:nvSpPr>
        <p:spPr>
          <a:xfrm>
            <a:off x="3195937" y="5880543"/>
            <a:ext cx="5996037"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solidFill>
                  <a:schemeClr val="bg1">
                    <a:lumMod val="50000"/>
                  </a:schemeClr>
                </a:solidFill>
                <a:latin typeface="Arial"/>
                <a:cs typeface="Arial"/>
              </a:rPr>
              <a:t>Shaun Langford – Clinical Project Coordinator ALDHS</a:t>
            </a:r>
          </a:p>
        </p:txBody>
      </p:sp>
      <p:grpSp>
        <p:nvGrpSpPr>
          <p:cNvPr id="11" name="Group 10">
            <a:extLst>
              <a:ext uri="{FF2B5EF4-FFF2-40B4-BE49-F238E27FC236}">
                <a16:creationId xmlns:a16="http://schemas.microsoft.com/office/drawing/2014/main" id="{FD2BBED2-3453-AD61-553A-BC4C33293516}"/>
              </a:ext>
            </a:extLst>
          </p:cNvPr>
          <p:cNvGrpSpPr/>
          <p:nvPr/>
        </p:nvGrpSpPr>
        <p:grpSpPr>
          <a:xfrm>
            <a:off x="6323419" y="381344"/>
            <a:ext cx="5486633" cy="691140"/>
            <a:chOff x="6323419" y="381344"/>
            <a:chExt cx="5486633" cy="691140"/>
          </a:xfrm>
        </p:grpSpPr>
        <p:pic>
          <p:nvPicPr>
            <p:cNvPr id="16" name="Picture 15" descr="Icon&#10;&#10;Description automatically generated">
              <a:extLst>
                <a:ext uri="{FF2B5EF4-FFF2-40B4-BE49-F238E27FC236}">
                  <a16:creationId xmlns:a16="http://schemas.microsoft.com/office/drawing/2014/main" id="{224EDF89-C226-C1AE-6150-FB159BCB8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7" name="Group 16">
              <a:extLst>
                <a:ext uri="{FF2B5EF4-FFF2-40B4-BE49-F238E27FC236}">
                  <a16:creationId xmlns:a16="http://schemas.microsoft.com/office/drawing/2014/main" id="{D9F7E883-5E3D-5C7D-6CA0-5031714A3942}"/>
                </a:ext>
              </a:extLst>
            </p:cNvPr>
            <p:cNvGrpSpPr/>
            <p:nvPr/>
          </p:nvGrpSpPr>
          <p:grpSpPr>
            <a:xfrm>
              <a:off x="6323419" y="400989"/>
              <a:ext cx="4452744" cy="671495"/>
              <a:chOff x="4963351" y="279527"/>
              <a:chExt cx="5683503" cy="857099"/>
            </a:xfrm>
          </p:grpSpPr>
          <p:pic>
            <p:nvPicPr>
              <p:cNvPr id="18" name="Picture 17" descr="A picture containing text&#10;&#10;Description automatically generated">
                <a:extLst>
                  <a:ext uri="{FF2B5EF4-FFF2-40B4-BE49-F238E27FC236}">
                    <a16:creationId xmlns:a16="http://schemas.microsoft.com/office/drawing/2014/main" id="{ECD7FCA4-1006-B490-13A4-1144EAFDC0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9" name="Picture 18" descr="A black background with blue text&#10;&#10;Description automatically generated">
                <a:extLst>
                  <a:ext uri="{FF2B5EF4-FFF2-40B4-BE49-F238E27FC236}">
                    <a16:creationId xmlns:a16="http://schemas.microsoft.com/office/drawing/2014/main" id="{D5F9CF9D-5771-D920-0C99-35684C2A9A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Tree>
    <p:extLst>
      <p:ext uri="{BB962C8B-B14F-4D97-AF65-F5344CB8AC3E}">
        <p14:creationId xmlns:p14="http://schemas.microsoft.com/office/powerpoint/2010/main" val="1424726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24270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AHC Tool Kit</a:t>
            </a:r>
            <a:endParaRPr lang="en-US" sz="3600" dirty="0">
              <a:cs typeface="Calibri"/>
            </a:endParaRPr>
          </a:p>
        </p:txBody>
      </p:sp>
      <p:sp>
        <p:nvSpPr>
          <p:cNvPr id="10" name="TextBox 9">
            <a:extLst>
              <a:ext uri="{FF2B5EF4-FFF2-40B4-BE49-F238E27FC236}">
                <a16:creationId xmlns:a16="http://schemas.microsoft.com/office/drawing/2014/main" id="{3A618DC0-6422-50A2-1284-980C90A714F4}"/>
              </a:ext>
            </a:extLst>
          </p:cNvPr>
          <p:cNvSpPr txBox="1"/>
          <p:nvPr/>
        </p:nvSpPr>
        <p:spPr>
          <a:xfrm>
            <a:off x="1612920" y="3194845"/>
            <a:ext cx="60299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400" dirty="0">
                <a:solidFill>
                  <a:srgbClr val="1D4F91"/>
                </a:solidFill>
                <a:latin typeface="Arial"/>
                <a:ea typeface="+mn-lt"/>
                <a:cs typeface="+mn-lt"/>
              </a:rPr>
              <a:t>RCGP tool kit has been taken down. </a:t>
            </a:r>
          </a:p>
          <a:p>
            <a:pPr marL="342900" indent="-342900">
              <a:buFont typeface="Arial" panose="020B0604020202020204" pitchFamily="34" charset="0"/>
              <a:buChar char="•"/>
            </a:pPr>
            <a:r>
              <a:rPr lang="en-GB" sz="2400" dirty="0">
                <a:solidFill>
                  <a:srgbClr val="1D4F91"/>
                </a:solidFill>
                <a:latin typeface="Arial"/>
                <a:ea typeface="+mn-lt"/>
                <a:cs typeface="+mn-lt"/>
              </a:rPr>
              <a:t>Aim to support the completion of AHC’s.</a:t>
            </a:r>
          </a:p>
          <a:p>
            <a:pPr marL="342900" indent="-342900">
              <a:buFont typeface="Arial" panose="020B0604020202020204" pitchFamily="34" charset="0"/>
              <a:buChar char="•"/>
            </a:pPr>
            <a:r>
              <a:rPr lang="en-GB" sz="2400" dirty="0">
                <a:solidFill>
                  <a:srgbClr val="1D4F91"/>
                </a:solidFill>
                <a:latin typeface="Arial"/>
                <a:ea typeface="+mn-lt"/>
                <a:cs typeface="+mn-lt"/>
              </a:rPr>
              <a:t>Currently in draft – </a:t>
            </a:r>
            <a:r>
              <a:rPr lang="en-GB" sz="2400" b="1" dirty="0">
                <a:solidFill>
                  <a:srgbClr val="1D4F91"/>
                </a:solidFill>
                <a:latin typeface="Arial"/>
                <a:ea typeface="+mn-lt"/>
                <a:cs typeface="+mn-lt"/>
              </a:rPr>
              <a:t>seeking testing and feedback. </a:t>
            </a:r>
          </a:p>
        </p:txBody>
      </p:sp>
      <p:pic>
        <p:nvPicPr>
          <p:cNvPr id="12" name="Picture 11">
            <a:extLst>
              <a:ext uri="{FF2B5EF4-FFF2-40B4-BE49-F238E27FC236}">
                <a16:creationId xmlns:a16="http://schemas.microsoft.com/office/drawing/2014/main" id="{8BF79499-3BA6-967A-4FDE-57786C832F19}"/>
              </a:ext>
            </a:extLst>
          </p:cNvPr>
          <p:cNvPicPr>
            <a:picLocks noChangeAspect="1"/>
          </p:cNvPicPr>
          <p:nvPr/>
        </p:nvPicPr>
        <p:blipFill>
          <a:blip r:embed="rId5"/>
          <a:stretch>
            <a:fillRect/>
          </a:stretch>
        </p:blipFill>
        <p:spPr>
          <a:xfrm>
            <a:off x="7933574" y="1574645"/>
            <a:ext cx="3657600" cy="3657600"/>
          </a:xfrm>
          <a:prstGeom prst="rect">
            <a:avLst/>
          </a:prstGeom>
        </p:spPr>
      </p:pic>
    </p:spTree>
    <p:extLst>
      <p:ext uri="{BB962C8B-B14F-4D97-AF65-F5344CB8AC3E}">
        <p14:creationId xmlns:p14="http://schemas.microsoft.com/office/powerpoint/2010/main" val="939908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8068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AHC Tool Kit</a:t>
            </a:r>
            <a:endParaRPr lang="en-US" sz="3600" dirty="0">
              <a:cs typeface="Calibri"/>
            </a:endParaRPr>
          </a:p>
        </p:txBody>
      </p:sp>
      <p:sp>
        <p:nvSpPr>
          <p:cNvPr id="11" name="TextBox 10">
            <a:extLst>
              <a:ext uri="{FF2B5EF4-FFF2-40B4-BE49-F238E27FC236}">
                <a16:creationId xmlns:a16="http://schemas.microsoft.com/office/drawing/2014/main" id="{E8C9930D-4F36-058F-84FD-64B5BB1C60D4}"/>
              </a:ext>
            </a:extLst>
          </p:cNvPr>
          <p:cNvSpPr txBox="1"/>
          <p:nvPr/>
        </p:nvSpPr>
        <p:spPr>
          <a:xfrm>
            <a:off x="1717815" y="1719978"/>
            <a:ext cx="6096000" cy="369332"/>
          </a:xfrm>
          <a:prstGeom prst="rect">
            <a:avLst/>
          </a:prstGeom>
          <a:noFill/>
        </p:spPr>
        <p:txBody>
          <a:bodyPr wrap="square">
            <a:spAutoFit/>
          </a:bodyPr>
          <a:lstStyle/>
          <a:p>
            <a:r>
              <a:rPr lang="en-GB" dirty="0">
                <a:solidFill>
                  <a:srgbClr val="1D4F9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Annual-Health-Check-Toolkit-Final.pdf (ndti.org.uk)</a:t>
            </a:r>
            <a:endParaRPr lang="en-GB" dirty="0">
              <a:solidFill>
                <a:srgbClr val="1D4F9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4C676D4-E811-8B88-3455-4035590F3D35}"/>
              </a:ext>
            </a:extLst>
          </p:cNvPr>
          <p:cNvPicPr>
            <a:picLocks noChangeAspect="1"/>
          </p:cNvPicPr>
          <p:nvPr/>
        </p:nvPicPr>
        <p:blipFill>
          <a:blip r:embed="rId6"/>
          <a:stretch>
            <a:fillRect/>
          </a:stretch>
        </p:blipFill>
        <p:spPr>
          <a:xfrm>
            <a:off x="2367683" y="2156335"/>
            <a:ext cx="7695622" cy="4168462"/>
          </a:xfrm>
          <a:prstGeom prst="rect">
            <a:avLst/>
          </a:prstGeom>
        </p:spPr>
      </p:pic>
    </p:spTree>
    <p:extLst>
      <p:ext uri="{BB962C8B-B14F-4D97-AF65-F5344CB8AC3E}">
        <p14:creationId xmlns:p14="http://schemas.microsoft.com/office/powerpoint/2010/main" val="2062555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1376612"/>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AHC Tool Kit</a:t>
            </a:r>
            <a:endParaRPr lang="en-US" sz="3600" dirty="0">
              <a:cs typeface="Calibri"/>
            </a:endParaRPr>
          </a:p>
        </p:txBody>
      </p:sp>
      <p:sp>
        <p:nvSpPr>
          <p:cNvPr id="10" name="TextBox 9">
            <a:extLst>
              <a:ext uri="{FF2B5EF4-FFF2-40B4-BE49-F238E27FC236}">
                <a16:creationId xmlns:a16="http://schemas.microsoft.com/office/drawing/2014/main" id="{3A618DC0-6422-50A2-1284-980C90A714F4}"/>
              </a:ext>
            </a:extLst>
          </p:cNvPr>
          <p:cNvSpPr txBox="1"/>
          <p:nvPr/>
        </p:nvSpPr>
        <p:spPr>
          <a:xfrm>
            <a:off x="1612920" y="2144439"/>
            <a:ext cx="501648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400" dirty="0">
                <a:solidFill>
                  <a:srgbClr val="1D4F91"/>
                </a:solidFill>
                <a:latin typeface="Arial"/>
                <a:ea typeface="+mn-lt"/>
                <a:cs typeface="+mn-lt"/>
              </a:rPr>
              <a:t>Developed with Cornwall LD team to enable regional variations, pool resource.</a:t>
            </a:r>
          </a:p>
          <a:p>
            <a:pPr marL="342900" indent="-342900">
              <a:buFont typeface="Arial" panose="020B0604020202020204" pitchFamily="34" charset="0"/>
              <a:buChar char="•"/>
            </a:pPr>
            <a:r>
              <a:rPr lang="en-GB" sz="2400" dirty="0">
                <a:solidFill>
                  <a:srgbClr val="1D4F91"/>
                </a:solidFill>
                <a:latin typeface="Arial"/>
                <a:ea typeface="+mn-lt"/>
                <a:cs typeface="+mn-lt"/>
              </a:rPr>
              <a:t>Designed to be easier to navigate.</a:t>
            </a:r>
          </a:p>
          <a:p>
            <a:pPr marL="342900" indent="-342900">
              <a:buFont typeface="Arial" panose="020B0604020202020204" pitchFamily="34" charset="0"/>
              <a:buChar char="•"/>
            </a:pPr>
            <a:r>
              <a:rPr lang="en-GB" sz="2400" dirty="0">
                <a:solidFill>
                  <a:srgbClr val="1D4F91"/>
                </a:solidFill>
                <a:latin typeface="Arial"/>
                <a:ea typeface="+mn-lt"/>
                <a:cs typeface="+mn-lt"/>
              </a:rPr>
              <a:t>Practical application in mind, increased links and “how to” emphasis. </a:t>
            </a:r>
          </a:p>
          <a:p>
            <a:pPr marL="342900" indent="-342900">
              <a:buFont typeface="Arial" panose="020B0604020202020204" pitchFamily="34" charset="0"/>
              <a:buChar char="•"/>
            </a:pPr>
            <a:r>
              <a:rPr lang="en-GB" sz="2400" dirty="0">
                <a:solidFill>
                  <a:srgbClr val="1D4F91"/>
                </a:solidFill>
                <a:latin typeface="Arial"/>
                <a:ea typeface="+mn-lt"/>
                <a:cs typeface="+mn-lt"/>
              </a:rPr>
              <a:t>Not aimed at any one staff group.</a:t>
            </a:r>
          </a:p>
          <a:p>
            <a:pPr marL="342900" indent="-342900">
              <a:buFont typeface="Arial" panose="020B0604020202020204" pitchFamily="34" charset="0"/>
              <a:buChar char="•"/>
            </a:pPr>
            <a:endParaRPr lang="en-GB" sz="2400" dirty="0">
              <a:solidFill>
                <a:srgbClr val="1D4F91"/>
              </a:solidFill>
              <a:latin typeface="Arial"/>
              <a:ea typeface="+mn-lt"/>
              <a:cs typeface="+mn-lt"/>
            </a:endParaRPr>
          </a:p>
        </p:txBody>
      </p:sp>
      <p:pic>
        <p:nvPicPr>
          <p:cNvPr id="19" name="Picture 18">
            <a:extLst>
              <a:ext uri="{FF2B5EF4-FFF2-40B4-BE49-F238E27FC236}">
                <a16:creationId xmlns:a16="http://schemas.microsoft.com/office/drawing/2014/main" id="{95354A07-D907-BCC4-DAF4-B700836EDDCC}"/>
              </a:ext>
            </a:extLst>
          </p:cNvPr>
          <p:cNvPicPr>
            <a:picLocks noChangeAspect="1"/>
          </p:cNvPicPr>
          <p:nvPr/>
        </p:nvPicPr>
        <p:blipFill>
          <a:blip r:embed="rId5"/>
          <a:stretch>
            <a:fillRect/>
          </a:stretch>
        </p:blipFill>
        <p:spPr>
          <a:xfrm>
            <a:off x="6198618" y="2327071"/>
            <a:ext cx="5533872" cy="3109257"/>
          </a:xfrm>
          <a:prstGeom prst="rect">
            <a:avLst/>
          </a:prstGeom>
        </p:spPr>
      </p:pic>
    </p:spTree>
    <p:extLst>
      <p:ext uri="{BB962C8B-B14F-4D97-AF65-F5344CB8AC3E}">
        <p14:creationId xmlns:p14="http://schemas.microsoft.com/office/powerpoint/2010/main" val="150272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8068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AHC Tool Kit</a:t>
            </a:r>
            <a:endParaRPr lang="en-US" sz="3600" dirty="0">
              <a:cs typeface="Calibri"/>
            </a:endParaRPr>
          </a:p>
        </p:txBody>
      </p:sp>
      <p:pic>
        <p:nvPicPr>
          <p:cNvPr id="12" name="Picture 11">
            <a:extLst>
              <a:ext uri="{FF2B5EF4-FFF2-40B4-BE49-F238E27FC236}">
                <a16:creationId xmlns:a16="http://schemas.microsoft.com/office/drawing/2014/main" id="{D01C321B-BF32-0A53-F153-5AAA786264D9}"/>
              </a:ext>
            </a:extLst>
          </p:cNvPr>
          <p:cNvPicPr>
            <a:picLocks noChangeAspect="1"/>
          </p:cNvPicPr>
          <p:nvPr/>
        </p:nvPicPr>
        <p:blipFill>
          <a:blip r:embed="rId5"/>
          <a:stretch>
            <a:fillRect/>
          </a:stretch>
        </p:blipFill>
        <p:spPr>
          <a:xfrm>
            <a:off x="1826844" y="1428345"/>
            <a:ext cx="9099159" cy="5110912"/>
          </a:xfrm>
          <a:prstGeom prst="rect">
            <a:avLst/>
          </a:prstGeom>
          <a:ln w="3175">
            <a:solidFill>
              <a:schemeClr val="bg1">
                <a:lumMod val="50000"/>
              </a:schemeClr>
            </a:solidFill>
          </a:ln>
        </p:spPr>
      </p:pic>
    </p:spTree>
    <p:extLst>
      <p:ext uri="{BB962C8B-B14F-4D97-AF65-F5344CB8AC3E}">
        <p14:creationId xmlns:p14="http://schemas.microsoft.com/office/powerpoint/2010/main" val="1142591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8068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AHC Tool Kit</a:t>
            </a:r>
            <a:endParaRPr lang="en-US" sz="3600" dirty="0">
              <a:cs typeface="Calibri"/>
            </a:endParaRPr>
          </a:p>
        </p:txBody>
      </p:sp>
      <p:pic>
        <p:nvPicPr>
          <p:cNvPr id="10" name="Picture 9">
            <a:extLst>
              <a:ext uri="{FF2B5EF4-FFF2-40B4-BE49-F238E27FC236}">
                <a16:creationId xmlns:a16="http://schemas.microsoft.com/office/drawing/2014/main" id="{E076DF56-4E1B-E80E-DB01-D23A7791C5BF}"/>
              </a:ext>
            </a:extLst>
          </p:cNvPr>
          <p:cNvPicPr>
            <a:picLocks noChangeAspect="1"/>
          </p:cNvPicPr>
          <p:nvPr/>
        </p:nvPicPr>
        <p:blipFill>
          <a:blip r:embed="rId5"/>
          <a:stretch>
            <a:fillRect/>
          </a:stretch>
        </p:blipFill>
        <p:spPr>
          <a:xfrm>
            <a:off x="1826844" y="1428345"/>
            <a:ext cx="9099159" cy="5108191"/>
          </a:xfrm>
          <a:prstGeom prst="rect">
            <a:avLst/>
          </a:prstGeom>
          <a:ln w="3175">
            <a:solidFill>
              <a:schemeClr val="bg1">
                <a:lumMod val="50000"/>
              </a:schemeClr>
            </a:solidFill>
          </a:ln>
        </p:spPr>
      </p:pic>
    </p:spTree>
    <p:extLst>
      <p:ext uri="{BB962C8B-B14F-4D97-AF65-F5344CB8AC3E}">
        <p14:creationId xmlns:p14="http://schemas.microsoft.com/office/powerpoint/2010/main" val="3058855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8068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AHC Tool Kit</a:t>
            </a:r>
            <a:endParaRPr lang="en-US" sz="3600" dirty="0">
              <a:cs typeface="Calibri"/>
            </a:endParaRPr>
          </a:p>
        </p:txBody>
      </p:sp>
      <p:pic>
        <p:nvPicPr>
          <p:cNvPr id="13" name="Picture 12">
            <a:extLst>
              <a:ext uri="{FF2B5EF4-FFF2-40B4-BE49-F238E27FC236}">
                <a16:creationId xmlns:a16="http://schemas.microsoft.com/office/drawing/2014/main" id="{C2EF33F4-7104-AE65-B015-A21C921E80BC}"/>
              </a:ext>
            </a:extLst>
          </p:cNvPr>
          <p:cNvPicPr>
            <a:picLocks noChangeAspect="1"/>
          </p:cNvPicPr>
          <p:nvPr/>
        </p:nvPicPr>
        <p:blipFill>
          <a:blip r:embed="rId5"/>
          <a:stretch>
            <a:fillRect/>
          </a:stretch>
        </p:blipFill>
        <p:spPr>
          <a:xfrm>
            <a:off x="1826844" y="1428345"/>
            <a:ext cx="9099159" cy="5123317"/>
          </a:xfrm>
          <a:prstGeom prst="rect">
            <a:avLst/>
          </a:prstGeom>
          <a:ln w="3175">
            <a:solidFill>
              <a:schemeClr val="bg1">
                <a:lumMod val="50000"/>
              </a:schemeClr>
            </a:solidFill>
          </a:ln>
        </p:spPr>
      </p:pic>
    </p:spTree>
    <p:extLst>
      <p:ext uri="{BB962C8B-B14F-4D97-AF65-F5344CB8AC3E}">
        <p14:creationId xmlns:p14="http://schemas.microsoft.com/office/powerpoint/2010/main" val="3375789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8068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AHC Tool Kit</a:t>
            </a:r>
            <a:endParaRPr lang="en-US" sz="3600" dirty="0">
              <a:cs typeface="Calibri"/>
            </a:endParaRPr>
          </a:p>
        </p:txBody>
      </p:sp>
      <p:pic>
        <p:nvPicPr>
          <p:cNvPr id="10" name="Picture 9">
            <a:extLst>
              <a:ext uri="{FF2B5EF4-FFF2-40B4-BE49-F238E27FC236}">
                <a16:creationId xmlns:a16="http://schemas.microsoft.com/office/drawing/2014/main" id="{0FABEB97-26C0-F21F-B274-183FD74530D5}"/>
              </a:ext>
            </a:extLst>
          </p:cNvPr>
          <p:cNvPicPr>
            <a:picLocks noChangeAspect="1"/>
          </p:cNvPicPr>
          <p:nvPr/>
        </p:nvPicPr>
        <p:blipFill>
          <a:blip r:embed="rId5"/>
          <a:stretch>
            <a:fillRect/>
          </a:stretch>
        </p:blipFill>
        <p:spPr>
          <a:xfrm>
            <a:off x="1830313" y="1440449"/>
            <a:ext cx="9075726" cy="5098513"/>
          </a:xfrm>
          <a:prstGeom prst="rect">
            <a:avLst/>
          </a:prstGeom>
          <a:ln w="3175">
            <a:solidFill>
              <a:schemeClr val="bg1">
                <a:lumMod val="50000"/>
              </a:schemeClr>
            </a:solidFill>
          </a:ln>
        </p:spPr>
      </p:pic>
    </p:spTree>
    <p:extLst>
      <p:ext uri="{BB962C8B-B14F-4D97-AF65-F5344CB8AC3E}">
        <p14:creationId xmlns:p14="http://schemas.microsoft.com/office/powerpoint/2010/main" val="1361682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1892140"/>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Trial support required</a:t>
            </a:r>
            <a:endParaRPr lang="en-US" sz="3600" dirty="0">
              <a:cs typeface="Calibri"/>
            </a:endParaRPr>
          </a:p>
        </p:txBody>
      </p:sp>
      <p:sp>
        <p:nvSpPr>
          <p:cNvPr id="10" name="TextBox 9">
            <a:extLst>
              <a:ext uri="{FF2B5EF4-FFF2-40B4-BE49-F238E27FC236}">
                <a16:creationId xmlns:a16="http://schemas.microsoft.com/office/drawing/2014/main" id="{3A618DC0-6422-50A2-1284-980C90A714F4}"/>
              </a:ext>
            </a:extLst>
          </p:cNvPr>
          <p:cNvSpPr txBox="1"/>
          <p:nvPr/>
        </p:nvSpPr>
        <p:spPr>
          <a:xfrm>
            <a:off x="1612920" y="1574645"/>
            <a:ext cx="85428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endParaRPr lang="en-GB" sz="2400" dirty="0">
              <a:solidFill>
                <a:srgbClr val="1D4F91"/>
              </a:solidFill>
              <a:latin typeface="Arial"/>
              <a:ea typeface="+mn-lt"/>
              <a:cs typeface="+mn-lt"/>
            </a:endParaRPr>
          </a:p>
        </p:txBody>
      </p:sp>
      <p:sp>
        <p:nvSpPr>
          <p:cNvPr id="2" name="TextBox 1">
            <a:extLst>
              <a:ext uri="{FF2B5EF4-FFF2-40B4-BE49-F238E27FC236}">
                <a16:creationId xmlns:a16="http://schemas.microsoft.com/office/drawing/2014/main" id="{27882C72-F248-760B-437D-4FE8DBD809C4}"/>
              </a:ext>
            </a:extLst>
          </p:cNvPr>
          <p:cNvSpPr txBox="1"/>
          <p:nvPr/>
        </p:nvSpPr>
        <p:spPr>
          <a:xfrm>
            <a:off x="1801231" y="2538471"/>
            <a:ext cx="93725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1D4F91"/>
                </a:solidFill>
                <a:latin typeface="Arial"/>
                <a:ea typeface="+mn-lt"/>
                <a:cs typeface="+mn-lt"/>
              </a:rPr>
              <a:t>Email: Shaun Langford - </a:t>
            </a:r>
            <a:r>
              <a:rPr lang="en-GB" sz="2400" dirty="0">
                <a:solidFill>
                  <a:srgbClr val="1D4F91"/>
                </a:solidFill>
                <a:latin typeface="Arial"/>
                <a:ea typeface="+mn-lt"/>
                <a:cs typeface="+mn-lt"/>
                <a:hlinkClick r:id="rId5"/>
              </a:rPr>
              <a:t>s.langford@nhs.net</a:t>
            </a:r>
            <a:r>
              <a:rPr lang="en-GB" sz="2400" dirty="0">
                <a:solidFill>
                  <a:srgbClr val="1D4F91"/>
                </a:solidFill>
                <a:latin typeface="Arial"/>
                <a:ea typeface="+mn-lt"/>
                <a:cs typeface="+mn-lt"/>
              </a:rPr>
              <a:t> </a:t>
            </a:r>
          </a:p>
          <a:p>
            <a:pPr marL="342900" indent="-342900">
              <a:buFont typeface="Arial" panose="020B0604020202020204" pitchFamily="34" charset="0"/>
              <a:buChar char="•"/>
            </a:pPr>
            <a:endParaRPr lang="en-GB" sz="2400" dirty="0">
              <a:solidFill>
                <a:srgbClr val="1D4F91"/>
              </a:solidFill>
              <a:latin typeface="Arial"/>
              <a:ea typeface="+mn-lt"/>
              <a:cs typeface="+mn-lt"/>
            </a:endParaRPr>
          </a:p>
          <a:p>
            <a:pPr marL="342900" indent="-342900">
              <a:buFont typeface="Arial" panose="020B0604020202020204" pitchFamily="34" charset="0"/>
              <a:buChar char="•"/>
            </a:pPr>
            <a:endParaRPr lang="en-GB" sz="2400" dirty="0">
              <a:solidFill>
                <a:srgbClr val="1D4F91"/>
              </a:solidFill>
              <a:latin typeface="Arial"/>
              <a:ea typeface="+mn-lt"/>
              <a:cs typeface="+mn-lt"/>
            </a:endParaRPr>
          </a:p>
        </p:txBody>
      </p:sp>
    </p:spTree>
    <p:extLst>
      <p:ext uri="{BB962C8B-B14F-4D97-AF65-F5344CB8AC3E}">
        <p14:creationId xmlns:p14="http://schemas.microsoft.com/office/powerpoint/2010/main" val="1878244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120469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Reasonable Adjustments</a:t>
            </a:r>
            <a:endParaRPr lang="en-US" sz="3600" dirty="0">
              <a:cs typeface="Calibri"/>
            </a:endParaRPr>
          </a:p>
        </p:txBody>
      </p:sp>
      <p:sp>
        <p:nvSpPr>
          <p:cNvPr id="10" name="TextBox 9">
            <a:extLst>
              <a:ext uri="{FF2B5EF4-FFF2-40B4-BE49-F238E27FC236}">
                <a16:creationId xmlns:a16="http://schemas.microsoft.com/office/drawing/2014/main" id="{BED59B9D-953A-1CBC-E738-6CB489876D06}"/>
              </a:ext>
            </a:extLst>
          </p:cNvPr>
          <p:cNvSpPr txBox="1"/>
          <p:nvPr/>
        </p:nvSpPr>
        <p:spPr>
          <a:xfrm>
            <a:off x="1612920" y="1890639"/>
            <a:ext cx="8542866"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400" dirty="0">
                <a:solidFill>
                  <a:srgbClr val="1D4F91"/>
                </a:solidFill>
                <a:latin typeface="Arial" panose="020B0604020202020204" pitchFamily="34" charset="0"/>
                <a:ea typeface="+mn-lt"/>
                <a:cs typeface="Arial" panose="020B0604020202020204" pitchFamily="34" charset="0"/>
              </a:rPr>
              <a:t>Legal Duty under the equality act</a:t>
            </a:r>
          </a:p>
          <a:p>
            <a:pPr marL="342900" indent="-342900">
              <a:buFont typeface="Arial" panose="020B0604020202020204" pitchFamily="34" charset="0"/>
              <a:buChar char="•"/>
            </a:pPr>
            <a:r>
              <a:rPr lang="en-GB" sz="2400" dirty="0">
                <a:solidFill>
                  <a:srgbClr val="1D4F91"/>
                </a:solidFill>
                <a:latin typeface="Arial" panose="020B0604020202020204" pitchFamily="34" charset="0"/>
                <a:ea typeface="+mn-lt"/>
                <a:cs typeface="Arial" panose="020B0604020202020204" pitchFamily="34" charset="0"/>
              </a:rPr>
              <a:t>“Go do them” approach</a:t>
            </a:r>
          </a:p>
          <a:p>
            <a:pPr marL="342900" indent="-342900">
              <a:buFont typeface="Arial" panose="020B0604020202020204" pitchFamily="34" charset="0"/>
              <a:buChar char="•"/>
            </a:pPr>
            <a:r>
              <a:rPr lang="en-GB" sz="2400" dirty="0">
                <a:solidFill>
                  <a:srgbClr val="1D4F91"/>
                </a:solidFill>
                <a:latin typeface="Arial" panose="020B0604020202020204" pitchFamily="34" charset="0"/>
                <a:ea typeface="+mn-lt"/>
                <a:cs typeface="Arial" panose="020B0604020202020204" pitchFamily="34" charset="0"/>
              </a:rPr>
              <a:t>TEACH acronym to help remember: </a:t>
            </a:r>
          </a:p>
          <a:p>
            <a:pPr marL="800100" lvl="1" indent="-342900">
              <a:buFont typeface="Arial" panose="020B0604020202020204" pitchFamily="34" charset="0"/>
              <a:buChar char="•"/>
            </a:pPr>
            <a:r>
              <a:rPr lang="en-GB" sz="2400" b="1" dirty="0">
                <a:solidFill>
                  <a:srgbClr val="1D4F91"/>
                </a:solidFill>
                <a:latin typeface="Arial" panose="020B0604020202020204" pitchFamily="34" charset="0"/>
                <a:ea typeface="+mn-lt"/>
                <a:cs typeface="Arial" panose="020B0604020202020204" pitchFamily="34" charset="0"/>
              </a:rPr>
              <a:t>T</a:t>
            </a:r>
            <a:r>
              <a:rPr lang="en-GB" sz="2400" dirty="0">
                <a:solidFill>
                  <a:srgbClr val="1D4F91"/>
                </a:solidFill>
                <a:latin typeface="Arial" panose="020B0604020202020204" pitchFamily="34" charset="0"/>
                <a:ea typeface="+mn-lt"/>
                <a:cs typeface="Arial" panose="020B0604020202020204" pitchFamily="34" charset="0"/>
              </a:rPr>
              <a:t>ime</a:t>
            </a:r>
          </a:p>
          <a:p>
            <a:pPr marL="800100" lvl="1" indent="-342900">
              <a:buFont typeface="Arial" panose="020B0604020202020204" pitchFamily="34" charset="0"/>
              <a:buChar char="•"/>
            </a:pPr>
            <a:r>
              <a:rPr lang="en-GB" sz="2400" b="1" dirty="0">
                <a:solidFill>
                  <a:srgbClr val="1D4F91"/>
                </a:solidFill>
                <a:latin typeface="Arial" panose="020B0604020202020204" pitchFamily="34" charset="0"/>
                <a:ea typeface="+mn-lt"/>
                <a:cs typeface="Arial" panose="020B0604020202020204" pitchFamily="34" charset="0"/>
              </a:rPr>
              <a:t>E</a:t>
            </a:r>
            <a:r>
              <a:rPr lang="en-GB" sz="2400" dirty="0">
                <a:solidFill>
                  <a:srgbClr val="1D4F91"/>
                </a:solidFill>
                <a:latin typeface="Arial" panose="020B0604020202020204" pitchFamily="34" charset="0"/>
                <a:ea typeface="+mn-lt"/>
                <a:cs typeface="Arial" panose="020B0604020202020204" pitchFamily="34" charset="0"/>
              </a:rPr>
              <a:t>nvironment</a:t>
            </a:r>
          </a:p>
          <a:p>
            <a:pPr marL="800100" lvl="1" indent="-342900">
              <a:buFont typeface="Arial" panose="020B0604020202020204" pitchFamily="34" charset="0"/>
              <a:buChar char="•"/>
            </a:pPr>
            <a:r>
              <a:rPr lang="en-GB" sz="2400" b="1" dirty="0">
                <a:solidFill>
                  <a:srgbClr val="1D4F91"/>
                </a:solidFill>
                <a:latin typeface="Arial" panose="020B0604020202020204" pitchFamily="34" charset="0"/>
                <a:ea typeface="+mn-lt"/>
                <a:cs typeface="Arial" panose="020B0604020202020204" pitchFamily="34" charset="0"/>
              </a:rPr>
              <a:t>A</a:t>
            </a:r>
            <a:r>
              <a:rPr lang="en-GB" sz="2400" dirty="0">
                <a:solidFill>
                  <a:srgbClr val="1D4F91"/>
                </a:solidFill>
                <a:latin typeface="Arial" panose="020B0604020202020204" pitchFamily="34" charset="0"/>
                <a:ea typeface="+mn-lt"/>
                <a:cs typeface="Arial" panose="020B0604020202020204" pitchFamily="34" charset="0"/>
              </a:rPr>
              <a:t>ttitude</a:t>
            </a:r>
          </a:p>
          <a:p>
            <a:pPr marL="800100" lvl="1" indent="-342900">
              <a:buFont typeface="Arial" panose="020B0604020202020204" pitchFamily="34" charset="0"/>
              <a:buChar char="•"/>
            </a:pPr>
            <a:r>
              <a:rPr lang="en-GB" sz="2400" b="1" dirty="0">
                <a:solidFill>
                  <a:srgbClr val="1D4F91"/>
                </a:solidFill>
                <a:latin typeface="Arial" panose="020B0604020202020204" pitchFamily="34" charset="0"/>
                <a:ea typeface="+mn-lt"/>
                <a:cs typeface="Arial" panose="020B0604020202020204" pitchFamily="34" charset="0"/>
              </a:rPr>
              <a:t>C</a:t>
            </a:r>
            <a:r>
              <a:rPr lang="en-GB" sz="2400" dirty="0">
                <a:solidFill>
                  <a:srgbClr val="1D4F91"/>
                </a:solidFill>
                <a:latin typeface="Arial" panose="020B0604020202020204" pitchFamily="34" charset="0"/>
                <a:ea typeface="+mn-lt"/>
                <a:cs typeface="Arial" panose="020B0604020202020204" pitchFamily="34" charset="0"/>
              </a:rPr>
              <a:t>ommunication </a:t>
            </a:r>
          </a:p>
          <a:p>
            <a:pPr marL="800100" lvl="1" indent="-342900">
              <a:buFont typeface="Arial" panose="020B0604020202020204" pitchFamily="34" charset="0"/>
              <a:buChar char="•"/>
            </a:pPr>
            <a:r>
              <a:rPr lang="en-GB" sz="2400" b="1" dirty="0">
                <a:solidFill>
                  <a:srgbClr val="1D4F91"/>
                </a:solidFill>
                <a:latin typeface="Arial" panose="020B0604020202020204" pitchFamily="34" charset="0"/>
                <a:ea typeface="+mn-lt"/>
                <a:cs typeface="Arial" panose="020B0604020202020204" pitchFamily="34" charset="0"/>
              </a:rPr>
              <a:t>H</a:t>
            </a:r>
            <a:r>
              <a:rPr lang="en-GB" sz="2400" dirty="0">
                <a:solidFill>
                  <a:srgbClr val="1D4F91"/>
                </a:solidFill>
                <a:latin typeface="Arial" panose="020B0604020202020204" pitchFamily="34" charset="0"/>
                <a:ea typeface="+mn-lt"/>
                <a:cs typeface="Arial" panose="020B0604020202020204" pitchFamily="34" charset="0"/>
              </a:rPr>
              <a:t>elp</a:t>
            </a:r>
          </a:p>
          <a:p>
            <a:pPr lvl="1"/>
            <a:r>
              <a:rPr lang="en-GB" sz="1400" dirty="0">
                <a:solidFill>
                  <a:srgbClr val="1D4F9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Making Reasonable Adjustments for People with Learning Disabilities (hertfordshire.gov.uk)</a:t>
            </a:r>
            <a:r>
              <a:rPr lang="en-GB" sz="1400" dirty="0">
                <a:solidFill>
                  <a:srgbClr val="1D4F91"/>
                </a:solidFill>
                <a:latin typeface="Arial" panose="020B0604020202020204" pitchFamily="34" charset="0"/>
                <a:cs typeface="Arial" panose="020B0604020202020204" pitchFamily="34" charset="0"/>
              </a:rPr>
              <a:t>  </a:t>
            </a:r>
            <a:endParaRPr lang="en-GB" sz="1400" dirty="0">
              <a:solidFill>
                <a:srgbClr val="1D4F91"/>
              </a:solidFill>
              <a:latin typeface="Arial" panose="020B0604020202020204" pitchFamily="34" charset="0"/>
              <a:ea typeface="+mn-lt"/>
              <a:cs typeface="Arial" panose="020B0604020202020204" pitchFamily="34" charset="0"/>
            </a:endParaRPr>
          </a:p>
          <a:p>
            <a:pPr marL="342900" indent="-342900">
              <a:buFont typeface="Arial" panose="020B0604020202020204" pitchFamily="34" charset="0"/>
              <a:buChar char="•"/>
            </a:pPr>
            <a:r>
              <a:rPr lang="en-GB" sz="2400" dirty="0">
                <a:solidFill>
                  <a:srgbClr val="1D4F91"/>
                </a:solidFill>
                <a:latin typeface="Arial" panose="020B0604020202020204" pitchFamily="34" charset="0"/>
                <a:ea typeface="+mn-lt"/>
                <a:cs typeface="Arial" panose="020B0604020202020204" pitchFamily="34" charset="0"/>
              </a:rPr>
              <a:t>New Resources developed from SIRONA for primary care to aid staff and patients</a:t>
            </a:r>
          </a:p>
        </p:txBody>
      </p:sp>
    </p:spTree>
    <p:extLst>
      <p:ext uri="{BB962C8B-B14F-4D97-AF65-F5344CB8AC3E}">
        <p14:creationId xmlns:p14="http://schemas.microsoft.com/office/powerpoint/2010/main" val="1984025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569B0CC-306D-229C-A3EA-116BBA45B582}"/>
              </a:ext>
            </a:extLst>
          </p:cNvPr>
          <p:cNvSpPr txBox="1"/>
          <p:nvPr/>
        </p:nvSpPr>
        <p:spPr>
          <a:xfrm>
            <a:off x="1565569" y="6544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Agenda: </a:t>
            </a:r>
            <a:endParaRPr lang="en-US" sz="3600" dirty="0">
              <a:cs typeface="Calibri"/>
            </a:endParaRPr>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pic>
        <p:nvPicPr>
          <p:cNvPr id="21" name="Picture 20">
            <a:extLst>
              <a:ext uri="{FF2B5EF4-FFF2-40B4-BE49-F238E27FC236}">
                <a16:creationId xmlns:a16="http://schemas.microsoft.com/office/drawing/2014/main" id="{F90FE739-5804-D524-E212-61549BC5C49E}"/>
              </a:ext>
            </a:extLst>
          </p:cNvPr>
          <p:cNvPicPr>
            <a:picLocks noChangeAspect="1"/>
          </p:cNvPicPr>
          <p:nvPr/>
        </p:nvPicPr>
        <p:blipFill>
          <a:blip r:embed="rId5"/>
          <a:stretch>
            <a:fillRect/>
          </a:stretch>
        </p:blipFill>
        <p:spPr>
          <a:xfrm>
            <a:off x="1220121" y="1685000"/>
            <a:ext cx="10534801" cy="4517528"/>
          </a:xfrm>
          <a:prstGeom prst="rect">
            <a:avLst/>
          </a:prstGeom>
        </p:spPr>
      </p:pic>
    </p:spTree>
    <p:extLst>
      <p:ext uri="{BB962C8B-B14F-4D97-AF65-F5344CB8AC3E}">
        <p14:creationId xmlns:p14="http://schemas.microsoft.com/office/powerpoint/2010/main" val="3056683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pic>
        <p:nvPicPr>
          <p:cNvPr id="11" name="Picture 10">
            <a:extLst>
              <a:ext uri="{FF2B5EF4-FFF2-40B4-BE49-F238E27FC236}">
                <a16:creationId xmlns:a16="http://schemas.microsoft.com/office/drawing/2014/main" id="{8171AD8A-7AAC-36D5-2445-7818648971F0}"/>
              </a:ext>
            </a:extLst>
          </p:cNvPr>
          <p:cNvPicPr>
            <a:picLocks noChangeAspect="1"/>
          </p:cNvPicPr>
          <p:nvPr/>
        </p:nvPicPr>
        <p:blipFill>
          <a:blip r:embed="rId5"/>
          <a:stretch>
            <a:fillRect/>
          </a:stretch>
        </p:blipFill>
        <p:spPr>
          <a:xfrm>
            <a:off x="2551037" y="1284058"/>
            <a:ext cx="7089922" cy="5040739"/>
          </a:xfrm>
          <a:prstGeom prst="rect">
            <a:avLst/>
          </a:prstGeom>
          <a:ln w="3175">
            <a:solidFill>
              <a:schemeClr val="bg1">
                <a:lumMod val="50000"/>
              </a:schemeClr>
            </a:solidFill>
          </a:ln>
        </p:spPr>
      </p:pic>
    </p:spTree>
    <p:extLst>
      <p:ext uri="{BB962C8B-B14F-4D97-AF65-F5344CB8AC3E}">
        <p14:creationId xmlns:p14="http://schemas.microsoft.com/office/powerpoint/2010/main" val="4127452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pic>
        <p:nvPicPr>
          <p:cNvPr id="6" name="Picture 5">
            <a:extLst>
              <a:ext uri="{FF2B5EF4-FFF2-40B4-BE49-F238E27FC236}">
                <a16:creationId xmlns:a16="http://schemas.microsoft.com/office/drawing/2014/main" id="{AF4E1507-C2B3-B455-3277-04AEAC19A961}"/>
              </a:ext>
            </a:extLst>
          </p:cNvPr>
          <p:cNvPicPr>
            <a:picLocks noChangeAspect="1"/>
          </p:cNvPicPr>
          <p:nvPr/>
        </p:nvPicPr>
        <p:blipFill>
          <a:blip r:embed="rId5"/>
          <a:stretch>
            <a:fillRect/>
          </a:stretch>
        </p:blipFill>
        <p:spPr>
          <a:xfrm>
            <a:off x="1917913" y="1315266"/>
            <a:ext cx="8858250" cy="4978763"/>
          </a:xfrm>
          <a:prstGeom prst="rect">
            <a:avLst/>
          </a:prstGeom>
          <a:ln w="3175">
            <a:solidFill>
              <a:schemeClr val="bg1">
                <a:lumMod val="50000"/>
              </a:schemeClr>
            </a:solidFill>
          </a:ln>
        </p:spPr>
      </p:pic>
    </p:spTree>
    <p:extLst>
      <p:ext uri="{BB962C8B-B14F-4D97-AF65-F5344CB8AC3E}">
        <p14:creationId xmlns:p14="http://schemas.microsoft.com/office/powerpoint/2010/main" val="3621086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184223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Heatwave</a:t>
            </a:r>
            <a:endParaRPr lang="en-US" sz="3600" dirty="0">
              <a:cs typeface="Calibri"/>
            </a:endParaRPr>
          </a:p>
        </p:txBody>
      </p:sp>
      <p:sp>
        <p:nvSpPr>
          <p:cNvPr id="10" name="TextBox 9">
            <a:extLst>
              <a:ext uri="{FF2B5EF4-FFF2-40B4-BE49-F238E27FC236}">
                <a16:creationId xmlns:a16="http://schemas.microsoft.com/office/drawing/2014/main" id="{BED59B9D-953A-1CBC-E738-6CB489876D06}"/>
              </a:ext>
            </a:extLst>
          </p:cNvPr>
          <p:cNvSpPr txBox="1"/>
          <p:nvPr/>
        </p:nvSpPr>
        <p:spPr>
          <a:xfrm>
            <a:off x="1612920" y="2528179"/>
            <a:ext cx="6504024"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400" dirty="0" err="1">
                <a:solidFill>
                  <a:srgbClr val="1D4F91"/>
                </a:solidFill>
                <a:latin typeface="Arial" panose="020B0604020202020204" pitchFamily="34" charset="0"/>
                <a:ea typeface="+mn-lt"/>
                <a:cs typeface="Arial" panose="020B0604020202020204" pitchFamily="34" charset="0"/>
              </a:rPr>
              <a:t>LeDeR</a:t>
            </a:r>
            <a:r>
              <a:rPr lang="en-GB" sz="2400" dirty="0">
                <a:solidFill>
                  <a:srgbClr val="1D4F91"/>
                </a:solidFill>
                <a:latin typeface="Arial" panose="020B0604020202020204" pitchFamily="34" charset="0"/>
                <a:ea typeface="+mn-lt"/>
                <a:cs typeface="Arial" panose="020B0604020202020204" pitchFamily="34" charset="0"/>
              </a:rPr>
              <a:t> – spike in deaths during heatwaves</a:t>
            </a:r>
          </a:p>
          <a:p>
            <a:pPr lvl="1"/>
            <a:r>
              <a:rPr lang="en-GB" sz="1400" dirty="0">
                <a:solidFill>
                  <a:srgbClr val="1D4F9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Learning from Lives and Deaths - people with a learning disability and autistic people (</a:t>
            </a:r>
            <a:r>
              <a:rPr lang="en-GB" sz="1400" dirty="0" err="1">
                <a:solidFill>
                  <a:srgbClr val="1D4F9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LeDeR</a:t>
            </a:r>
            <a:r>
              <a:rPr lang="en-GB" sz="1400" dirty="0">
                <a:solidFill>
                  <a:srgbClr val="1D4F9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 King's College London (kcl.ac.uk)</a:t>
            </a:r>
            <a:endParaRPr lang="en-GB" sz="1400" dirty="0">
              <a:solidFill>
                <a:srgbClr val="1D4F9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rgbClr val="1D4F91"/>
                </a:solidFill>
                <a:latin typeface="Arial" panose="020B0604020202020204" pitchFamily="34" charset="0"/>
                <a:ea typeface="+mn-lt"/>
                <a:cs typeface="Arial" panose="020B0604020202020204" pitchFamily="34" charset="0"/>
              </a:rPr>
              <a:t>National information available </a:t>
            </a:r>
          </a:p>
          <a:p>
            <a:pPr lvl="1"/>
            <a:r>
              <a:rPr lang="en-GB" sz="1400" dirty="0">
                <a:solidFill>
                  <a:srgbClr val="1D4F9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Main Heading (may go over several lines) (publishing.service.gov.uk)</a:t>
            </a:r>
            <a:endParaRPr lang="en-GB" sz="1400" dirty="0">
              <a:solidFill>
                <a:srgbClr val="1D4F9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rgbClr val="1D4F91"/>
                </a:solidFill>
                <a:latin typeface="Arial" panose="020B0604020202020204" pitchFamily="34" charset="0"/>
                <a:ea typeface="+mn-lt"/>
                <a:cs typeface="Arial" panose="020B0604020202020204" pitchFamily="34" charset="0"/>
              </a:rPr>
              <a:t>Local sign posting, branding and joint media presentation</a:t>
            </a:r>
          </a:p>
        </p:txBody>
      </p:sp>
      <p:pic>
        <p:nvPicPr>
          <p:cNvPr id="11" name="Picture 10">
            <a:extLst>
              <a:ext uri="{FF2B5EF4-FFF2-40B4-BE49-F238E27FC236}">
                <a16:creationId xmlns:a16="http://schemas.microsoft.com/office/drawing/2014/main" id="{3979AFBB-A5C9-FAE4-FCBB-5E84363094AA}"/>
              </a:ext>
            </a:extLst>
          </p:cNvPr>
          <p:cNvPicPr>
            <a:picLocks noChangeAspect="1"/>
          </p:cNvPicPr>
          <p:nvPr/>
        </p:nvPicPr>
        <p:blipFill>
          <a:blip r:embed="rId7"/>
          <a:stretch>
            <a:fillRect/>
          </a:stretch>
        </p:blipFill>
        <p:spPr>
          <a:xfrm>
            <a:off x="8438170" y="1983243"/>
            <a:ext cx="3077004" cy="3048425"/>
          </a:xfrm>
          <a:prstGeom prst="rect">
            <a:avLst/>
          </a:prstGeom>
        </p:spPr>
      </p:pic>
    </p:spTree>
    <p:extLst>
      <p:ext uri="{BB962C8B-B14F-4D97-AF65-F5344CB8AC3E}">
        <p14:creationId xmlns:p14="http://schemas.microsoft.com/office/powerpoint/2010/main" val="388033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2B30115-A47A-2908-7FB9-9F367CB87ECB}"/>
              </a:ext>
            </a:extLst>
          </p:cNvPr>
          <p:cNvPicPr>
            <a:picLocks noChangeAspect="1"/>
          </p:cNvPicPr>
          <p:nvPr/>
        </p:nvPicPr>
        <p:blipFill>
          <a:blip r:embed="rId2"/>
          <a:stretch>
            <a:fillRect/>
          </a:stretch>
        </p:blipFill>
        <p:spPr>
          <a:xfrm>
            <a:off x="9272828" y="2200274"/>
            <a:ext cx="2669789" cy="3762375"/>
          </a:xfrm>
          <a:prstGeom prst="rect">
            <a:avLst/>
          </a:prstGeom>
          <a:ln w="3175">
            <a:solidFill>
              <a:schemeClr val="bg1">
                <a:lumMod val="50000"/>
              </a:schemeClr>
            </a:solidFill>
          </a:ln>
        </p:spPr>
      </p:pic>
      <p:pic>
        <p:nvPicPr>
          <p:cNvPr id="24" name="Picture 23">
            <a:extLst>
              <a:ext uri="{FF2B5EF4-FFF2-40B4-BE49-F238E27FC236}">
                <a16:creationId xmlns:a16="http://schemas.microsoft.com/office/drawing/2014/main" id="{FF670ACF-CEF8-504F-10F1-10515088C309}"/>
              </a:ext>
            </a:extLst>
          </p:cNvPr>
          <p:cNvPicPr>
            <a:picLocks noChangeAspect="1"/>
          </p:cNvPicPr>
          <p:nvPr/>
        </p:nvPicPr>
        <p:blipFill>
          <a:blip r:embed="rId3"/>
          <a:stretch>
            <a:fillRect/>
          </a:stretch>
        </p:blipFill>
        <p:spPr>
          <a:xfrm>
            <a:off x="6493104" y="2200274"/>
            <a:ext cx="2662265" cy="3762375"/>
          </a:xfrm>
          <a:prstGeom prst="rect">
            <a:avLst/>
          </a:prstGeom>
          <a:ln w="3175">
            <a:solidFill>
              <a:schemeClr val="bg1">
                <a:lumMod val="50000"/>
              </a:schemeClr>
            </a:solidFill>
          </a:ln>
        </p:spPr>
      </p:pic>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120469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Heatwave easy read</a:t>
            </a:r>
            <a:endParaRPr lang="en-US" sz="3600" dirty="0">
              <a:cs typeface="Calibri"/>
            </a:endParaRPr>
          </a:p>
        </p:txBody>
      </p:sp>
      <p:pic>
        <p:nvPicPr>
          <p:cNvPr id="12" name="Picture 11">
            <a:extLst>
              <a:ext uri="{FF2B5EF4-FFF2-40B4-BE49-F238E27FC236}">
                <a16:creationId xmlns:a16="http://schemas.microsoft.com/office/drawing/2014/main" id="{716DD23D-03AA-E130-B14E-F98A54578E99}"/>
              </a:ext>
            </a:extLst>
          </p:cNvPr>
          <p:cNvPicPr>
            <a:picLocks noChangeAspect="1"/>
          </p:cNvPicPr>
          <p:nvPr/>
        </p:nvPicPr>
        <p:blipFill>
          <a:blip r:embed="rId7"/>
          <a:stretch>
            <a:fillRect/>
          </a:stretch>
        </p:blipFill>
        <p:spPr>
          <a:xfrm>
            <a:off x="948646" y="2200274"/>
            <a:ext cx="2662265" cy="3762375"/>
          </a:xfrm>
          <a:prstGeom prst="rect">
            <a:avLst/>
          </a:prstGeom>
          <a:ln w="3175">
            <a:solidFill>
              <a:schemeClr val="bg1">
                <a:lumMod val="50000"/>
              </a:schemeClr>
            </a:solidFill>
          </a:ln>
        </p:spPr>
      </p:pic>
      <p:pic>
        <p:nvPicPr>
          <p:cNvPr id="22" name="Picture 21">
            <a:extLst>
              <a:ext uri="{FF2B5EF4-FFF2-40B4-BE49-F238E27FC236}">
                <a16:creationId xmlns:a16="http://schemas.microsoft.com/office/drawing/2014/main" id="{FA819458-F95A-D3A5-6D88-D51CBD83B2F2}"/>
              </a:ext>
            </a:extLst>
          </p:cNvPr>
          <p:cNvPicPr>
            <a:picLocks noChangeAspect="1"/>
          </p:cNvPicPr>
          <p:nvPr/>
        </p:nvPicPr>
        <p:blipFill>
          <a:blip r:embed="rId8"/>
          <a:stretch>
            <a:fillRect/>
          </a:stretch>
        </p:blipFill>
        <p:spPr>
          <a:xfrm>
            <a:off x="3728371" y="2200274"/>
            <a:ext cx="2647273" cy="3762375"/>
          </a:xfrm>
          <a:prstGeom prst="rect">
            <a:avLst/>
          </a:prstGeom>
          <a:ln w="3175">
            <a:solidFill>
              <a:schemeClr val="bg1">
                <a:lumMod val="50000"/>
              </a:schemeClr>
            </a:solidFill>
          </a:ln>
        </p:spPr>
      </p:pic>
      <p:sp>
        <p:nvSpPr>
          <p:cNvPr id="28" name="TextBox 27">
            <a:extLst>
              <a:ext uri="{FF2B5EF4-FFF2-40B4-BE49-F238E27FC236}">
                <a16:creationId xmlns:a16="http://schemas.microsoft.com/office/drawing/2014/main" id="{29CD14B5-CD4B-D4E0-B179-9B94B70A2598}"/>
              </a:ext>
            </a:extLst>
          </p:cNvPr>
          <p:cNvSpPr txBox="1"/>
          <p:nvPr/>
        </p:nvSpPr>
        <p:spPr>
          <a:xfrm>
            <a:off x="1717969" y="6125114"/>
            <a:ext cx="10993970" cy="307777"/>
          </a:xfrm>
          <a:prstGeom prst="rect">
            <a:avLst/>
          </a:prstGeom>
          <a:noFill/>
        </p:spPr>
        <p:txBody>
          <a:bodyPr wrap="square">
            <a:spAutoFit/>
          </a:bodyPr>
          <a:lstStyle/>
          <a:p>
            <a:r>
              <a:rPr lang="en-GB" sz="1400" dirty="0">
                <a:solidFill>
                  <a:srgbClr val="1D4F9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Resources for Learning Disability Annual Health Checks and Health Action Plans (Remedy BNSSG ICB)</a:t>
            </a:r>
            <a:endParaRPr lang="en-GB" sz="1400" dirty="0">
              <a:solidFill>
                <a:srgbClr val="1D4F9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3452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6" name="TextBox 5">
            <a:extLst>
              <a:ext uri="{FF2B5EF4-FFF2-40B4-BE49-F238E27FC236}">
                <a16:creationId xmlns:a16="http://schemas.microsoft.com/office/drawing/2014/main" id="{86D494B6-87C7-6114-4E1C-E290B94DA01C}"/>
              </a:ext>
            </a:extLst>
          </p:cNvPr>
          <p:cNvSpPr txBox="1"/>
          <p:nvPr/>
        </p:nvSpPr>
        <p:spPr>
          <a:xfrm>
            <a:off x="1717969" y="120469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Heatwave Video</a:t>
            </a:r>
            <a:endParaRPr lang="en-US" sz="3600" dirty="0">
              <a:cs typeface="Calibri"/>
            </a:endParaRPr>
          </a:p>
        </p:txBody>
      </p:sp>
      <p:pic>
        <p:nvPicPr>
          <p:cNvPr id="10" name="Picture 9">
            <a:extLst>
              <a:ext uri="{FF2B5EF4-FFF2-40B4-BE49-F238E27FC236}">
                <a16:creationId xmlns:a16="http://schemas.microsoft.com/office/drawing/2014/main" id="{A5EC9990-0BE8-8F13-3785-6E7FF9171BA1}"/>
              </a:ext>
            </a:extLst>
          </p:cNvPr>
          <p:cNvPicPr>
            <a:picLocks noChangeAspect="1"/>
          </p:cNvPicPr>
          <p:nvPr/>
        </p:nvPicPr>
        <p:blipFill>
          <a:blip r:embed="rId5"/>
          <a:stretch>
            <a:fillRect/>
          </a:stretch>
        </p:blipFill>
        <p:spPr>
          <a:xfrm>
            <a:off x="1016481" y="2280493"/>
            <a:ext cx="5387016" cy="3032150"/>
          </a:xfrm>
          <a:prstGeom prst="rect">
            <a:avLst/>
          </a:prstGeom>
          <a:ln w="3175">
            <a:solidFill>
              <a:schemeClr val="bg1">
                <a:lumMod val="50000"/>
              </a:schemeClr>
            </a:solidFill>
          </a:ln>
        </p:spPr>
      </p:pic>
      <p:pic>
        <p:nvPicPr>
          <p:cNvPr id="13" name="Picture 12">
            <a:extLst>
              <a:ext uri="{FF2B5EF4-FFF2-40B4-BE49-F238E27FC236}">
                <a16:creationId xmlns:a16="http://schemas.microsoft.com/office/drawing/2014/main" id="{A4EE8A99-B5AE-DC45-00BA-A41F0AFB7790}"/>
              </a:ext>
            </a:extLst>
          </p:cNvPr>
          <p:cNvPicPr>
            <a:picLocks noChangeAspect="1"/>
          </p:cNvPicPr>
          <p:nvPr/>
        </p:nvPicPr>
        <p:blipFill>
          <a:blip r:embed="rId6"/>
          <a:stretch>
            <a:fillRect/>
          </a:stretch>
        </p:blipFill>
        <p:spPr>
          <a:xfrm>
            <a:off x="6534295" y="2280493"/>
            <a:ext cx="5408323" cy="3032150"/>
          </a:xfrm>
          <a:prstGeom prst="rect">
            <a:avLst/>
          </a:prstGeom>
          <a:ln w="3175">
            <a:solidFill>
              <a:schemeClr val="bg1">
                <a:lumMod val="50000"/>
              </a:schemeClr>
            </a:solidFill>
          </a:ln>
        </p:spPr>
      </p:pic>
      <p:sp>
        <p:nvSpPr>
          <p:cNvPr id="20" name="TextBox 19">
            <a:extLst>
              <a:ext uri="{FF2B5EF4-FFF2-40B4-BE49-F238E27FC236}">
                <a16:creationId xmlns:a16="http://schemas.microsoft.com/office/drawing/2014/main" id="{003983C4-72FF-5684-4A3B-B9AC4A6183C3}"/>
              </a:ext>
            </a:extLst>
          </p:cNvPr>
          <p:cNvSpPr txBox="1"/>
          <p:nvPr/>
        </p:nvSpPr>
        <p:spPr>
          <a:xfrm>
            <a:off x="1717969" y="5653302"/>
            <a:ext cx="8989017" cy="400110"/>
          </a:xfrm>
          <a:prstGeom prst="rect">
            <a:avLst/>
          </a:prstGeom>
          <a:noFill/>
        </p:spPr>
        <p:txBody>
          <a:bodyPr wrap="square" lIns="91440" tIns="45720" rIns="91440" bIns="45720" rtlCol="0" anchor="t">
            <a:spAutoFit/>
          </a:bodyPr>
          <a:lstStyle/>
          <a:p>
            <a:r>
              <a:rPr lang="en-GB" sz="2000" b="1" dirty="0">
                <a:solidFill>
                  <a:srgbClr val="1D4F91"/>
                </a:solidFill>
                <a:latin typeface="Arial"/>
                <a:cs typeface="Arial"/>
              </a:rPr>
              <a:t>Coming to REMEDY soon</a:t>
            </a:r>
            <a:endParaRPr lang="en-US" sz="2000" dirty="0">
              <a:solidFill>
                <a:srgbClr val="1D4F91"/>
              </a:solidFill>
              <a:cs typeface="Calibri"/>
            </a:endParaRPr>
          </a:p>
        </p:txBody>
      </p:sp>
    </p:spTree>
    <p:extLst>
      <p:ext uri="{BB962C8B-B14F-4D97-AF65-F5344CB8AC3E}">
        <p14:creationId xmlns:p14="http://schemas.microsoft.com/office/powerpoint/2010/main" val="179180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C4289AA0-DBC7-91DD-CFF6-1D7CCA74CB58}"/>
              </a:ext>
            </a:extLst>
          </p:cNvPr>
          <p:cNvGrpSpPr/>
          <p:nvPr/>
        </p:nvGrpSpPr>
        <p:grpSpPr>
          <a:xfrm>
            <a:off x="6323419" y="381344"/>
            <a:ext cx="5486633" cy="691140"/>
            <a:chOff x="6323419" y="381344"/>
            <a:chExt cx="5486633" cy="691140"/>
          </a:xfrm>
        </p:grpSpPr>
        <p:pic>
          <p:nvPicPr>
            <p:cNvPr id="6" name="Picture 5" descr="Icon&#10;&#10;Description automatically generated">
              <a:extLst>
                <a:ext uri="{FF2B5EF4-FFF2-40B4-BE49-F238E27FC236}">
                  <a16:creationId xmlns:a16="http://schemas.microsoft.com/office/drawing/2014/main" id="{EBE210FE-4C4A-2003-8FD5-1B5B32513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2" name="Group 11">
              <a:extLst>
                <a:ext uri="{FF2B5EF4-FFF2-40B4-BE49-F238E27FC236}">
                  <a16:creationId xmlns:a16="http://schemas.microsoft.com/office/drawing/2014/main" id="{1883412F-487A-9908-0C3E-33015BD7E114}"/>
                </a:ext>
              </a:extLst>
            </p:cNvPr>
            <p:cNvGrpSpPr/>
            <p:nvPr/>
          </p:nvGrpSpPr>
          <p:grpSpPr>
            <a:xfrm>
              <a:off x="6323419" y="400989"/>
              <a:ext cx="4452744" cy="671495"/>
              <a:chOff x="4963351" y="279527"/>
              <a:chExt cx="5683503" cy="857099"/>
            </a:xfrm>
          </p:grpSpPr>
          <p:pic>
            <p:nvPicPr>
              <p:cNvPr id="13" name="Picture 12" descr="A picture containing text&#10;&#10;Description automatically generated">
                <a:extLst>
                  <a:ext uri="{FF2B5EF4-FFF2-40B4-BE49-F238E27FC236}">
                    <a16:creationId xmlns:a16="http://schemas.microsoft.com/office/drawing/2014/main" id="{79E33D98-7839-D62D-424D-593255920D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4" name="Picture 13" descr="A black background with blue text&#10;&#10;Description automatically generated">
                <a:extLst>
                  <a:ext uri="{FF2B5EF4-FFF2-40B4-BE49-F238E27FC236}">
                    <a16:creationId xmlns:a16="http://schemas.microsoft.com/office/drawing/2014/main" id="{44AAA513-6038-5180-94D3-1D36B2C598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pic>
        <p:nvPicPr>
          <p:cNvPr id="11" name="Picture 10" descr="A group of people sitting at a table with their hands up&#10;&#10;Description automatically generated">
            <a:extLst>
              <a:ext uri="{FF2B5EF4-FFF2-40B4-BE49-F238E27FC236}">
                <a16:creationId xmlns:a16="http://schemas.microsoft.com/office/drawing/2014/main" id="{BA3DE502-988B-A31F-EE99-928F9E973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985" y="1072484"/>
            <a:ext cx="6582196" cy="6582196"/>
          </a:xfrm>
          <a:prstGeom prst="rect">
            <a:avLst/>
          </a:prstGeom>
        </p:spPr>
      </p:pic>
    </p:spTree>
    <p:extLst>
      <p:ext uri="{BB962C8B-B14F-4D97-AF65-F5344CB8AC3E}">
        <p14:creationId xmlns:p14="http://schemas.microsoft.com/office/powerpoint/2010/main" val="1831482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000" y="1957726"/>
            <a:ext cx="10392000" cy="2170979"/>
          </a:xfrm>
        </p:spPr>
        <p:txBody>
          <a:bodyPr/>
          <a:lstStyle/>
          <a:p>
            <a:r>
              <a:rPr lang="en-GB" dirty="0"/>
              <a:t>Autism Independence: Ethnic minority Annual Health Check Project</a:t>
            </a:r>
          </a:p>
        </p:txBody>
      </p:sp>
      <p:pic>
        <p:nvPicPr>
          <p:cNvPr id="5" name="officeArt object" descr="A picture containing text&#10;&#10;Description automatically generated">
            <a:extLst>
              <a:ext uri="{FF2B5EF4-FFF2-40B4-BE49-F238E27FC236}">
                <a16:creationId xmlns:a16="http://schemas.microsoft.com/office/drawing/2014/main" id="{3839898D-18C9-9D75-8257-2536A534C12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03712" y="4869160"/>
            <a:ext cx="4464496" cy="809625"/>
          </a:xfrm>
          <a:prstGeom prst="rect">
            <a:avLst/>
          </a:prstGeom>
          <a:ln w="12700" cap="flat">
            <a:noFill/>
            <a:miter lim="400000"/>
          </a:ln>
          <a:effectLst/>
        </p:spPr>
      </p:pic>
      <p:pic>
        <p:nvPicPr>
          <p:cNvPr id="6" name="Picture 5" descr="A black background with blue text&#10;&#10;Description automatically generated">
            <a:extLst>
              <a:ext uri="{FF2B5EF4-FFF2-40B4-BE49-F238E27FC236}">
                <a16:creationId xmlns:a16="http://schemas.microsoft.com/office/drawing/2014/main" id="{5C1A0F92-DDED-9265-61FA-0DD484E47E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44" y="404664"/>
            <a:ext cx="3145790" cy="688340"/>
          </a:xfrm>
          <a:prstGeom prst="rect">
            <a:avLst/>
          </a:prstGeom>
          <a:noFill/>
          <a:ln>
            <a:noFill/>
          </a:ln>
        </p:spPr>
      </p:pic>
    </p:spTree>
    <p:extLst>
      <p:ext uri="{BB962C8B-B14F-4D97-AF65-F5344CB8AC3E}">
        <p14:creationId xmlns:p14="http://schemas.microsoft.com/office/powerpoint/2010/main" val="173375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Background</a:t>
            </a:r>
          </a:p>
        </p:txBody>
      </p:sp>
      <p:sp>
        <p:nvSpPr>
          <p:cNvPr id="3" name="Content Placeholder 2"/>
          <p:cNvSpPr>
            <a:spLocks noGrp="1"/>
          </p:cNvSpPr>
          <p:nvPr>
            <p:ph idx="1"/>
          </p:nvPr>
        </p:nvSpPr>
        <p:spPr/>
        <p:txBody>
          <a:bodyPr/>
          <a:lstStyle/>
          <a:p>
            <a:r>
              <a:rPr lang="en-GB" dirty="0"/>
              <a:t>A key finding from the LeDeR report found people with a learning disability from all ethnic minority groups died at a younger age in comparison to people of white ethnicity.</a:t>
            </a:r>
          </a:p>
          <a:p>
            <a:pPr lvl="2"/>
            <a:r>
              <a:rPr lang="en-GB" dirty="0"/>
              <a:t>2023/24 96% of LeDeR reviews within BNSSG where denominated as having a White British ethnicity. </a:t>
            </a:r>
          </a:p>
          <a:p>
            <a:pPr lvl="2"/>
            <a:r>
              <a:rPr lang="en-GB" dirty="0"/>
              <a:t>1 in 5 people are neurodiverse, 2.5% of the general population have a learning disability in the UK, this is similar to the number of people with asthma, but there is not a ten year wait for asthma diagnosis or support.</a:t>
            </a:r>
          </a:p>
          <a:p>
            <a:pPr lvl="2"/>
            <a:r>
              <a:rPr lang="en-GB" dirty="0"/>
              <a:t>Most individuals in this cohort do not want to engage with the system as there is still a stigma involved with learning disabilities and autism</a:t>
            </a:r>
          </a:p>
          <a:p>
            <a:endParaRPr lang="en-GB" dirty="0"/>
          </a:p>
        </p:txBody>
      </p:sp>
    </p:spTree>
    <p:extLst>
      <p:ext uri="{BB962C8B-B14F-4D97-AF65-F5344CB8AC3E}">
        <p14:creationId xmlns:p14="http://schemas.microsoft.com/office/powerpoint/2010/main" val="86376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Scope of the Project</a:t>
            </a:r>
          </a:p>
        </p:txBody>
      </p:sp>
      <p:sp>
        <p:nvSpPr>
          <p:cNvPr id="3" name="Content Placeholder 2"/>
          <p:cNvSpPr>
            <a:spLocks noGrp="1"/>
          </p:cNvSpPr>
          <p:nvPr>
            <p:ph idx="1"/>
          </p:nvPr>
        </p:nvSpPr>
        <p:spPr>
          <a:xfrm>
            <a:off x="719403" y="1538800"/>
            <a:ext cx="10392000" cy="3042328"/>
          </a:xfrm>
        </p:spPr>
        <p:txBody>
          <a:bodyPr/>
          <a:lstStyle/>
          <a:p>
            <a:r>
              <a:rPr lang="en-GB" dirty="0"/>
              <a:t>This project took place over a six-month period and considered two main areas:</a:t>
            </a:r>
          </a:p>
          <a:p>
            <a:endParaRPr lang="en-GB" dirty="0"/>
          </a:p>
          <a:p>
            <a:pPr lvl="2"/>
            <a:r>
              <a:rPr lang="en-GB" dirty="0"/>
              <a:t>Awareness raising: meeting carers and families and raise the profile of annual health checks.</a:t>
            </a:r>
          </a:p>
          <a:p>
            <a:pPr lvl="2"/>
            <a:r>
              <a:rPr lang="en-GB" dirty="0"/>
              <a:t>Supporting Carers: Autism Independence supported carers to access their GP, help them get their loved one onto the GP Learning Disability Register, book and where feasible attend an annual health check with the carer and the person.</a:t>
            </a:r>
          </a:p>
          <a:p>
            <a:pPr marL="0" lvl="2" indent="0">
              <a:buNone/>
            </a:pPr>
            <a:endParaRPr lang="en-GB" dirty="0"/>
          </a:p>
        </p:txBody>
      </p:sp>
    </p:spTree>
    <p:extLst>
      <p:ext uri="{BB962C8B-B14F-4D97-AF65-F5344CB8AC3E}">
        <p14:creationId xmlns:p14="http://schemas.microsoft.com/office/powerpoint/2010/main" val="72938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Awareness Raising</a:t>
            </a:r>
          </a:p>
        </p:txBody>
      </p:sp>
      <p:sp>
        <p:nvSpPr>
          <p:cNvPr id="3" name="Content Placeholder 2"/>
          <p:cNvSpPr>
            <a:spLocks noGrp="1"/>
          </p:cNvSpPr>
          <p:nvPr>
            <p:ph idx="1"/>
          </p:nvPr>
        </p:nvSpPr>
        <p:spPr>
          <a:xfrm>
            <a:off x="551384" y="1538800"/>
            <a:ext cx="5283617" cy="4338473"/>
          </a:xfrm>
        </p:spPr>
        <p:txBody>
          <a:bodyPr/>
          <a:lstStyle/>
          <a:p>
            <a:pPr lvl="2"/>
            <a:r>
              <a:rPr lang="en-GB" dirty="0"/>
              <a:t>Promotional leaflets were developed in Arabic, English, Polish, Somali and Urdu.  These were in the form of digital posters, a banner stand as well easy read annual health check information leaflets. </a:t>
            </a:r>
          </a:p>
          <a:p>
            <a:pPr lvl="2"/>
            <a:r>
              <a:rPr lang="en-GB" dirty="0"/>
              <a:t>A video was also produced explaining the importance of the annual health check, who it is for and what to expect at an annual health check.</a:t>
            </a:r>
          </a:p>
          <a:p>
            <a:pPr marL="0" lvl="2" indent="0">
              <a:buNone/>
            </a:pPr>
            <a:r>
              <a:rPr lang="en-GB" sz="2000"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2"/>
              </a:rPr>
              <a:t> </a:t>
            </a:r>
            <a:r>
              <a:rPr lang="en-GB" sz="20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2"/>
              </a:rPr>
              <a:t>Accessing Annual Health Checks - Autism Independence, Bristol (youtube.com)</a:t>
            </a:r>
            <a:r>
              <a:rPr lang="en-GB" sz="20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rPr>
              <a:t> </a:t>
            </a:r>
          </a:p>
          <a:p>
            <a:pPr marL="0" lvl="2" indent="0">
              <a:buNone/>
            </a:pPr>
            <a:endParaRPr lang="en-GB" sz="2000"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Content Placeholder 5" descr="A group of people with text and images&#10;&#10;Description automatically generated">
            <a:extLst>
              <a:ext uri="{FF2B5EF4-FFF2-40B4-BE49-F238E27FC236}">
                <a16:creationId xmlns:a16="http://schemas.microsoft.com/office/drawing/2014/main" id="{29674B7F-CE6C-B25B-6A5F-5B3981ECC07A}"/>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744072" y="1412776"/>
            <a:ext cx="4035652" cy="3569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773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6F35302-5717-CE6C-FE51-8B778093C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914" y="1245958"/>
            <a:ext cx="9299018" cy="5230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0131E9E-B781-400B-204B-ABB2B89B9D5A}"/>
              </a:ext>
            </a:extLst>
          </p:cNvPr>
          <p:cNvGrpSpPr/>
          <p:nvPr/>
        </p:nvGrpSpPr>
        <p:grpSpPr>
          <a:xfrm>
            <a:off x="6323419" y="381344"/>
            <a:ext cx="5486633" cy="691140"/>
            <a:chOff x="6323419" y="381344"/>
            <a:chExt cx="5486633" cy="691140"/>
          </a:xfrm>
        </p:grpSpPr>
        <p:pic>
          <p:nvPicPr>
            <p:cNvPr id="15" name="Picture 14" descr="Icon&#10;&#10;Description automatically generated">
              <a:extLst>
                <a:ext uri="{FF2B5EF4-FFF2-40B4-BE49-F238E27FC236}">
                  <a16:creationId xmlns:a16="http://schemas.microsoft.com/office/drawing/2014/main" id="{566AF511-21BF-9E8A-DFFA-F1CD1CA71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6" name="Group 15">
              <a:extLst>
                <a:ext uri="{FF2B5EF4-FFF2-40B4-BE49-F238E27FC236}">
                  <a16:creationId xmlns:a16="http://schemas.microsoft.com/office/drawing/2014/main" id="{AE1D3BF6-C9F4-0EB7-FF41-845286481F87}"/>
                </a:ext>
              </a:extLst>
            </p:cNvPr>
            <p:cNvGrpSpPr/>
            <p:nvPr/>
          </p:nvGrpSpPr>
          <p:grpSpPr>
            <a:xfrm>
              <a:off x="6323419" y="400989"/>
              <a:ext cx="4452744" cy="671495"/>
              <a:chOff x="4963351" y="279527"/>
              <a:chExt cx="5683503" cy="857099"/>
            </a:xfrm>
          </p:grpSpPr>
          <p:pic>
            <p:nvPicPr>
              <p:cNvPr id="17" name="Picture 16" descr="A picture containing text&#10;&#10;Description automatically generated">
                <a:extLst>
                  <a:ext uri="{FF2B5EF4-FFF2-40B4-BE49-F238E27FC236}">
                    <a16:creationId xmlns:a16="http://schemas.microsoft.com/office/drawing/2014/main" id="{1AE1B007-AFFD-353E-4B88-B813A41C47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8" name="Picture 17" descr="A black background with blue text&#10;&#10;Description automatically generated">
                <a:extLst>
                  <a:ext uri="{FF2B5EF4-FFF2-40B4-BE49-F238E27FC236}">
                    <a16:creationId xmlns:a16="http://schemas.microsoft.com/office/drawing/2014/main" id="{9A41863A-D55F-7FB4-B08F-1B31F8480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10" name="TextBox 9">
            <a:extLst>
              <a:ext uri="{FF2B5EF4-FFF2-40B4-BE49-F238E27FC236}">
                <a16:creationId xmlns:a16="http://schemas.microsoft.com/office/drawing/2014/main" id="{BF6A2830-6937-7F76-00E5-B747F22BA4E1}"/>
              </a:ext>
            </a:extLst>
          </p:cNvPr>
          <p:cNvSpPr txBox="1"/>
          <p:nvPr/>
        </p:nvSpPr>
        <p:spPr>
          <a:xfrm>
            <a:off x="3328423" y="3861307"/>
            <a:ext cx="6096000" cy="1938992"/>
          </a:xfrm>
          <a:prstGeom prst="roundRect">
            <a:avLst>
              <a:gd name="adj" fmla="val 1282"/>
            </a:avLst>
          </a:prstGeom>
          <a:solidFill>
            <a:schemeClr val="bg1"/>
          </a:solidFill>
          <a:ln w="76200">
            <a:solidFill>
              <a:schemeClr val="bg1"/>
            </a:solidFill>
          </a:ln>
        </p:spPr>
        <p:txBody>
          <a:bodyPr wrap="square">
            <a:spAutoFit/>
          </a:bodyPr>
          <a:lstStyle/>
          <a:p>
            <a:pPr algn="ctr"/>
            <a:r>
              <a:rPr lang="en-GB" sz="2400" b="1" i="0" dirty="0">
                <a:solidFill>
                  <a:srgbClr val="212529"/>
                </a:solidFill>
                <a:effectLst/>
                <a:latin typeface="fs_mencapregular"/>
              </a:rPr>
              <a:t>“Do you see me?”</a:t>
            </a:r>
            <a:r>
              <a:rPr lang="en-GB" sz="2400" b="0" i="0" dirty="0">
                <a:solidFill>
                  <a:srgbClr val="212529"/>
                </a:solidFill>
                <a:effectLst/>
                <a:latin typeface="fs_mencapregular"/>
              </a:rPr>
              <a:t> is about people with a learning disability being seen, heard and </a:t>
            </a:r>
            <a:r>
              <a:rPr lang="en-GB" sz="2400" b="1" i="0" dirty="0">
                <a:solidFill>
                  <a:srgbClr val="212529"/>
                </a:solidFill>
                <a:effectLst/>
                <a:latin typeface="fs_mencapregular"/>
              </a:rPr>
              <a:t>valued</a:t>
            </a:r>
            <a:r>
              <a:rPr lang="en-GB" sz="2400" b="0" i="0" dirty="0">
                <a:solidFill>
                  <a:srgbClr val="212529"/>
                </a:solidFill>
                <a:effectLst/>
                <a:latin typeface="fs_mencapregular"/>
              </a:rPr>
              <a:t>.</a:t>
            </a:r>
          </a:p>
          <a:p>
            <a:pPr algn="ctr"/>
            <a:endParaRPr lang="en-GB" sz="2400" dirty="0">
              <a:hlinkClick r:id="rId6"/>
            </a:endParaRPr>
          </a:p>
          <a:p>
            <a:pPr algn="ctr"/>
            <a:r>
              <a:rPr lang="en-GB" sz="2400" dirty="0">
                <a:hlinkClick r:id="rId6"/>
              </a:rPr>
              <a:t>Learning Disability Week 2024 | Mencap</a:t>
            </a:r>
            <a:endParaRPr lang="en-GB" sz="2400" dirty="0"/>
          </a:p>
        </p:txBody>
      </p:sp>
    </p:spTree>
    <p:extLst>
      <p:ext uri="{BB962C8B-B14F-4D97-AF65-F5344CB8AC3E}">
        <p14:creationId xmlns:p14="http://schemas.microsoft.com/office/powerpoint/2010/main" val="170612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Awareness Raising</a:t>
            </a:r>
          </a:p>
        </p:txBody>
      </p:sp>
      <p:sp>
        <p:nvSpPr>
          <p:cNvPr id="3" name="Content Placeholder 2"/>
          <p:cNvSpPr>
            <a:spLocks noGrp="1"/>
          </p:cNvSpPr>
          <p:nvPr>
            <p:ph idx="1"/>
          </p:nvPr>
        </p:nvSpPr>
        <p:spPr>
          <a:xfrm>
            <a:off x="719403" y="1538800"/>
            <a:ext cx="10392000" cy="3042328"/>
          </a:xfrm>
        </p:spPr>
        <p:txBody>
          <a:bodyPr/>
          <a:lstStyle/>
          <a:p>
            <a:pPr marL="0" lvl="2" indent="0">
              <a:buNone/>
            </a:pPr>
            <a:r>
              <a:rPr lang="en-GB" dirty="0"/>
              <a:t>Autism Independence know their communities and so visited: </a:t>
            </a:r>
          </a:p>
          <a:p>
            <a:pPr lvl="2"/>
            <a:r>
              <a:rPr lang="en-GB" dirty="0"/>
              <a:t>Schools, </a:t>
            </a:r>
          </a:p>
          <a:p>
            <a:pPr lvl="2"/>
            <a:r>
              <a:rPr lang="en-GB" dirty="0"/>
              <a:t>Hindu temples, </a:t>
            </a:r>
          </a:p>
          <a:p>
            <a:pPr lvl="2"/>
            <a:r>
              <a:rPr lang="en-GB" dirty="0"/>
              <a:t>Community Centre/Events, </a:t>
            </a:r>
          </a:p>
          <a:p>
            <a:pPr lvl="2"/>
            <a:r>
              <a:rPr lang="en-GB" dirty="0"/>
              <a:t>Mosques </a:t>
            </a:r>
          </a:p>
          <a:p>
            <a:pPr lvl="2"/>
            <a:r>
              <a:rPr lang="en-GB" dirty="0"/>
              <a:t>Shopping malls </a:t>
            </a:r>
          </a:p>
          <a:p>
            <a:pPr marL="0" lvl="2" indent="0">
              <a:buNone/>
            </a:pPr>
            <a:r>
              <a:rPr lang="en-GB" dirty="0"/>
              <a:t>With the sole focus of raising awareness of annual health checks for carers and families who may be living with someone who has a learning disability.</a:t>
            </a:r>
          </a:p>
        </p:txBody>
      </p:sp>
      <p:pic>
        <p:nvPicPr>
          <p:cNvPr id="4" name="Content Placeholder 4" descr="A group of papers on a desk&#10;&#10;Description automatically generated">
            <a:extLst>
              <a:ext uri="{FF2B5EF4-FFF2-40B4-BE49-F238E27FC236}">
                <a16:creationId xmlns:a16="http://schemas.microsoft.com/office/drawing/2014/main" id="{83D67835-33E6-18F4-1BE7-E82F07CCB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688689" y="1533039"/>
            <a:ext cx="1868170" cy="2491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321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Supporting Families</a:t>
            </a:r>
          </a:p>
        </p:txBody>
      </p:sp>
      <p:sp>
        <p:nvSpPr>
          <p:cNvPr id="3" name="Content Placeholder 2"/>
          <p:cNvSpPr>
            <a:spLocks noGrp="1"/>
          </p:cNvSpPr>
          <p:nvPr>
            <p:ph idx="1"/>
          </p:nvPr>
        </p:nvSpPr>
        <p:spPr>
          <a:xfrm>
            <a:off x="719403" y="1538800"/>
            <a:ext cx="10392000" cy="3042328"/>
          </a:xfrm>
        </p:spPr>
        <p:txBody>
          <a:bodyPr/>
          <a:lstStyle/>
          <a:p>
            <a:pPr lvl="2"/>
            <a:r>
              <a:rPr lang="en-GB" dirty="0"/>
              <a:t>Colleagues at Autism Independence provided practical support to families, carers and individuals to navigate the health system to ensure the person who has a learning disability was on their GPs learning disability register.  </a:t>
            </a:r>
          </a:p>
          <a:p>
            <a:pPr lvl="2"/>
            <a:r>
              <a:rPr lang="en-GB" dirty="0"/>
              <a:t>Once on the register support if required was provided to attend the annual health check with the carer of person with a learning disability.</a:t>
            </a:r>
          </a:p>
          <a:p>
            <a:pPr lvl="2"/>
            <a:r>
              <a:rPr lang="en-GB" dirty="0"/>
              <a:t>It is important to note that the recruitment process for this project has been culturally sensitive, hence the success of what it has achieved. This meant that Autism Independence had a Somali and Bengali speaking team, as well as volunteers and directors from different ethnicities.</a:t>
            </a:r>
          </a:p>
          <a:p>
            <a:pPr marL="0" lvl="2" indent="0">
              <a:buNone/>
            </a:pPr>
            <a:endParaRPr lang="en-GB" dirty="0"/>
          </a:p>
        </p:txBody>
      </p:sp>
    </p:spTree>
    <p:extLst>
      <p:ext uri="{BB962C8B-B14F-4D97-AF65-F5344CB8AC3E}">
        <p14:creationId xmlns:p14="http://schemas.microsoft.com/office/powerpoint/2010/main" val="244314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Findings</a:t>
            </a:r>
          </a:p>
        </p:txBody>
      </p:sp>
      <p:sp>
        <p:nvSpPr>
          <p:cNvPr id="3" name="Content Placeholder 2"/>
          <p:cNvSpPr>
            <a:spLocks noGrp="1"/>
          </p:cNvSpPr>
          <p:nvPr>
            <p:ph idx="1"/>
          </p:nvPr>
        </p:nvSpPr>
        <p:spPr>
          <a:xfrm>
            <a:off x="719403" y="1538800"/>
            <a:ext cx="10392000" cy="4842528"/>
          </a:xfrm>
        </p:spPr>
        <p:txBody>
          <a:bodyPr/>
          <a:lstStyle/>
          <a:p>
            <a:pPr lvl="2"/>
            <a:r>
              <a:rPr lang="en-GB" sz="1800" dirty="0">
                <a:effectLst/>
                <a:latin typeface="Arial" panose="020B0604020202020204" pitchFamily="34" charset="0"/>
                <a:ea typeface="Arial" panose="020B0604020202020204" pitchFamily="34" charset="0"/>
                <a:cs typeface="Times New Roman" panose="02020603050405020304" pitchFamily="18" charset="0"/>
              </a:rPr>
              <a:t>Some people are already on the learning disability register and accessing AHC, once they are in the system in </a:t>
            </a:r>
            <a:r>
              <a:rPr lang="en-GB" dirty="0">
                <a:latin typeface="Arial" panose="020B0604020202020204" pitchFamily="34" charset="0"/>
                <a:ea typeface="Arial" panose="020B0604020202020204" pitchFamily="34" charset="0"/>
                <a:cs typeface="Times New Roman" panose="02020603050405020304" pitchFamily="18" charset="0"/>
              </a:rPr>
              <a:t>some cases this appeared to work well. It is important to note that this is purely anecdotal and further research into this would be needed.</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lvl="2"/>
            <a:r>
              <a:rPr lang="en-GB" dirty="0"/>
              <a:t>Carer feedback suggests for those already on the learning disability register some people do not receive a written health action plan and on occasion the actions following an annual health check have not been followed up.</a:t>
            </a:r>
          </a:p>
          <a:p>
            <a:pPr lvl="2"/>
            <a:r>
              <a:rPr lang="en-GB" dirty="0"/>
              <a:t>Qualitative data following the project suggests there are many barriers to people accessing annual health checks. </a:t>
            </a:r>
          </a:p>
          <a:p>
            <a:pPr lvl="2"/>
            <a:r>
              <a:rPr lang="en-GB" b="1" dirty="0"/>
              <a:t>Knowledge</a:t>
            </a:r>
            <a:r>
              <a:rPr lang="en-GB" dirty="0"/>
              <a:t> – there is a lack of knowledge from carers with individuals not always understanding the importance of the annual health check – thinking instead that it is just another GP appointment.</a:t>
            </a:r>
          </a:p>
          <a:p>
            <a:pPr lvl="2"/>
            <a:r>
              <a:rPr lang="en-GB" dirty="0"/>
              <a:t>Some carers/families struggle to accept the individuals learning disability diagnosis and in some communities a learning disability is stigmatised.</a:t>
            </a:r>
          </a:p>
          <a:p>
            <a:pPr marL="0" lvl="2" indent="0">
              <a:buNone/>
            </a:pPr>
            <a:endParaRPr lang="en-GB" dirty="0"/>
          </a:p>
        </p:txBody>
      </p:sp>
    </p:spTree>
    <p:extLst>
      <p:ext uri="{BB962C8B-B14F-4D97-AF65-F5344CB8AC3E}">
        <p14:creationId xmlns:p14="http://schemas.microsoft.com/office/powerpoint/2010/main" val="119970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Findings</a:t>
            </a:r>
          </a:p>
        </p:txBody>
      </p:sp>
      <p:sp>
        <p:nvSpPr>
          <p:cNvPr id="3" name="Content Placeholder 2"/>
          <p:cNvSpPr>
            <a:spLocks noGrp="1"/>
          </p:cNvSpPr>
          <p:nvPr>
            <p:ph idx="1"/>
          </p:nvPr>
        </p:nvSpPr>
        <p:spPr>
          <a:xfrm>
            <a:off x="719403" y="1538800"/>
            <a:ext cx="10392000" cy="5058552"/>
          </a:xfrm>
        </p:spPr>
        <p:txBody>
          <a:bodyPr/>
          <a:lstStyle/>
          <a:p>
            <a:pPr lvl="2"/>
            <a:r>
              <a:rPr lang="en-GB" dirty="0"/>
              <a:t>Some ethnic minority families include multiple children but live in a small bedroom accommodation, for these families there are competing basic need priorities of housing and food.  An annual health check when the person appears to be well may not be a priority compared to having a roof over your head and food on the table.</a:t>
            </a:r>
          </a:p>
          <a:p>
            <a:pPr lvl="2"/>
            <a:endParaRPr lang="en-GB" dirty="0"/>
          </a:p>
          <a:p>
            <a:pPr lvl="2"/>
            <a:endParaRPr lang="en-GB" dirty="0"/>
          </a:p>
          <a:p>
            <a:pPr lvl="2"/>
            <a:endParaRPr lang="en-GB" dirty="0"/>
          </a:p>
          <a:p>
            <a:pPr lvl="2"/>
            <a:endParaRPr lang="en-GB" dirty="0"/>
          </a:p>
          <a:p>
            <a:pPr lvl="2"/>
            <a:endParaRPr lang="en-GB" dirty="0"/>
          </a:p>
          <a:p>
            <a:pPr lvl="2"/>
            <a:endParaRPr lang="en-GB" dirty="0"/>
          </a:p>
          <a:p>
            <a:pPr lvl="2"/>
            <a:r>
              <a:rPr lang="en-GB" dirty="0"/>
              <a:t>When housing is not stable people are required to move house at times frequently consequently change GP as well.  Leading to a delay in health records being transferred and potentially people missing appointments.</a:t>
            </a:r>
          </a:p>
          <a:p>
            <a:pPr lvl="2"/>
            <a:r>
              <a:rPr lang="en-GB" b="1" dirty="0"/>
              <a:t>This is not just a health issue.</a:t>
            </a:r>
          </a:p>
          <a:p>
            <a:pPr marL="0" lvl="2" indent="0">
              <a:buNone/>
            </a:pPr>
            <a:endParaRPr lang="en-GB" b="1" dirty="0"/>
          </a:p>
          <a:p>
            <a:pPr lvl="2"/>
            <a:endParaRPr lang="en-GB" dirty="0"/>
          </a:p>
        </p:txBody>
      </p:sp>
      <p:sp>
        <p:nvSpPr>
          <p:cNvPr id="4" name="Rectangle 1">
            <a:extLst>
              <a:ext uri="{FF2B5EF4-FFF2-40B4-BE49-F238E27FC236}">
                <a16:creationId xmlns:a16="http://schemas.microsoft.com/office/drawing/2014/main" id="{9647F6EA-F9B9-1923-9A9A-3F086F2AA18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2">
            <a:extLst>
              <a:ext uri="{FF2B5EF4-FFF2-40B4-BE49-F238E27FC236}">
                <a16:creationId xmlns:a16="http://schemas.microsoft.com/office/drawing/2014/main" id="{53A11648-5CCD-0260-03DF-2718ACDE632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7" name="Picture 6">
            <a:extLst>
              <a:ext uri="{FF2B5EF4-FFF2-40B4-BE49-F238E27FC236}">
                <a16:creationId xmlns:a16="http://schemas.microsoft.com/office/drawing/2014/main" id="{9871967F-EC7C-91E6-761D-4CDB201505C9}"/>
              </a:ext>
            </a:extLst>
          </p:cNvPr>
          <p:cNvPicPr>
            <a:picLocks noChangeAspect="1"/>
          </p:cNvPicPr>
          <p:nvPr/>
        </p:nvPicPr>
        <p:blipFill>
          <a:blip r:embed="rId2"/>
          <a:stretch>
            <a:fillRect/>
          </a:stretch>
        </p:blipFill>
        <p:spPr>
          <a:xfrm>
            <a:off x="3143672" y="2780928"/>
            <a:ext cx="2279099" cy="2024248"/>
          </a:xfrm>
          <a:prstGeom prst="rect">
            <a:avLst/>
          </a:prstGeom>
        </p:spPr>
      </p:pic>
      <p:pic>
        <p:nvPicPr>
          <p:cNvPr id="9" name="Picture 8">
            <a:extLst>
              <a:ext uri="{FF2B5EF4-FFF2-40B4-BE49-F238E27FC236}">
                <a16:creationId xmlns:a16="http://schemas.microsoft.com/office/drawing/2014/main" id="{0A34ACD7-A92F-41E6-2F2D-E9E72139315A}"/>
              </a:ext>
            </a:extLst>
          </p:cNvPr>
          <p:cNvPicPr>
            <a:picLocks noChangeAspect="1"/>
          </p:cNvPicPr>
          <p:nvPr/>
        </p:nvPicPr>
        <p:blipFill>
          <a:blip r:embed="rId3"/>
          <a:stretch>
            <a:fillRect/>
          </a:stretch>
        </p:blipFill>
        <p:spPr>
          <a:xfrm>
            <a:off x="7400751" y="2708920"/>
            <a:ext cx="1466850" cy="1933575"/>
          </a:xfrm>
          <a:prstGeom prst="rect">
            <a:avLst/>
          </a:prstGeom>
        </p:spPr>
      </p:pic>
    </p:spTree>
    <p:extLst>
      <p:ext uri="{BB962C8B-B14F-4D97-AF65-F5344CB8AC3E}">
        <p14:creationId xmlns:p14="http://schemas.microsoft.com/office/powerpoint/2010/main" val="300143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Findings</a:t>
            </a:r>
          </a:p>
        </p:txBody>
      </p:sp>
      <p:sp>
        <p:nvSpPr>
          <p:cNvPr id="3" name="Content Placeholder 2"/>
          <p:cNvSpPr>
            <a:spLocks noGrp="1"/>
          </p:cNvSpPr>
          <p:nvPr>
            <p:ph idx="1"/>
          </p:nvPr>
        </p:nvSpPr>
        <p:spPr>
          <a:xfrm>
            <a:off x="719403" y="1538800"/>
            <a:ext cx="10392000" cy="5058552"/>
          </a:xfrm>
        </p:spPr>
        <p:txBody>
          <a:bodyPr/>
          <a:lstStyle/>
          <a:p>
            <a:pPr lvl="2"/>
            <a:r>
              <a:rPr lang="en-GB" dirty="0"/>
              <a:t>Carers who have childcare commitments who also support a person with a learning disability struggle to accommodate the competing priorities of both the child and individual to attend GP appointments.</a:t>
            </a:r>
          </a:p>
          <a:p>
            <a:pPr lvl="2"/>
            <a:r>
              <a:rPr lang="en-GB" sz="1800" dirty="0">
                <a:effectLst/>
                <a:latin typeface="Arial" panose="020B0604020202020204" pitchFamily="34" charset="0"/>
                <a:ea typeface="Arial" panose="020B0604020202020204" pitchFamily="34" charset="0"/>
                <a:cs typeface="Times New Roman" panose="02020603050405020304" pitchFamily="18" charset="0"/>
              </a:rPr>
              <a:t>Many carers/families have mental health concerns because of the pressure they are facing and there is a fear services and support will be removed. </a:t>
            </a:r>
            <a:endParaRPr lang="en-GB" dirty="0"/>
          </a:p>
          <a:p>
            <a:pPr lvl="2"/>
            <a:r>
              <a:rPr lang="en-GB" b="1" dirty="0"/>
              <a:t>Cultural Competence – </a:t>
            </a:r>
            <a:r>
              <a:rPr lang="en-GB" dirty="0"/>
              <a:t>some healthcare workers were not culturally competent and sent GP reminders in a written format that was not in an accessible language. </a:t>
            </a:r>
          </a:p>
          <a:p>
            <a:pPr lvl="3"/>
            <a:r>
              <a:rPr lang="en-GB" dirty="0"/>
              <a:t>Although many individuals speak English it does not mean they are able to articulate themselves or read English.</a:t>
            </a:r>
          </a:p>
          <a:p>
            <a:pPr lvl="3"/>
            <a:r>
              <a:rPr lang="en-GB" dirty="0"/>
              <a:t>Text message was a frequently used way to communicate – again this technology was a barrier so messages go unread.</a:t>
            </a:r>
          </a:p>
          <a:p>
            <a:pPr lvl="2"/>
            <a:endParaRPr lang="en-GB" dirty="0"/>
          </a:p>
          <a:p>
            <a:pPr marL="0" lvl="2" indent="0">
              <a:buNone/>
            </a:pPr>
            <a:endParaRPr lang="en-GB" dirty="0"/>
          </a:p>
        </p:txBody>
      </p:sp>
      <p:sp>
        <p:nvSpPr>
          <p:cNvPr id="4" name="Rectangle 1">
            <a:extLst>
              <a:ext uri="{FF2B5EF4-FFF2-40B4-BE49-F238E27FC236}">
                <a16:creationId xmlns:a16="http://schemas.microsoft.com/office/drawing/2014/main" id="{9647F6EA-F9B9-1923-9A9A-3F086F2AA18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2">
            <a:extLst>
              <a:ext uri="{FF2B5EF4-FFF2-40B4-BE49-F238E27FC236}">
                <a16:creationId xmlns:a16="http://schemas.microsoft.com/office/drawing/2014/main" id="{53A11648-5CCD-0260-03DF-2718ACDE632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4818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Findings</a:t>
            </a:r>
          </a:p>
        </p:txBody>
      </p:sp>
      <p:sp>
        <p:nvSpPr>
          <p:cNvPr id="3" name="Content Placeholder 2"/>
          <p:cNvSpPr>
            <a:spLocks noGrp="1"/>
          </p:cNvSpPr>
          <p:nvPr>
            <p:ph idx="1"/>
          </p:nvPr>
        </p:nvSpPr>
        <p:spPr>
          <a:xfrm>
            <a:off x="719403" y="1538800"/>
            <a:ext cx="10392000" cy="5058552"/>
          </a:xfrm>
        </p:spPr>
        <p:txBody>
          <a:bodyPr/>
          <a:lstStyle/>
          <a:p>
            <a:pPr marL="324000" lvl="3" indent="0">
              <a:buNone/>
            </a:pPr>
            <a:r>
              <a:rPr lang="en-GB" b="1" dirty="0"/>
              <a:t>Navigating the healthcare system – it is difficult!</a:t>
            </a:r>
          </a:p>
          <a:p>
            <a:pPr lvl="3"/>
            <a:r>
              <a:rPr lang="en-GB" dirty="0"/>
              <a:t>Booking appointments varies by GP some taking electronic referrals others telephone bookings.</a:t>
            </a:r>
          </a:p>
          <a:p>
            <a:pPr lvl="3"/>
            <a:r>
              <a:rPr lang="en-GB" dirty="0"/>
              <a:t>Automated services are difficult to use especially for individuals who have a learning disability.</a:t>
            </a:r>
          </a:p>
          <a:p>
            <a:pPr lvl="3"/>
            <a:r>
              <a:rPr lang="en-GB" dirty="0"/>
              <a:t>Many healthcare workers were not often aware of the learning disability register or annual health check which deter individuals/carers if they feel resistance.</a:t>
            </a:r>
          </a:p>
          <a:p>
            <a:pPr lvl="3"/>
            <a:r>
              <a:rPr lang="en-GB" dirty="0"/>
              <a:t>Lack of understanding by healthcare workers that an individual does not need a formal learning disability diagnosis to be eligible for the learning disability register.</a:t>
            </a:r>
          </a:p>
          <a:p>
            <a:pPr lvl="2"/>
            <a:endParaRPr lang="en-GB" dirty="0"/>
          </a:p>
          <a:p>
            <a:pPr marL="0" lvl="2" indent="0">
              <a:buNone/>
            </a:pPr>
            <a:endParaRPr lang="en-GB" dirty="0"/>
          </a:p>
        </p:txBody>
      </p:sp>
      <p:sp>
        <p:nvSpPr>
          <p:cNvPr id="4" name="Rectangle 1">
            <a:extLst>
              <a:ext uri="{FF2B5EF4-FFF2-40B4-BE49-F238E27FC236}">
                <a16:creationId xmlns:a16="http://schemas.microsoft.com/office/drawing/2014/main" id="{9647F6EA-F9B9-1923-9A9A-3F086F2AA18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2">
            <a:extLst>
              <a:ext uri="{FF2B5EF4-FFF2-40B4-BE49-F238E27FC236}">
                <a16:creationId xmlns:a16="http://schemas.microsoft.com/office/drawing/2014/main" id="{53A11648-5CCD-0260-03DF-2718ACDE632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6854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Considerations</a:t>
            </a:r>
          </a:p>
        </p:txBody>
      </p:sp>
      <p:sp>
        <p:nvSpPr>
          <p:cNvPr id="3" name="Content Placeholder 2"/>
          <p:cNvSpPr>
            <a:spLocks noGrp="1"/>
          </p:cNvSpPr>
          <p:nvPr>
            <p:ph idx="1"/>
          </p:nvPr>
        </p:nvSpPr>
        <p:spPr>
          <a:xfrm>
            <a:off x="719403" y="1538800"/>
            <a:ext cx="10392000" cy="4050440"/>
          </a:xfrm>
        </p:spPr>
        <p:txBody>
          <a:bodyPr/>
          <a:lstStyle/>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Culturally equip healthcare professionals to make accessing annual health checks easier.</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Ensure GP receptionists access Oliver McGowan Mandatory Training and are able to apply the learning fro</a:t>
            </a:r>
            <a:r>
              <a:rPr lang="en-GB" sz="1800" dirty="0">
                <a:latin typeface="Arial" panose="020B0604020202020204" pitchFamily="34" charset="0"/>
                <a:ea typeface="Arial" panose="020B0604020202020204" pitchFamily="34" charset="0"/>
                <a:cs typeface="Times New Roman" panose="02020603050405020304" pitchFamily="18" charset="0"/>
              </a:rPr>
              <a:t>m this to the day job</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Provide cultural intelligence training for healthcare professionals</a:t>
            </a:r>
          </a:p>
          <a:p>
            <a:pPr marL="342900" lvl="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Maximising feedback and contribution by experts by experience and local communities to improve service delivery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GPs to ensure all communication is provided in an easy read format ensuring the context is relatable to a person from an ethnic minority background.</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Add as a reasonable adjustments flag if someone has a learning disability of has communication issues.</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Ensure AHC are easier for people to access.  A suggestion is for GPs or Practice Nurses to provide AHCs in community settings.  The current process is not culturally equipped to each all young people with a learning disability.</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Improve AHC and health action plan awareness in families.  Awareness must start earlier than just before the young person turns 14 years old, professionals from health, education and social care all need to be involved in providing a consistent message.</a:t>
            </a:r>
          </a:p>
          <a:p>
            <a:pPr marL="0" lvl="2" indent="0">
              <a:buNone/>
            </a:pPr>
            <a:endParaRPr lang="en-GB" dirty="0"/>
          </a:p>
        </p:txBody>
      </p:sp>
    </p:spTree>
    <p:extLst>
      <p:ext uri="{BB962C8B-B14F-4D97-AF65-F5344CB8AC3E}">
        <p14:creationId xmlns:p14="http://schemas.microsoft.com/office/powerpoint/2010/main" val="195937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Considerations</a:t>
            </a:r>
          </a:p>
        </p:txBody>
      </p:sp>
      <p:sp>
        <p:nvSpPr>
          <p:cNvPr id="3" name="Content Placeholder 2"/>
          <p:cNvSpPr>
            <a:spLocks noGrp="1"/>
          </p:cNvSpPr>
          <p:nvPr>
            <p:ph idx="1"/>
          </p:nvPr>
        </p:nvSpPr>
        <p:spPr>
          <a:xfrm>
            <a:off x="720000" y="1178760"/>
            <a:ext cx="10392000" cy="5130560"/>
          </a:xfrm>
        </p:spPr>
        <p:txBody>
          <a:bodyPr/>
          <a:lstStyle/>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Raise awareness with families that reasonable adjustments are a person’s legal right to ask for these.</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Healthcare settings must create a safe space for people and parents of young people with additional needs.</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The healthcare workforce must be culturally competent; this concerns the language used and a greater understanding of the stigmas faced by communities and barriers to using technology (e.g. text messages may not be used or read.)</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This project must continue, and a health campaign needs to be created in schools, colleges, and health services. </a:t>
            </a:r>
            <a:r>
              <a:rPr lang="en-GB" sz="1800" dirty="0">
                <a:latin typeface="Arial" panose="020B0604020202020204" pitchFamily="34" charset="0"/>
                <a:ea typeface="Arial" panose="020B0604020202020204" pitchFamily="34" charset="0"/>
                <a:cs typeface="Times New Roman" panose="02020603050405020304" pitchFamily="18" charset="0"/>
              </a:rPr>
              <a:t>The model for this project can be used nationally, with us leading the way and changing the concept of ‘hard to reach’ communities to ‘everyone has a level access playing field’.</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Healthcare workers must have a better understanding to distinguish between a learning disability, autism, learning difficulty, ADHD etc.  This project found professionals at times conflate them.  There is a need for all professionals to provide accurate information to families and carers to empower them to navigate the health system appropriately.</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Ensure patient groups include people who have a learning disability from an ethnic minority.</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Ensure the Autism Independence AHC posters are displayed in all GP’s waiting areas.</a:t>
            </a:r>
          </a:p>
          <a:p>
            <a:pPr marL="0" lvl="2" indent="0">
              <a:buNone/>
            </a:pPr>
            <a:endParaRPr lang="en-GB" dirty="0"/>
          </a:p>
        </p:txBody>
      </p:sp>
    </p:spTree>
    <p:extLst>
      <p:ext uri="{BB962C8B-B14F-4D97-AF65-F5344CB8AC3E}">
        <p14:creationId xmlns:p14="http://schemas.microsoft.com/office/powerpoint/2010/main" val="367087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Considerations</a:t>
            </a:r>
          </a:p>
        </p:txBody>
      </p:sp>
      <p:sp>
        <p:nvSpPr>
          <p:cNvPr id="3" name="Content Placeholder 2"/>
          <p:cNvSpPr>
            <a:spLocks noGrp="1"/>
          </p:cNvSpPr>
          <p:nvPr>
            <p:ph idx="1"/>
          </p:nvPr>
        </p:nvSpPr>
        <p:spPr>
          <a:xfrm>
            <a:off x="720000" y="1178760"/>
            <a:ext cx="10392000" cy="5130560"/>
          </a:xfrm>
        </p:spPr>
        <p:txBody>
          <a:bodyPr/>
          <a:lstStyle/>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Healthcare information must consistently be available in other languages.  Feedback from the public have said there has been a lack of translated information leaflets.</a:t>
            </a:r>
          </a:p>
          <a:p>
            <a:pPr marL="342900" lvl="0" indent="-342900">
              <a:lnSpc>
                <a:spcPct val="107000"/>
              </a:lnSpc>
              <a:spcAft>
                <a:spcPts val="800"/>
              </a:spcAft>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Area-specific focus groups in different community settings across BNSSG to be set up to bring together families and GPs/ practice managers and receptionists. This is to help healthcare professionals to understand the complex issue faced by some communities in a safe space, away from healthcare settings.</a:t>
            </a:r>
          </a:p>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Arial" panose="020B0604020202020204" pitchFamily="34" charset="0"/>
                <a:cs typeface="Times New Roman" panose="02020603050405020304" pitchFamily="18" charset="0"/>
              </a:rPr>
              <a:t>Research into co-production and how the ICB could work with families to further the aims of this project.</a:t>
            </a:r>
          </a:p>
          <a:p>
            <a:pPr marL="0" lvl="2" indent="0">
              <a:buNone/>
            </a:pPr>
            <a:endParaRPr lang="en-GB" dirty="0"/>
          </a:p>
        </p:txBody>
      </p:sp>
    </p:spTree>
    <p:extLst>
      <p:ext uri="{BB962C8B-B14F-4D97-AF65-F5344CB8AC3E}">
        <p14:creationId xmlns:p14="http://schemas.microsoft.com/office/powerpoint/2010/main" val="59202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000" y="3167690"/>
            <a:ext cx="10392000" cy="723660"/>
          </a:xfrm>
        </p:spPr>
        <p:txBody>
          <a:bodyPr/>
          <a:lstStyle/>
          <a:p>
            <a:pPr algn="ctr"/>
            <a:r>
              <a:rPr lang="en-GB" dirty="0"/>
              <a:t>Any Questions? </a:t>
            </a:r>
          </a:p>
        </p:txBody>
      </p:sp>
      <p:pic>
        <p:nvPicPr>
          <p:cNvPr id="5" name="officeArt object" descr="A picture containing text&#10;&#10;Description automatically generated">
            <a:extLst>
              <a:ext uri="{FF2B5EF4-FFF2-40B4-BE49-F238E27FC236}">
                <a16:creationId xmlns:a16="http://schemas.microsoft.com/office/drawing/2014/main" id="{3839898D-18C9-9D75-8257-2536A534C12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03712" y="4869160"/>
            <a:ext cx="4464496" cy="809625"/>
          </a:xfrm>
          <a:prstGeom prst="rect">
            <a:avLst/>
          </a:prstGeom>
          <a:ln w="12700" cap="flat">
            <a:noFill/>
            <a:miter lim="400000"/>
          </a:ln>
          <a:effectLst/>
        </p:spPr>
      </p:pic>
      <p:pic>
        <p:nvPicPr>
          <p:cNvPr id="6" name="Picture 5" descr="A black background with blue text&#10;&#10;Description automatically generated">
            <a:extLst>
              <a:ext uri="{FF2B5EF4-FFF2-40B4-BE49-F238E27FC236}">
                <a16:creationId xmlns:a16="http://schemas.microsoft.com/office/drawing/2014/main" id="{5C1A0F92-DDED-9265-61FA-0DD484E47E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44" y="404664"/>
            <a:ext cx="3145790" cy="688340"/>
          </a:xfrm>
          <a:prstGeom prst="rect">
            <a:avLst/>
          </a:prstGeom>
          <a:noFill/>
          <a:ln>
            <a:noFill/>
          </a:ln>
        </p:spPr>
      </p:pic>
    </p:spTree>
    <p:extLst>
      <p:ext uri="{BB962C8B-B14F-4D97-AF65-F5344CB8AC3E}">
        <p14:creationId xmlns:p14="http://schemas.microsoft.com/office/powerpoint/2010/main" val="5403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A1E138C-F3A4-56D9-52E0-06A12B601D3E}"/>
              </a:ext>
            </a:extLst>
          </p:cNvPr>
          <p:cNvSpPr>
            <a:spLocks noGrp="1"/>
          </p:cNvSpPr>
          <p:nvPr>
            <p:ph type="subTitle" idx="1"/>
          </p:nvPr>
        </p:nvSpPr>
        <p:spPr>
          <a:xfrm>
            <a:off x="608503" y="3142435"/>
            <a:ext cx="10114531" cy="286565"/>
          </a:xfrm>
        </p:spPr>
        <p:txBody>
          <a:bodyPr/>
          <a:lstStyle/>
          <a:p>
            <a:pPr>
              <a:spcAft>
                <a:spcPts val="0"/>
              </a:spcAft>
            </a:pPr>
            <a:r>
              <a:rPr lang="en-GB" sz="4267" dirty="0">
                <a:latin typeface="Arial" panose="020B0604020202020204" pitchFamily="34" charset="0"/>
                <a:cs typeface="Arial" panose="020B0604020202020204" pitchFamily="34" charset="0"/>
              </a:rPr>
              <a:t>Reasonable Adjustments Digital Flag</a:t>
            </a:r>
          </a:p>
        </p:txBody>
      </p:sp>
    </p:spTree>
    <p:extLst>
      <p:ext uri="{BB962C8B-B14F-4D97-AF65-F5344CB8AC3E}">
        <p14:creationId xmlns:p14="http://schemas.microsoft.com/office/powerpoint/2010/main" val="1510325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8259259-0881-FDDA-B871-B86C1B51946A}"/>
              </a:ext>
            </a:extLst>
          </p:cNvPr>
          <p:cNvSpPr txBox="1"/>
          <p:nvPr/>
        </p:nvSpPr>
        <p:spPr>
          <a:xfrm>
            <a:off x="1298997" y="484617"/>
            <a:ext cx="10377049"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80378D"/>
                </a:solidFill>
                <a:effectLst/>
                <a:uLnTx/>
                <a:uFillTx/>
                <a:latin typeface="Arial" panose="020B0604020202020204" pitchFamily="34" charset="0"/>
                <a:ea typeface="+mn-ea"/>
                <a:cs typeface="Arial" panose="020B0604020202020204" pitchFamily="34" charset="0"/>
              </a:rPr>
              <a:t>ReSPECT+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80378D"/>
                </a:solidFill>
                <a:effectLst/>
                <a:uLnTx/>
                <a:uFillTx/>
                <a:latin typeface="Arial" panose="020B0604020202020204" pitchFamily="34" charset="0"/>
                <a:ea typeface="+mn-ea"/>
                <a:cs typeface="Arial" panose="020B0604020202020204" pitchFamily="34" charset="0"/>
              </a:rPr>
              <a:t>Accessible for LD Population </a:t>
            </a:r>
          </a:p>
        </p:txBody>
      </p:sp>
      <p:sp>
        <p:nvSpPr>
          <p:cNvPr id="6" name="TextBox 5">
            <a:extLst>
              <a:ext uri="{FF2B5EF4-FFF2-40B4-BE49-F238E27FC236}">
                <a16:creationId xmlns:a16="http://schemas.microsoft.com/office/drawing/2014/main" id="{39E2D436-74C4-1C2E-E0B0-1D75D3AFA19A}"/>
              </a:ext>
            </a:extLst>
          </p:cNvPr>
          <p:cNvSpPr txBox="1"/>
          <p:nvPr/>
        </p:nvSpPr>
        <p:spPr>
          <a:xfrm>
            <a:off x="1767207" y="5638167"/>
            <a:ext cx="9329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Olivia </a:t>
            </a:r>
            <a:r>
              <a:rPr kumimoji="0" lang="en-GB"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Mitchell,</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End of Life Clinical Lead</a:t>
            </a:r>
          </a:p>
        </p:txBody>
      </p:sp>
      <p:pic>
        <p:nvPicPr>
          <p:cNvPr id="12" name="Picture 11" descr="A purple flower and a black background&#10;&#10;Description automatically generated">
            <a:extLst>
              <a:ext uri="{FF2B5EF4-FFF2-40B4-BE49-F238E27FC236}">
                <a16:creationId xmlns:a16="http://schemas.microsoft.com/office/drawing/2014/main" id="{DDD6234A-8093-721A-9455-25BB57D46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048" y="3205811"/>
            <a:ext cx="2626209" cy="2626209"/>
          </a:xfrm>
          <a:prstGeom prst="rect">
            <a:avLst/>
          </a:prstGeom>
        </p:spPr>
      </p:pic>
      <p:pic>
        <p:nvPicPr>
          <p:cNvPr id="11" name="Picture 10" descr="Icon&#10;&#10;Description automatically generated">
            <a:extLst>
              <a:ext uri="{FF2B5EF4-FFF2-40B4-BE49-F238E27FC236}">
                <a16:creationId xmlns:a16="http://schemas.microsoft.com/office/drawing/2014/main" id="{38B96EFD-6CB7-D6DB-4F8F-2DA1987BF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858" y="146118"/>
            <a:ext cx="1172760" cy="788871"/>
          </a:xfrm>
          <a:prstGeom prst="rect">
            <a:avLst/>
          </a:prstGeom>
        </p:spPr>
      </p:pic>
    </p:spTree>
    <p:extLst>
      <p:ext uri="{BB962C8B-B14F-4D97-AF65-F5344CB8AC3E}">
        <p14:creationId xmlns:p14="http://schemas.microsoft.com/office/powerpoint/2010/main" val="852677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40E03C6C-F9C5-9FBF-CF70-B33CAC9C9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858" y="146118"/>
            <a:ext cx="1172760" cy="788871"/>
          </a:xfrm>
          <a:prstGeom prst="rect">
            <a:avLst/>
          </a:prstGeom>
        </p:spPr>
      </p:pic>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69B0CC-306D-229C-A3EA-116BBA45B582}"/>
              </a:ext>
            </a:extLst>
          </p:cNvPr>
          <p:cNvSpPr txBox="1"/>
          <p:nvPr/>
        </p:nvSpPr>
        <p:spPr>
          <a:xfrm>
            <a:off x="1027549" y="85327"/>
            <a:ext cx="89890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80378D"/>
                </a:solidFill>
                <a:effectLst/>
                <a:uLnTx/>
                <a:uFillTx/>
                <a:latin typeface="Arial" panose="020B0604020202020204" pitchFamily="34" charset="0"/>
                <a:ea typeface="+mn-ea"/>
                <a:cs typeface="Arial" panose="020B0604020202020204" pitchFamily="34" charset="0"/>
              </a:rPr>
              <a:t>ReSPECT+</a:t>
            </a:r>
          </a:p>
        </p:txBody>
      </p:sp>
      <p:sp>
        <p:nvSpPr>
          <p:cNvPr id="11" name="TextBox 10">
            <a:extLst>
              <a:ext uri="{FF2B5EF4-FFF2-40B4-BE49-F238E27FC236}">
                <a16:creationId xmlns:a16="http://schemas.microsoft.com/office/drawing/2014/main" id="{131B4C9E-A825-3A42-8BBD-920574D14D24}"/>
              </a:ext>
            </a:extLst>
          </p:cNvPr>
          <p:cNvSpPr txBox="1"/>
          <p:nvPr/>
        </p:nvSpPr>
        <p:spPr>
          <a:xfrm>
            <a:off x="812671" y="878316"/>
            <a:ext cx="11023729" cy="5370701"/>
          </a:xfrm>
          <a:prstGeom prst="rect">
            <a:avLst/>
          </a:prstGeom>
          <a:noFill/>
        </p:spPr>
        <p:txBody>
          <a:bodyPr wrap="square">
            <a:spAutoFit/>
          </a:bodyPr>
          <a:lstStyle/>
          <a:p>
            <a:pPr marL="324000" lvl="2" indent="-324000">
              <a:spcBef>
                <a:spcPts val="1100"/>
              </a:spcBef>
              <a:buClr>
                <a:srgbClr val="ED7D31"/>
              </a:buClr>
              <a:buFont typeface="Arial" panose="020B0604020202020204" pitchFamily="34" charset="0"/>
              <a:buChar cha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Accessible by </a:t>
            </a:r>
            <a:r>
              <a:rPr lang="en-GB" sz="2400" dirty="0" err="1">
                <a:solidFill>
                  <a:prstClr val="black"/>
                </a:solidFill>
              </a:rPr>
              <a:t>everyoA</a:t>
            </a:r>
            <a:r>
              <a:rPr lang="en-GB" sz="2400" dirty="0">
                <a:solidFill>
                  <a:prstClr val="black"/>
                </a:solidFill>
              </a:rPr>
              <a:t> single cloud based care plan based on </a:t>
            </a:r>
            <a:r>
              <a:rPr lang="en-GB" sz="2400" dirty="0" err="1">
                <a:solidFill>
                  <a:prstClr val="black"/>
                </a:solidFill>
              </a:rPr>
              <a:t>ReSPECT</a:t>
            </a:r>
            <a:r>
              <a:rPr lang="en-GB" sz="2400" dirty="0">
                <a:solidFill>
                  <a:prstClr val="black"/>
                </a:solidFill>
              </a:rPr>
              <a:t> but also incorporating advance care planning and end of life care</a:t>
            </a:r>
          </a:p>
          <a:p>
            <a:pPr marL="324000" marR="0" lvl="2" indent="-324000" algn="l" defTabSz="914400" rtl="0" eaLnBrk="1" fontAlgn="auto" latinLnBrk="0" hangingPunct="1">
              <a:lnSpc>
                <a:spcPct val="100000"/>
              </a:lnSpc>
              <a:spcBef>
                <a:spcPts val="1100"/>
              </a:spcBef>
              <a:spcAft>
                <a:spcPts val="0"/>
              </a:spcAft>
              <a:buClr>
                <a:srgbClr val="ED7D31"/>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 involved in the care of a patient in both health and social care, in order to guide decision-making, and delivery of patient-centred, coordinated care</a:t>
            </a:r>
          </a:p>
          <a:p>
            <a:pPr marL="324000" marR="0" lvl="2" indent="-324000" algn="l" defTabSz="914400" rtl="0" eaLnBrk="1" fontAlgn="auto" latinLnBrk="0" hangingPunct="1">
              <a:lnSpc>
                <a:spcPct val="100000"/>
              </a:lnSpc>
              <a:spcBef>
                <a:spcPts val="1100"/>
              </a:spcBef>
              <a:spcAft>
                <a:spcPts val="0"/>
              </a:spcAft>
              <a:buClr>
                <a:srgbClr val="ED7D31"/>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Facilitate the planning of personalised care, to ensure patients receive care that reflects their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values, goals and preferences</a:t>
            </a:r>
          </a:p>
          <a:p>
            <a:pPr marL="324000" marR="0" lvl="2" indent="-324000" algn="l" defTabSz="914400" rtl="0" eaLnBrk="1" fontAlgn="auto" latinLnBrk="0" hangingPunct="1">
              <a:lnSpc>
                <a:spcPct val="100000"/>
              </a:lnSpc>
              <a:spcBef>
                <a:spcPts val="1100"/>
              </a:spcBef>
              <a:spcAft>
                <a:spcPts val="0"/>
              </a:spcAft>
              <a:buClr>
                <a:srgbClr val="ED7D31"/>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Alert health care professionals from any setting, that a patient has a serious health condition, has palliative care needs, or is approaching the end of their life, and will ensure they are prioritised appropriately</a:t>
            </a:r>
          </a:p>
          <a:p>
            <a:pPr marL="324000" marR="0" lvl="2" indent="-324000" algn="l" defTabSz="914400" rtl="0" eaLnBrk="1" fontAlgn="auto" latinLnBrk="0" hangingPunct="1">
              <a:lnSpc>
                <a:spcPct val="100000"/>
              </a:lnSpc>
              <a:spcBef>
                <a:spcPts val="1100"/>
              </a:spcBef>
              <a:spcAft>
                <a:spcPts val="0"/>
              </a:spcAft>
              <a:buClr>
                <a:srgbClr val="ED7D31"/>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Interoperable with clinical systems used across our providers</a:t>
            </a:r>
          </a:p>
          <a:p>
            <a:pPr marL="324000" marR="0" lvl="2" indent="-324000" algn="l" defTabSz="914400" rtl="0" eaLnBrk="1" fontAlgn="auto" latinLnBrk="0" hangingPunct="1">
              <a:lnSpc>
                <a:spcPct val="100000"/>
              </a:lnSpc>
              <a:spcBef>
                <a:spcPts val="1100"/>
              </a:spcBef>
              <a:spcAft>
                <a:spcPts val="0"/>
              </a:spcAft>
              <a:buClr>
                <a:srgbClr val="ED7D31"/>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Visible in our shared care record ‘Connecting Care’</a:t>
            </a:r>
          </a:p>
          <a:p>
            <a:pPr marL="324000" marR="0" lvl="2" indent="-324000" algn="l" defTabSz="914400" rtl="0" eaLnBrk="1" fontAlgn="auto" latinLnBrk="0" hangingPunct="1">
              <a:lnSpc>
                <a:spcPct val="100000"/>
              </a:lnSpc>
              <a:spcBef>
                <a:spcPts val="1100"/>
              </a:spcBef>
              <a:spcAft>
                <a:spcPts val="0"/>
              </a:spcAft>
              <a:buClr>
                <a:srgbClr val="ED7D31"/>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 patient portal should be available for our citizens in the future</a:t>
            </a:r>
          </a:p>
        </p:txBody>
      </p:sp>
    </p:spTree>
    <p:extLst>
      <p:ext uri="{BB962C8B-B14F-4D97-AF65-F5344CB8AC3E}">
        <p14:creationId xmlns:p14="http://schemas.microsoft.com/office/powerpoint/2010/main" val="4218569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B72795-F616-7079-53A4-696DD499F0EE}"/>
              </a:ext>
            </a:extLst>
          </p:cNvPr>
          <p:cNvSpPr/>
          <p:nvPr/>
        </p:nvSpPr>
        <p:spPr>
          <a:xfrm>
            <a:off x="249382" y="426779"/>
            <a:ext cx="106218" cy="5971310"/>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15B23C-1DFF-801F-04D1-CA90573E14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42880" y="5257800"/>
            <a:ext cx="1348325" cy="1348325"/>
          </a:xfrm>
          <a:prstGeom prst="rect">
            <a:avLst/>
          </a:prstGeom>
        </p:spPr>
      </p:pic>
      <p:sp>
        <p:nvSpPr>
          <p:cNvPr id="12" name="TextBox 11">
            <a:extLst>
              <a:ext uri="{FF2B5EF4-FFF2-40B4-BE49-F238E27FC236}">
                <a16:creationId xmlns:a16="http://schemas.microsoft.com/office/drawing/2014/main" id="{9043C0DF-AC69-313E-BCBA-FBE60EA57E44}"/>
              </a:ext>
            </a:extLst>
          </p:cNvPr>
          <p:cNvSpPr txBox="1"/>
          <p:nvPr/>
        </p:nvSpPr>
        <p:spPr>
          <a:xfrm>
            <a:off x="550543" y="113770"/>
            <a:ext cx="89890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80378D"/>
                </a:solidFill>
                <a:effectLst/>
                <a:uLnTx/>
                <a:uFillTx/>
                <a:latin typeface="Arial" panose="020B0604020202020204" pitchFamily="34" charset="0"/>
                <a:ea typeface="+mn-ea"/>
                <a:cs typeface="Arial" panose="020B0604020202020204" pitchFamily="34" charset="0"/>
              </a:rPr>
              <a:t>Example</a:t>
            </a:r>
          </a:p>
        </p:txBody>
      </p:sp>
      <p:pic>
        <p:nvPicPr>
          <p:cNvPr id="6" name="Picture 5">
            <a:extLst>
              <a:ext uri="{FF2B5EF4-FFF2-40B4-BE49-F238E27FC236}">
                <a16:creationId xmlns:a16="http://schemas.microsoft.com/office/drawing/2014/main" id="{8EEDE100-2729-1D71-EF21-E026F6CBDD62}"/>
              </a:ext>
            </a:extLst>
          </p:cNvPr>
          <p:cNvPicPr>
            <a:picLocks noChangeAspect="1"/>
          </p:cNvPicPr>
          <p:nvPr/>
        </p:nvPicPr>
        <p:blipFill rotWithShape="1">
          <a:blip r:embed="rId4"/>
          <a:srcRect l="22627" t="20363" r="24717" b="6685"/>
          <a:stretch/>
        </p:blipFill>
        <p:spPr>
          <a:xfrm>
            <a:off x="2706900" y="1125438"/>
            <a:ext cx="7213478" cy="5618792"/>
          </a:xfrm>
          <a:prstGeom prst="rect">
            <a:avLst/>
          </a:prstGeom>
        </p:spPr>
      </p:pic>
      <p:pic>
        <p:nvPicPr>
          <p:cNvPr id="2" name="Picture 1" descr="Icon&#10;&#10;Description automatically generated">
            <a:extLst>
              <a:ext uri="{FF2B5EF4-FFF2-40B4-BE49-F238E27FC236}">
                <a16:creationId xmlns:a16="http://schemas.microsoft.com/office/drawing/2014/main" id="{9792687B-CA91-04EF-8C23-A105FA2D99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9858" y="146118"/>
            <a:ext cx="1172760" cy="788871"/>
          </a:xfrm>
          <a:prstGeom prst="rect">
            <a:avLst/>
          </a:prstGeom>
        </p:spPr>
      </p:pic>
    </p:spTree>
    <p:extLst>
      <p:ext uri="{BB962C8B-B14F-4D97-AF65-F5344CB8AC3E}">
        <p14:creationId xmlns:p14="http://schemas.microsoft.com/office/powerpoint/2010/main" val="1450592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B72795-F616-7079-53A4-696DD499F0EE}"/>
              </a:ext>
            </a:extLst>
          </p:cNvPr>
          <p:cNvSpPr/>
          <p:nvPr/>
        </p:nvSpPr>
        <p:spPr>
          <a:xfrm>
            <a:off x="249382" y="425514"/>
            <a:ext cx="106218" cy="5971310"/>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829D7836-96B5-40FF-1DD1-7390AFE92F55}"/>
              </a:ext>
            </a:extLst>
          </p:cNvPr>
          <p:cNvCxnSpPr>
            <a:cxnSpLocks/>
          </p:cNvCxnSpPr>
          <p:nvPr/>
        </p:nvCxnSpPr>
        <p:spPr>
          <a:xfrm flipV="1">
            <a:off x="302491" y="6370320"/>
            <a:ext cx="10040389" cy="44335"/>
          </a:xfrm>
          <a:prstGeom prst="line">
            <a:avLst/>
          </a:prstGeom>
          <a:ln>
            <a:solidFill>
              <a:srgbClr val="C6579A"/>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915B23C-1DFF-801F-04D1-CA90573E1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42880" y="5257800"/>
            <a:ext cx="1348325" cy="1348325"/>
          </a:xfrm>
          <a:prstGeom prst="rect">
            <a:avLst/>
          </a:prstGeom>
        </p:spPr>
      </p:pic>
      <p:sp>
        <p:nvSpPr>
          <p:cNvPr id="5" name="TextBox 4">
            <a:extLst>
              <a:ext uri="{FF2B5EF4-FFF2-40B4-BE49-F238E27FC236}">
                <a16:creationId xmlns:a16="http://schemas.microsoft.com/office/drawing/2014/main" id="{4018129A-7DB0-CEE3-074B-8CCB99168186}"/>
              </a:ext>
            </a:extLst>
          </p:cNvPr>
          <p:cNvSpPr txBox="1"/>
          <p:nvPr/>
        </p:nvSpPr>
        <p:spPr>
          <a:xfrm>
            <a:off x="539552" y="915217"/>
            <a:ext cx="89890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80378D"/>
                </a:solidFill>
                <a:effectLst/>
                <a:uLnTx/>
                <a:uFillTx/>
                <a:latin typeface="Arial" panose="020B0604020202020204" pitchFamily="34" charset="0"/>
                <a:ea typeface="+mn-ea"/>
                <a:cs typeface="Arial" panose="020B0604020202020204" pitchFamily="34" charset="0"/>
              </a:rPr>
              <a:t>ReSPECT+ &amp; Health Inequalities</a:t>
            </a:r>
          </a:p>
        </p:txBody>
      </p:sp>
      <p:sp>
        <p:nvSpPr>
          <p:cNvPr id="2" name="Content Placeholder 2">
            <a:extLst>
              <a:ext uri="{FF2B5EF4-FFF2-40B4-BE49-F238E27FC236}">
                <a16:creationId xmlns:a16="http://schemas.microsoft.com/office/drawing/2014/main" id="{68D49B5B-3B7C-BA1C-64BF-E8FC2E629D28}"/>
              </a:ext>
            </a:extLst>
          </p:cNvPr>
          <p:cNvSpPr txBox="1">
            <a:spLocks/>
          </p:cNvSpPr>
          <p:nvPr/>
        </p:nvSpPr>
        <p:spPr>
          <a:xfrm>
            <a:off x="539551" y="1992409"/>
            <a:ext cx="11151653" cy="376240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100"/>
              </a:spcBef>
              <a:spcAft>
                <a:spcPts val="0"/>
              </a:spcAft>
              <a:buClr>
                <a:srgbClr val="ED7D31"/>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Specific sections asking about cognitive impairment and learning disabilities</a:t>
            </a:r>
          </a:p>
          <a:p>
            <a:pPr marL="342900" marR="0" lvl="0" indent="-342900" algn="l" defTabSz="914400" rtl="0" eaLnBrk="1" fontAlgn="auto" latinLnBrk="0" hangingPunct="1">
              <a:lnSpc>
                <a:spcPct val="90000"/>
              </a:lnSpc>
              <a:spcBef>
                <a:spcPts val="1100"/>
              </a:spcBef>
              <a:spcAft>
                <a:spcPts val="0"/>
              </a:spcAft>
              <a:buClr>
                <a:srgbClr val="ED7D31"/>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Questions included specifically about reasonable adjustments</a:t>
            </a:r>
          </a:p>
          <a:p>
            <a:pPr marL="342900" marR="0" lvl="0" indent="-342900" algn="l" defTabSz="914400" rtl="0" eaLnBrk="1" fontAlgn="auto" latinLnBrk="0" hangingPunct="1">
              <a:lnSpc>
                <a:spcPct val="90000"/>
              </a:lnSpc>
              <a:spcBef>
                <a:spcPts val="1100"/>
              </a:spcBef>
              <a:spcAft>
                <a:spcPts val="0"/>
              </a:spcAft>
              <a:buClr>
                <a:srgbClr val="ED7D31"/>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detailed section has been incorporated to guide clinicians through assessing capacity and recording the outcome of this  clearly</a:t>
            </a:r>
          </a:p>
          <a:p>
            <a:pPr marL="342900" marR="0" lvl="0" indent="-342900" algn="l" defTabSz="914400" rtl="0" eaLnBrk="1" fontAlgn="auto" latinLnBrk="0" hangingPunct="1">
              <a:lnSpc>
                <a:spcPct val="90000"/>
              </a:lnSpc>
              <a:spcBef>
                <a:spcPts val="1100"/>
              </a:spcBef>
              <a:spcAft>
                <a:spcPts val="0"/>
              </a:spcAft>
              <a:buClr>
                <a:srgbClr val="ED7D31"/>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Developed with support from the national health inequalities team</a:t>
            </a:r>
          </a:p>
          <a:p>
            <a:pPr marL="342900" marR="0" lvl="0" indent="-342900" algn="l" defTabSz="914400" rtl="0" eaLnBrk="1" fontAlgn="auto" latinLnBrk="0" hangingPunct="1">
              <a:lnSpc>
                <a:spcPct val="90000"/>
              </a:lnSpc>
              <a:spcBef>
                <a:spcPts val="1100"/>
              </a:spcBef>
              <a:spcAft>
                <a:spcPts val="0"/>
              </a:spcAft>
              <a:buClr>
                <a:srgbClr val="ED7D31"/>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 addition in the past cancer patients appear to have been disproportionately represented in advance care planning solutions (</a:t>
            </a:r>
            <a:r>
              <a:rPr kumimoji="0" lang="en-GB" sz="2800" b="0" i="0" u="none" strike="noStrike" kern="1200" cap="none" spc="0" normalizeH="0" baseline="0" noProof="0" dirty="0" err="1">
                <a:ln>
                  <a:noFill/>
                </a:ln>
                <a:solidFill>
                  <a:prstClr val="black"/>
                </a:solidFill>
                <a:effectLst/>
                <a:uLnTx/>
                <a:uFillTx/>
                <a:latin typeface="Calibri" panose="020F0502020204030204"/>
                <a:ea typeface="+mn-ea"/>
                <a:cs typeface="+mn-cs"/>
              </a:rPr>
              <a:t>EPaCCS</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the new solution prompts inclusion of those with any serious illness and moderate to severe frailty.</a:t>
            </a:r>
          </a:p>
        </p:txBody>
      </p:sp>
      <p:pic>
        <p:nvPicPr>
          <p:cNvPr id="3" name="Picture 2" descr="Icon&#10;&#10;Description automatically generated">
            <a:extLst>
              <a:ext uri="{FF2B5EF4-FFF2-40B4-BE49-F238E27FC236}">
                <a16:creationId xmlns:a16="http://schemas.microsoft.com/office/drawing/2014/main" id="{A72F6E74-A956-B807-0BC9-B8BC04D46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858" y="146118"/>
            <a:ext cx="1172760" cy="788871"/>
          </a:xfrm>
          <a:prstGeom prst="rect">
            <a:avLst/>
          </a:prstGeom>
        </p:spPr>
      </p:pic>
    </p:spTree>
    <p:extLst>
      <p:ext uri="{BB962C8B-B14F-4D97-AF65-F5344CB8AC3E}">
        <p14:creationId xmlns:p14="http://schemas.microsoft.com/office/powerpoint/2010/main" val="1942862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B72795-F616-7079-53A4-696DD499F0EE}"/>
              </a:ext>
            </a:extLst>
          </p:cNvPr>
          <p:cNvSpPr/>
          <p:nvPr/>
        </p:nvSpPr>
        <p:spPr>
          <a:xfrm>
            <a:off x="249382" y="426779"/>
            <a:ext cx="106218" cy="5971310"/>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15B23C-1DFF-801F-04D1-CA90573E14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42880" y="5257800"/>
            <a:ext cx="1348325" cy="1348325"/>
          </a:xfrm>
          <a:prstGeom prst="rect">
            <a:avLst/>
          </a:prstGeom>
        </p:spPr>
      </p:pic>
      <p:sp>
        <p:nvSpPr>
          <p:cNvPr id="12" name="TextBox 11">
            <a:extLst>
              <a:ext uri="{FF2B5EF4-FFF2-40B4-BE49-F238E27FC236}">
                <a16:creationId xmlns:a16="http://schemas.microsoft.com/office/drawing/2014/main" id="{9043C0DF-AC69-313E-BCBA-FBE60EA57E44}"/>
              </a:ext>
            </a:extLst>
          </p:cNvPr>
          <p:cNvSpPr txBox="1"/>
          <p:nvPr/>
        </p:nvSpPr>
        <p:spPr>
          <a:xfrm>
            <a:off x="550543" y="113770"/>
            <a:ext cx="89890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80378D"/>
                </a:solidFill>
                <a:effectLst/>
                <a:uLnTx/>
                <a:uFillTx/>
                <a:latin typeface="Arial" panose="020B0604020202020204" pitchFamily="34" charset="0"/>
                <a:ea typeface="+mn-ea"/>
                <a:cs typeface="Arial" panose="020B0604020202020204" pitchFamily="34" charset="0"/>
              </a:rPr>
              <a:t>Leaflets</a:t>
            </a:r>
          </a:p>
        </p:txBody>
      </p:sp>
      <p:pic>
        <p:nvPicPr>
          <p:cNvPr id="3" name="Picture 2">
            <a:extLst>
              <a:ext uri="{FF2B5EF4-FFF2-40B4-BE49-F238E27FC236}">
                <a16:creationId xmlns:a16="http://schemas.microsoft.com/office/drawing/2014/main" id="{5636B66A-6A3B-73FD-AD21-2A3F198EED4B}"/>
              </a:ext>
            </a:extLst>
          </p:cNvPr>
          <p:cNvPicPr>
            <a:picLocks noChangeAspect="1"/>
          </p:cNvPicPr>
          <p:nvPr/>
        </p:nvPicPr>
        <p:blipFill rotWithShape="1">
          <a:blip r:embed="rId4"/>
          <a:srcRect l="19568" t="19310" r="20156" b="6237"/>
          <a:stretch/>
        </p:blipFill>
        <p:spPr>
          <a:xfrm>
            <a:off x="2096657" y="920358"/>
            <a:ext cx="7921336" cy="5501101"/>
          </a:xfrm>
          <a:prstGeom prst="rect">
            <a:avLst/>
          </a:prstGeom>
        </p:spPr>
      </p:pic>
      <p:sp>
        <p:nvSpPr>
          <p:cNvPr id="5" name="TextBox 4">
            <a:extLst>
              <a:ext uri="{FF2B5EF4-FFF2-40B4-BE49-F238E27FC236}">
                <a16:creationId xmlns:a16="http://schemas.microsoft.com/office/drawing/2014/main" id="{755B0A10-37FF-E2FA-24A3-8EA89C65BBCE}"/>
              </a:ext>
            </a:extLst>
          </p:cNvPr>
          <p:cNvSpPr txBox="1"/>
          <p:nvPr/>
        </p:nvSpPr>
        <p:spPr>
          <a:xfrm>
            <a:off x="1627296" y="6421459"/>
            <a:ext cx="91425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https://www.stpetershospice.org/media/nu1nedqk/respect-plus-patient-leaflet-oct-23.pdf</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descr="Icon&#10;&#10;Description automatically generated">
            <a:extLst>
              <a:ext uri="{FF2B5EF4-FFF2-40B4-BE49-F238E27FC236}">
                <a16:creationId xmlns:a16="http://schemas.microsoft.com/office/drawing/2014/main" id="{AA282BE4-F393-486B-2400-16955631CE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9858" y="146118"/>
            <a:ext cx="1172760" cy="788871"/>
          </a:xfrm>
          <a:prstGeom prst="rect">
            <a:avLst/>
          </a:prstGeom>
        </p:spPr>
      </p:pic>
    </p:spTree>
    <p:extLst>
      <p:ext uri="{BB962C8B-B14F-4D97-AF65-F5344CB8AC3E}">
        <p14:creationId xmlns:p14="http://schemas.microsoft.com/office/powerpoint/2010/main" val="2938575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B72795-F616-7079-53A4-696DD499F0EE}"/>
              </a:ext>
            </a:extLst>
          </p:cNvPr>
          <p:cNvSpPr/>
          <p:nvPr/>
        </p:nvSpPr>
        <p:spPr>
          <a:xfrm>
            <a:off x="249382" y="430093"/>
            <a:ext cx="106218" cy="5971310"/>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Logo, icon&#10;&#10;Description automatically generated">
            <a:extLst>
              <a:ext uri="{FF2B5EF4-FFF2-40B4-BE49-F238E27FC236}">
                <a16:creationId xmlns:a16="http://schemas.microsoft.com/office/drawing/2014/main" id="{F915B23C-1DFF-801F-04D1-CA90573E1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880" y="5257800"/>
            <a:ext cx="1348325" cy="1348325"/>
          </a:xfrm>
          <a:prstGeom prst="rect">
            <a:avLst/>
          </a:prstGeom>
        </p:spPr>
      </p:pic>
      <p:sp>
        <p:nvSpPr>
          <p:cNvPr id="5" name="TextBox 4">
            <a:extLst>
              <a:ext uri="{FF2B5EF4-FFF2-40B4-BE49-F238E27FC236}">
                <a16:creationId xmlns:a16="http://schemas.microsoft.com/office/drawing/2014/main" id="{9A2555C2-E645-4AFA-7814-936A476D6BA6}"/>
              </a:ext>
            </a:extLst>
          </p:cNvPr>
          <p:cNvSpPr txBox="1"/>
          <p:nvPr/>
        </p:nvSpPr>
        <p:spPr>
          <a:xfrm>
            <a:off x="550543" y="94224"/>
            <a:ext cx="89890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80378D"/>
                </a:solidFill>
                <a:effectLst/>
                <a:uLnTx/>
                <a:uFillTx/>
                <a:latin typeface="Arial" panose="020B0604020202020204" pitchFamily="34" charset="0"/>
                <a:ea typeface="+mn-ea"/>
                <a:cs typeface="Arial" panose="020B0604020202020204" pitchFamily="34" charset="0"/>
              </a:rPr>
              <a:t>Easy Read Leaflet</a:t>
            </a:r>
          </a:p>
        </p:txBody>
      </p:sp>
      <p:pic>
        <p:nvPicPr>
          <p:cNvPr id="3" name="Picture 2">
            <a:extLst>
              <a:ext uri="{FF2B5EF4-FFF2-40B4-BE49-F238E27FC236}">
                <a16:creationId xmlns:a16="http://schemas.microsoft.com/office/drawing/2014/main" id="{AC7E11CE-5A20-9298-AF6A-6C121A710007}"/>
              </a:ext>
            </a:extLst>
          </p:cNvPr>
          <p:cNvPicPr>
            <a:picLocks noChangeAspect="1"/>
          </p:cNvPicPr>
          <p:nvPr/>
        </p:nvPicPr>
        <p:blipFill rotWithShape="1">
          <a:blip r:embed="rId4"/>
          <a:srcRect l="31437" t="17881" r="37453" b="7737"/>
          <a:stretch/>
        </p:blipFill>
        <p:spPr>
          <a:xfrm>
            <a:off x="3554083" y="1034806"/>
            <a:ext cx="4364967" cy="5867597"/>
          </a:xfrm>
          <a:prstGeom prst="rect">
            <a:avLst/>
          </a:prstGeom>
        </p:spPr>
      </p:pic>
      <p:pic>
        <p:nvPicPr>
          <p:cNvPr id="2" name="Picture 1" descr="Icon&#10;&#10;Description automatically generated">
            <a:extLst>
              <a:ext uri="{FF2B5EF4-FFF2-40B4-BE49-F238E27FC236}">
                <a16:creationId xmlns:a16="http://schemas.microsoft.com/office/drawing/2014/main" id="{442D3DDB-0623-25B9-628A-FA4BA5E54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9858" y="146118"/>
            <a:ext cx="1172760" cy="788871"/>
          </a:xfrm>
          <a:prstGeom prst="rect">
            <a:avLst/>
          </a:prstGeom>
        </p:spPr>
      </p:pic>
    </p:spTree>
    <p:extLst>
      <p:ext uri="{BB962C8B-B14F-4D97-AF65-F5344CB8AC3E}">
        <p14:creationId xmlns:p14="http://schemas.microsoft.com/office/powerpoint/2010/main" val="3189849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B72795-F616-7079-53A4-696DD499F0EE}"/>
              </a:ext>
            </a:extLst>
          </p:cNvPr>
          <p:cNvSpPr/>
          <p:nvPr/>
        </p:nvSpPr>
        <p:spPr>
          <a:xfrm>
            <a:off x="249382" y="430092"/>
            <a:ext cx="106218" cy="5971310"/>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829D7836-96B5-40FF-1DD1-7390AFE92F55}"/>
              </a:ext>
            </a:extLst>
          </p:cNvPr>
          <p:cNvCxnSpPr>
            <a:cxnSpLocks/>
          </p:cNvCxnSpPr>
          <p:nvPr/>
        </p:nvCxnSpPr>
        <p:spPr>
          <a:xfrm flipV="1">
            <a:off x="302491" y="6370320"/>
            <a:ext cx="10040389" cy="44335"/>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915B23C-1DFF-801F-04D1-CA90573E1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42880" y="5257800"/>
            <a:ext cx="1348325" cy="1348325"/>
          </a:xfrm>
          <a:prstGeom prst="rect">
            <a:avLst/>
          </a:prstGeom>
        </p:spPr>
      </p:pic>
      <p:sp>
        <p:nvSpPr>
          <p:cNvPr id="5" name="TextBox 4">
            <a:extLst>
              <a:ext uri="{FF2B5EF4-FFF2-40B4-BE49-F238E27FC236}">
                <a16:creationId xmlns:a16="http://schemas.microsoft.com/office/drawing/2014/main" id="{10EC3C0D-EC90-FBA7-1ED9-9AC8A0507D8C}"/>
              </a:ext>
            </a:extLst>
          </p:cNvPr>
          <p:cNvSpPr txBox="1"/>
          <p:nvPr/>
        </p:nvSpPr>
        <p:spPr>
          <a:xfrm>
            <a:off x="550543" y="113770"/>
            <a:ext cx="89890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80378D"/>
                </a:solidFill>
                <a:effectLst/>
                <a:uLnTx/>
                <a:uFillTx/>
                <a:latin typeface="Arial" panose="020B0604020202020204" pitchFamily="34" charset="0"/>
                <a:ea typeface="+mn-ea"/>
                <a:cs typeface="Arial" panose="020B0604020202020204" pitchFamily="34" charset="0"/>
              </a:rPr>
              <a:t>What Now?</a:t>
            </a:r>
          </a:p>
        </p:txBody>
      </p:sp>
      <p:sp>
        <p:nvSpPr>
          <p:cNvPr id="2" name="Content Placeholder 2">
            <a:extLst>
              <a:ext uri="{FF2B5EF4-FFF2-40B4-BE49-F238E27FC236}">
                <a16:creationId xmlns:a16="http://schemas.microsoft.com/office/drawing/2014/main" id="{483A3C03-5125-805F-7728-67D118C41C77}"/>
              </a:ext>
            </a:extLst>
          </p:cNvPr>
          <p:cNvSpPr txBox="1">
            <a:spLocks/>
          </p:cNvSpPr>
          <p:nvPr/>
        </p:nvSpPr>
        <p:spPr>
          <a:xfrm>
            <a:off x="539551" y="1992409"/>
            <a:ext cx="11151653" cy="37624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100"/>
              </a:spcBef>
              <a:spcAft>
                <a:spcPts val="0"/>
              </a:spcAft>
              <a:buClr>
                <a:srgbClr val="ED7D31"/>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5E102E-F332-B41F-9CB0-A457B50F08C2}"/>
              </a:ext>
            </a:extLst>
          </p:cNvPr>
          <p:cNvSpPr txBox="1"/>
          <p:nvPr/>
        </p:nvSpPr>
        <p:spPr>
          <a:xfrm>
            <a:off x="500796" y="1992409"/>
            <a:ext cx="1196468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Await software called Assist Pro and then have an official AIS compliant logo added to it</a:t>
            </a:r>
          </a:p>
        </p:txBody>
      </p:sp>
      <p:pic>
        <p:nvPicPr>
          <p:cNvPr id="9" name="Picture 8">
            <a:extLst>
              <a:ext uri="{FF2B5EF4-FFF2-40B4-BE49-F238E27FC236}">
                <a16:creationId xmlns:a16="http://schemas.microsoft.com/office/drawing/2014/main" id="{F293131D-AAB9-D7B1-3621-71DE39ED8C78}"/>
              </a:ext>
            </a:extLst>
          </p:cNvPr>
          <p:cNvPicPr>
            <a:picLocks noChangeAspect="1"/>
          </p:cNvPicPr>
          <p:nvPr/>
        </p:nvPicPr>
        <p:blipFill>
          <a:blip r:embed="rId3"/>
          <a:stretch>
            <a:fillRect/>
          </a:stretch>
        </p:blipFill>
        <p:spPr>
          <a:xfrm>
            <a:off x="4006459" y="1654941"/>
            <a:ext cx="4162964" cy="4162964"/>
          </a:xfrm>
          <a:prstGeom prst="rect">
            <a:avLst/>
          </a:prstGeom>
        </p:spPr>
      </p:pic>
      <p:sp>
        <p:nvSpPr>
          <p:cNvPr id="11" name="TextBox 10">
            <a:extLst>
              <a:ext uri="{FF2B5EF4-FFF2-40B4-BE49-F238E27FC236}">
                <a16:creationId xmlns:a16="http://schemas.microsoft.com/office/drawing/2014/main" id="{EB219E0C-C4B1-FEE1-2C62-C74E43C8164F}"/>
              </a:ext>
            </a:extLst>
          </p:cNvPr>
          <p:cNvSpPr txBox="1"/>
          <p:nvPr/>
        </p:nvSpPr>
        <p:spPr>
          <a:xfrm>
            <a:off x="355600" y="5001785"/>
            <a:ext cx="11964686" cy="13849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BNSSG Remedy Page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St Peter’s Hospice Website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Sirona Care &amp; Health Website</a:t>
            </a:r>
          </a:p>
        </p:txBody>
      </p:sp>
      <p:pic>
        <p:nvPicPr>
          <p:cNvPr id="3" name="Picture 2" descr="Icon&#10;&#10;Description automatically generated">
            <a:extLst>
              <a:ext uri="{FF2B5EF4-FFF2-40B4-BE49-F238E27FC236}">
                <a16:creationId xmlns:a16="http://schemas.microsoft.com/office/drawing/2014/main" id="{E94F7F49-BDAD-3846-829C-99F1C3471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9858" y="146118"/>
            <a:ext cx="1172760" cy="788871"/>
          </a:xfrm>
          <a:prstGeom prst="rect">
            <a:avLst/>
          </a:prstGeom>
        </p:spPr>
      </p:pic>
    </p:spTree>
    <p:extLst>
      <p:ext uri="{BB962C8B-B14F-4D97-AF65-F5344CB8AC3E}">
        <p14:creationId xmlns:p14="http://schemas.microsoft.com/office/powerpoint/2010/main" val="2774188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B72795-F616-7079-53A4-696DD499F0EE}"/>
              </a:ext>
            </a:extLst>
          </p:cNvPr>
          <p:cNvSpPr/>
          <p:nvPr/>
        </p:nvSpPr>
        <p:spPr>
          <a:xfrm>
            <a:off x="249382" y="425514"/>
            <a:ext cx="106218" cy="5971310"/>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15B23C-1DFF-801F-04D1-CA90573E1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42880" y="5257800"/>
            <a:ext cx="1348325" cy="1348325"/>
          </a:xfrm>
          <a:prstGeom prst="rect">
            <a:avLst/>
          </a:prstGeom>
        </p:spPr>
      </p:pic>
      <p:sp>
        <p:nvSpPr>
          <p:cNvPr id="5" name="TextBox 4">
            <a:extLst>
              <a:ext uri="{FF2B5EF4-FFF2-40B4-BE49-F238E27FC236}">
                <a16:creationId xmlns:a16="http://schemas.microsoft.com/office/drawing/2014/main" id="{4018129A-7DB0-CEE3-074B-8CCB99168186}"/>
              </a:ext>
            </a:extLst>
          </p:cNvPr>
          <p:cNvSpPr txBox="1"/>
          <p:nvPr/>
        </p:nvSpPr>
        <p:spPr>
          <a:xfrm>
            <a:off x="539552" y="84500"/>
            <a:ext cx="89890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80378D"/>
                </a:solidFill>
                <a:effectLst/>
                <a:uLnTx/>
                <a:uFillTx/>
                <a:latin typeface="Arial" panose="020B0604020202020204" pitchFamily="34" charset="0"/>
                <a:ea typeface="+mn-ea"/>
                <a:cs typeface="Arial" panose="020B0604020202020204" pitchFamily="34" charset="0"/>
              </a:rPr>
              <a:t>Further Information &amp; Guidance</a:t>
            </a:r>
          </a:p>
        </p:txBody>
      </p:sp>
      <p:sp>
        <p:nvSpPr>
          <p:cNvPr id="2" name="Content Placeholder 2">
            <a:extLst>
              <a:ext uri="{FF2B5EF4-FFF2-40B4-BE49-F238E27FC236}">
                <a16:creationId xmlns:a16="http://schemas.microsoft.com/office/drawing/2014/main" id="{68D49B5B-3B7C-BA1C-64BF-E8FC2E629D28}"/>
              </a:ext>
            </a:extLst>
          </p:cNvPr>
          <p:cNvSpPr txBox="1">
            <a:spLocks/>
          </p:cNvSpPr>
          <p:nvPr/>
        </p:nvSpPr>
        <p:spPr>
          <a:xfrm>
            <a:off x="539551" y="1992409"/>
            <a:ext cx="11151653" cy="37624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100"/>
              </a:spcBef>
              <a:spcAft>
                <a:spcPts val="0"/>
              </a:spcAft>
              <a:buClr>
                <a:srgbClr val="ED7D31"/>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3FBDA23-7BE9-76E7-3848-E2B257666FD7}"/>
              </a:ext>
            </a:extLst>
          </p:cNvPr>
          <p:cNvSpPr txBox="1"/>
          <p:nvPr/>
        </p:nvSpPr>
        <p:spPr>
          <a:xfrm>
            <a:off x="539550" y="1838826"/>
            <a:ext cx="108128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BNSSG Remedy: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https://remedy.bnssg.icb.nhs.uk/adults/end-of-life-care-and-hospice/respect-plus/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9" name="Picture 8">
            <a:extLst>
              <a:ext uri="{FF2B5EF4-FFF2-40B4-BE49-F238E27FC236}">
                <a16:creationId xmlns:a16="http://schemas.microsoft.com/office/drawing/2014/main" id="{A82807CF-371E-061C-EF6D-7D0E77E446D0}"/>
              </a:ext>
            </a:extLst>
          </p:cNvPr>
          <p:cNvPicPr>
            <a:picLocks noChangeAspect="1"/>
          </p:cNvPicPr>
          <p:nvPr/>
        </p:nvPicPr>
        <p:blipFill rotWithShape="1">
          <a:blip r:embed="rId4"/>
          <a:srcRect l="6793" t="12887" r="9009" b="13584"/>
          <a:stretch/>
        </p:blipFill>
        <p:spPr>
          <a:xfrm>
            <a:off x="1810702" y="2712842"/>
            <a:ext cx="8270507" cy="4060658"/>
          </a:xfrm>
          <a:prstGeom prst="rect">
            <a:avLst/>
          </a:prstGeom>
        </p:spPr>
      </p:pic>
      <p:pic>
        <p:nvPicPr>
          <p:cNvPr id="6" name="Picture 5" descr="Icon&#10;&#10;Description automatically generated">
            <a:extLst>
              <a:ext uri="{FF2B5EF4-FFF2-40B4-BE49-F238E27FC236}">
                <a16:creationId xmlns:a16="http://schemas.microsoft.com/office/drawing/2014/main" id="{AC60AAE2-56EC-00AF-884B-B40D6DD31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9858" y="146118"/>
            <a:ext cx="1172760" cy="788871"/>
          </a:xfrm>
          <a:prstGeom prst="rect">
            <a:avLst/>
          </a:prstGeom>
        </p:spPr>
      </p:pic>
    </p:spTree>
    <p:extLst>
      <p:ext uri="{BB962C8B-B14F-4D97-AF65-F5344CB8AC3E}">
        <p14:creationId xmlns:p14="http://schemas.microsoft.com/office/powerpoint/2010/main" val="829707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24179D-A6C5-C8C3-A954-5B0B983F6DEA}"/>
              </a:ext>
            </a:extLst>
          </p:cNvPr>
          <p:cNvPicPr>
            <a:picLocks noChangeAspect="1"/>
          </p:cNvPicPr>
          <p:nvPr/>
        </p:nvPicPr>
        <p:blipFill>
          <a:blip r:embed="rId2"/>
          <a:stretch>
            <a:fillRect/>
          </a:stretch>
        </p:blipFill>
        <p:spPr>
          <a:xfrm>
            <a:off x="1802010" y="155236"/>
            <a:ext cx="8587979" cy="6547527"/>
          </a:xfrm>
          <a:prstGeom prst="rect">
            <a:avLst/>
          </a:prstGeom>
        </p:spPr>
      </p:pic>
      <p:pic>
        <p:nvPicPr>
          <p:cNvPr id="2" name="Picture 1">
            <a:extLst>
              <a:ext uri="{FF2B5EF4-FFF2-40B4-BE49-F238E27FC236}">
                <a16:creationId xmlns:a16="http://schemas.microsoft.com/office/drawing/2014/main" id="{212AA39B-EB16-508B-3760-47BE949435D2}"/>
              </a:ext>
            </a:extLst>
          </p:cNvPr>
          <p:cNvPicPr>
            <a:picLocks noChangeAspect="1"/>
          </p:cNvPicPr>
          <p:nvPr/>
        </p:nvPicPr>
        <p:blipFill>
          <a:blip r:embed="rId3"/>
          <a:stretch>
            <a:fillRect/>
          </a:stretch>
        </p:blipFill>
        <p:spPr>
          <a:xfrm>
            <a:off x="9429684" y="252845"/>
            <a:ext cx="2479113" cy="972731"/>
          </a:xfrm>
          <a:prstGeom prst="rect">
            <a:avLst/>
          </a:prstGeom>
        </p:spPr>
      </p:pic>
    </p:spTree>
    <p:extLst>
      <p:ext uri="{BB962C8B-B14F-4D97-AF65-F5344CB8AC3E}">
        <p14:creationId xmlns:p14="http://schemas.microsoft.com/office/powerpoint/2010/main" val="4006381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F88849-EEED-902B-DD9D-1FA845B1008A}"/>
              </a:ext>
            </a:extLst>
          </p:cNvPr>
          <p:cNvPicPr>
            <a:picLocks noChangeAspect="1"/>
          </p:cNvPicPr>
          <p:nvPr/>
        </p:nvPicPr>
        <p:blipFill>
          <a:blip r:embed="rId2"/>
          <a:stretch>
            <a:fillRect/>
          </a:stretch>
        </p:blipFill>
        <p:spPr>
          <a:xfrm>
            <a:off x="1206559" y="221246"/>
            <a:ext cx="9400010" cy="6415507"/>
          </a:xfrm>
          <a:prstGeom prst="rect">
            <a:avLst/>
          </a:prstGeom>
        </p:spPr>
      </p:pic>
    </p:spTree>
    <p:extLst>
      <p:ext uri="{BB962C8B-B14F-4D97-AF65-F5344CB8AC3E}">
        <p14:creationId xmlns:p14="http://schemas.microsoft.com/office/powerpoint/2010/main" val="1123826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A9C4F1-DC2D-9028-DA8E-1C6722309C8A}"/>
              </a:ext>
            </a:extLst>
          </p:cNvPr>
          <p:cNvSpPr>
            <a:spLocks noGrp="1"/>
          </p:cNvSpPr>
          <p:nvPr>
            <p:ph idx="1"/>
          </p:nvPr>
        </p:nvSpPr>
        <p:spPr>
          <a:xfrm>
            <a:off x="470806" y="1779588"/>
            <a:ext cx="9968593" cy="3535363"/>
          </a:xfrm>
        </p:spPr>
        <p:txBody>
          <a:bodyPr/>
          <a:lstStyle/>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Reasonable adjustments are small changes our services can make to help disabled people to access our services as easily as anybody else </a:t>
            </a:r>
          </a:p>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The average life expectancy of people with   learning disability compared to the general population is 14 years shorter for men and 18y shorter for women</a:t>
            </a:r>
          </a:p>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People with learning disability from BAME communities die at a younger age –median age at death 34 years</a:t>
            </a:r>
          </a:p>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42% death of people with a learning disability are avoidable, compared with 22% in the general population</a:t>
            </a:r>
          </a:p>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Patients with learning disabilities have higher rate of physical and mental co-morbidities</a:t>
            </a:r>
          </a:p>
          <a:p>
            <a:pPr marL="380990" indent="-380990">
              <a:buFont typeface="Arial" panose="020B0604020202020204" pitchFamily="34" charset="0"/>
              <a:buChar char="•"/>
            </a:pPr>
            <a:endParaRPr lang="en-GB" dirty="0">
              <a:latin typeface="Arial" panose="020B0604020202020204" pitchFamily="34" charset="0"/>
              <a:cs typeface="Arial" panose="020B0604020202020204" pitchFamily="34" charset="0"/>
            </a:endParaRPr>
          </a:p>
          <a:p>
            <a:br>
              <a:rPr lang="en-GB" sz="2400" dirty="0">
                <a:latin typeface="Calibri" panose="020F0502020204030204" pitchFamily="34" charset="0"/>
                <a:ea typeface="Aptos" panose="020B0004020202020204" pitchFamily="34" charset="0"/>
              </a:rPr>
            </a:br>
            <a:endParaRPr lang="en-GB" dirty="0"/>
          </a:p>
        </p:txBody>
      </p:sp>
      <p:sp>
        <p:nvSpPr>
          <p:cNvPr id="3" name="Title 2">
            <a:extLst>
              <a:ext uri="{FF2B5EF4-FFF2-40B4-BE49-F238E27FC236}">
                <a16:creationId xmlns:a16="http://schemas.microsoft.com/office/drawing/2014/main" id="{FDAAAD1C-62EE-68FB-ACDB-0A8D453DCC7E}"/>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Reasonable adjustments</a:t>
            </a:r>
            <a:endParaRPr lang="en-GB" dirty="0"/>
          </a:p>
        </p:txBody>
      </p:sp>
      <p:sp>
        <p:nvSpPr>
          <p:cNvPr id="4" name="TextBox 3">
            <a:extLst>
              <a:ext uri="{FF2B5EF4-FFF2-40B4-BE49-F238E27FC236}">
                <a16:creationId xmlns:a16="http://schemas.microsoft.com/office/drawing/2014/main" id="{9F9BFE5A-0A56-C0F1-A522-DC61AEA3B005}"/>
              </a:ext>
            </a:extLst>
          </p:cNvPr>
          <p:cNvSpPr txBox="1"/>
          <p:nvPr/>
        </p:nvSpPr>
        <p:spPr>
          <a:xfrm>
            <a:off x="470806" y="5186091"/>
            <a:ext cx="8032319" cy="1200329"/>
          </a:xfrm>
          <a:prstGeom prst="rect">
            <a:avLst/>
          </a:prstGeom>
          <a:solidFill>
            <a:schemeClr val="accent3">
              <a:lumMod val="20000"/>
              <a:lumOff val="80000"/>
            </a:schemeClr>
          </a:solidFill>
        </p:spPr>
        <p:txBody>
          <a:bodyPr wrap="square" rtlCol="0">
            <a:spAutoFit/>
          </a:bodyPr>
          <a:lstStyle/>
          <a:p>
            <a:pPr defTabSz="609585" fontAlgn="base">
              <a:spcBef>
                <a:spcPct val="0"/>
              </a:spcBef>
              <a:spcAft>
                <a:spcPct val="0"/>
              </a:spcAft>
            </a:pPr>
            <a:endParaRPr lang="en-GB" sz="2400" dirty="0">
              <a:solidFill>
                <a:srgbClr val="574759"/>
              </a:solidFill>
              <a:latin typeface="Calibri" charset="0"/>
              <a:ea typeface="ＭＳ Ｐゴシック" charset="0"/>
              <a:hlinkClick r:id="" action="ppaction://noaction"/>
            </a:endParaRPr>
          </a:p>
          <a:p>
            <a:pPr defTabSz="609585" fontAlgn="base">
              <a:spcBef>
                <a:spcPct val="0"/>
              </a:spcBef>
              <a:spcAft>
                <a:spcPct val="0"/>
              </a:spcAft>
            </a:pPr>
            <a:r>
              <a:rPr lang="en-GB" sz="2400" dirty="0">
                <a:solidFill>
                  <a:srgbClr val="574759"/>
                </a:solidFill>
                <a:latin typeface="Calibri" charset="0"/>
                <a:ea typeface="ＭＳ Ｐゴシック" charset="0"/>
                <a:hlinkClick r:id="" action="ppaction://noaction"/>
              </a:rPr>
              <a:t>Resources for Learning Disability Annual Health Checks and Health Action Plans (Remedy BNSSG ICB)</a:t>
            </a:r>
            <a:endParaRPr lang="en-GB" sz="2400" dirty="0">
              <a:solidFill>
                <a:srgbClr val="574759"/>
              </a:solidFill>
              <a:latin typeface="Calibri" charset="0"/>
              <a:ea typeface="ＭＳ Ｐゴシック" charset="0"/>
            </a:endParaRPr>
          </a:p>
        </p:txBody>
      </p:sp>
    </p:spTree>
    <p:extLst>
      <p:ext uri="{BB962C8B-B14F-4D97-AF65-F5344CB8AC3E}">
        <p14:creationId xmlns:p14="http://schemas.microsoft.com/office/powerpoint/2010/main" val="2798087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13F6EC-920B-7084-954F-51F764541021}"/>
              </a:ext>
            </a:extLst>
          </p:cNvPr>
          <p:cNvPicPr>
            <a:picLocks noChangeAspect="1"/>
          </p:cNvPicPr>
          <p:nvPr/>
        </p:nvPicPr>
        <p:blipFill>
          <a:blip r:embed="rId2"/>
          <a:stretch>
            <a:fillRect/>
          </a:stretch>
        </p:blipFill>
        <p:spPr>
          <a:xfrm>
            <a:off x="399011" y="-6263"/>
            <a:ext cx="11383593" cy="6864263"/>
          </a:xfrm>
          <a:prstGeom prst="rect">
            <a:avLst/>
          </a:prstGeom>
        </p:spPr>
      </p:pic>
    </p:spTree>
    <p:extLst>
      <p:ext uri="{BB962C8B-B14F-4D97-AF65-F5344CB8AC3E}">
        <p14:creationId xmlns:p14="http://schemas.microsoft.com/office/powerpoint/2010/main" val="2729937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qr code on a green background&#10;&#10;Description automatically generated">
            <a:extLst>
              <a:ext uri="{FF2B5EF4-FFF2-40B4-BE49-F238E27FC236}">
                <a16:creationId xmlns:a16="http://schemas.microsoft.com/office/drawing/2014/main" id="{44229241-D46C-54EF-5DCB-8C9712538D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6633" y="239633"/>
            <a:ext cx="6378734" cy="6378734"/>
          </a:xfrm>
        </p:spPr>
      </p:pic>
      <p:pic>
        <p:nvPicPr>
          <p:cNvPr id="2" name="Picture 1">
            <a:extLst>
              <a:ext uri="{FF2B5EF4-FFF2-40B4-BE49-F238E27FC236}">
                <a16:creationId xmlns:a16="http://schemas.microsoft.com/office/drawing/2014/main" id="{6A238652-D48A-2D27-1EC9-F3D355D0E250}"/>
              </a:ext>
            </a:extLst>
          </p:cNvPr>
          <p:cNvPicPr>
            <a:picLocks noChangeAspect="1"/>
          </p:cNvPicPr>
          <p:nvPr/>
        </p:nvPicPr>
        <p:blipFill>
          <a:blip r:embed="rId3"/>
          <a:stretch>
            <a:fillRect/>
          </a:stretch>
        </p:blipFill>
        <p:spPr>
          <a:xfrm>
            <a:off x="9429684" y="252845"/>
            <a:ext cx="2479113" cy="972731"/>
          </a:xfrm>
          <a:prstGeom prst="rect">
            <a:avLst/>
          </a:prstGeom>
        </p:spPr>
      </p:pic>
    </p:spTree>
    <p:extLst>
      <p:ext uri="{BB962C8B-B14F-4D97-AF65-F5344CB8AC3E}">
        <p14:creationId xmlns:p14="http://schemas.microsoft.com/office/powerpoint/2010/main" val="1586348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C4289AA0-DBC7-91DD-CFF6-1D7CCA74CB58}"/>
              </a:ext>
            </a:extLst>
          </p:cNvPr>
          <p:cNvGrpSpPr/>
          <p:nvPr/>
        </p:nvGrpSpPr>
        <p:grpSpPr>
          <a:xfrm>
            <a:off x="6323419" y="381344"/>
            <a:ext cx="5486633" cy="691140"/>
            <a:chOff x="6323419" y="381344"/>
            <a:chExt cx="5486633" cy="691140"/>
          </a:xfrm>
        </p:grpSpPr>
        <p:pic>
          <p:nvPicPr>
            <p:cNvPr id="6" name="Picture 5" descr="Icon&#10;&#10;Description automatically generated">
              <a:extLst>
                <a:ext uri="{FF2B5EF4-FFF2-40B4-BE49-F238E27FC236}">
                  <a16:creationId xmlns:a16="http://schemas.microsoft.com/office/drawing/2014/main" id="{EBE210FE-4C4A-2003-8FD5-1B5B32513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12" name="Group 11">
              <a:extLst>
                <a:ext uri="{FF2B5EF4-FFF2-40B4-BE49-F238E27FC236}">
                  <a16:creationId xmlns:a16="http://schemas.microsoft.com/office/drawing/2014/main" id="{1883412F-487A-9908-0C3E-33015BD7E114}"/>
                </a:ext>
              </a:extLst>
            </p:cNvPr>
            <p:cNvGrpSpPr/>
            <p:nvPr/>
          </p:nvGrpSpPr>
          <p:grpSpPr>
            <a:xfrm>
              <a:off x="6323419" y="400989"/>
              <a:ext cx="4452744" cy="671495"/>
              <a:chOff x="4963351" y="279527"/>
              <a:chExt cx="5683503" cy="857099"/>
            </a:xfrm>
          </p:grpSpPr>
          <p:pic>
            <p:nvPicPr>
              <p:cNvPr id="13" name="Picture 12" descr="A picture containing text&#10;&#10;Description automatically generated">
                <a:extLst>
                  <a:ext uri="{FF2B5EF4-FFF2-40B4-BE49-F238E27FC236}">
                    <a16:creationId xmlns:a16="http://schemas.microsoft.com/office/drawing/2014/main" id="{79E33D98-7839-D62D-424D-593255920D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14" name="Picture 13" descr="A black background with blue text&#10;&#10;Description automatically generated">
                <a:extLst>
                  <a:ext uri="{FF2B5EF4-FFF2-40B4-BE49-F238E27FC236}">
                    <a16:creationId xmlns:a16="http://schemas.microsoft.com/office/drawing/2014/main" id="{44AAA513-6038-5180-94D3-1D36B2C598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pic>
        <p:nvPicPr>
          <p:cNvPr id="11" name="Picture 10" descr="A group of people sitting at a table with their hands up&#10;&#10;Description automatically generated">
            <a:extLst>
              <a:ext uri="{FF2B5EF4-FFF2-40B4-BE49-F238E27FC236}">
                <a16:creationId xmlns:a16="http://schemas.microsoft.com/office/drawing/2014/main" id="{BA3DE502-988B-A31F-EE99-928F9E973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985" y="1072484"/>
            <a:ext cx="6582196" cy="6582196"/>
          </a:xfrm>
          <a:prstGeom prst="rect">
            <a:avLst/>
          </a:prstGeom>
        </p:spPr>
      </p:pic>
    </p:spTree>
    <p:extLst>
      <p:ext uri="{BB962C8B-B14F-4D97-AF65-F5344CB8AC3E}">
        <p14:creationId xmlns:p14="http://schemas.microsoft.com/office/powerpoint/2010/main" val="2040496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40E03C6C-F9C5-9FBF-CF70-B33CAC9C9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341" y="381353"/>
            <a:ext cx="945882" cy="641172"/>
          </a:xfrm>
          <a:prstGeom prst="rect">
            <a:avLst/>
          </a:prstGeom>
        </p:spPr>
      </p:pic>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569B0CC-306D-229C-A3EA-116BBA45B582}"/>
              </a:ext>
            </a:extLst>
          </p:cNvPr>
          <p:cNvSpPr txBox="1"/>
          <p:nvPr/>
        </p:nvSpPr>
        <p:spPr>
          <a:xfrm>
            <a:off x="1565569" y="6544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ALDHS advice and guidance line</a:t>
            </a:r>
            <a:endParaRPr lang="en-US" sz="3600" dirty="0">
              <a:cs typeface="Calibri"/>
            </a:endParaRPr>
          </a:p>
        </p:txBody>
      </p:sp>
      <p:sp>
        <p:nvSpPr>
          <p:cNvPr id="12" name="TextBox 11">
            <a:extLst>
              <a:ext uri="{FF2B5EF4-FFF2-40B4-BE49-F238E27FC236}">
                <a16:creationId xmlns:a16="http://schemas.microsoft.com/office/drawing/2014/main" id="{487549F4-157A-31B6-F279-0EB3A6707D3A}"/>
              </a:ext>
            </a:extLst>
          </p:cNvPr>
          <p:cNvSpPr txBox="1"/>
          <p:nvPr/>
        </p:nvSpPr>
        <p:spPr>
          <a:xfrm>
            <a:off x="1612920" y="1574645"/>
            <a:ext cx="8542866"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Arial"/>
                <a:ea typeface="+mn-lt"/>
                <a:cs typeface="+mn-lt"/>
              </a:rPr>
              <a:t>Call: </a:t>
            </a:r>
            <a:r>
              <a:rPr lang="en-GB" sz="3600" b="1" dirty="0">
                <a:solidFill>
                  <a:srgbClr val="FF0000"/>
                </a:solidFill>
                <a:latin typeface="Arial"/>
                <a:ea typeface="+mn-lt"/>
                <a:cs typeface="+mn-lt"/>
              </a:rPr>
              <a:t>0300 124 5888</a:t>
            </a:r>
          </a:p>
          <a:p>
            <a:pPr algn="ctr"/>
            <a:r>
              <a:rPr lang="en-GB" sz="2400" b="1" dirty="0">
                <a:latin typeface="Arial"/>
                <a:ea typeface="+mn-lt"/>
                <a:cs typeface="+mn-lt"/>
              </a:rPr>
              <a:t>Email:</a:t>
            </a:r>
            <a:r>
              <a:rPr lang="en-GB" sz="2400" b="1" dirty="0">
                <a:solidFill>
                  <a:srgbClr val="FF0000"/>
                </a:solidFill>
                <a:latin typeface="Arial"/>
                <a:ea typeface="+mn-lt"/>
                <a:cs typeface="+mn-lt"/>
              </a:rPr>
              <a:t> </a:t>
            </a:r>
            <a:r>
              <a:rPr lang="en-GB" sz="2400" b="1" dirty="0">
                <a:solidFill>
                  <a:srgbClr val="FF0000"/>
                </a:solidFill>
                <a:latin typeface="Arial"/>
                <a:ea typeface="+mn-lt"/>
                <a:cs typeface="+mn-lt"/>
                <a:hlinkClick r:id="rId3"/>
              </a:rPr>
              <a:t>sirona.bcldtadviceline@nhs.net</a:t>
            </a:r>
            <a:r>
              <a:rPr lang="en-GB" sz="2400" b="1" dirty="0">
                <a:solidFill>
                  <a:srgbClr val="FF0000"/>
                </a:solidFill>
                <a:latin typeface="Arial"/>
                <a:ea typeface="+mn-lt"/>
                <a:cs typeface="+mn-lt"/>
              </a:rPr>
              <a:t> </a:t>
            </a:r>
          </a:p>
          <a:p>
            <a:pPr algn="ctr"/>
            <a:endParaRPr lang="en-GB" sz="2400" dirty="0">
              <a:latin typeface="Arial"/>
              <a:ea typeface="+mn-lt"/>
              <a:cs typeface="+mn-lt"/>
            </a:endParaRPr>
          </a:p>
          <a:p>
            <a:pPr marL="342900" indent="-342900">
              <a:buFont typeface="Arial" panose="020B0604020202020204" pitchFamily="34" charset="0"/>
              <a:buChar char="•"/>
            </a:pPr>
            <a:r>
              <a:rPr lang="en-GB" sz="2400" dirty="0">
                <a:latin typeface="Arial"/>
                <a:ea typeface="+mn-lt"/>
                <a:cs typeface="+mn-lt"/>
              </a:rPr>
              <a:t>Staffed by LD clinical MDT </a:t>
            </a:r>
          </a:p>
          <a:p>
            <a:pPr marL="342900" indent="-342900">
              <a:buFont typeface="Arial" panose="020B0604020202020204" pitchFamily="34" charset="0"/>
              <a:buChar char="•"/>
            </a:pPr>
            <a:r>
              <a:rPr lang="en-GB" sz="2400" dirty="0">
                <a:latin typeface="Arial"/>
                <a:ea typeface="+mn-lt"/>
                <a:cs typeface="+mn-lt"/>
              </a:rPr>
              <a:t>Monday to Friday 09:00 – 16:00</a:t>
            </a:r>
          </a:p>
          <a:p>
            <a:pPr marL="342900" indent="-342900">
              <a:buFont typeface="Arial" panose="020B0604020202020204" pitchFamily="34" charset="0"/>
              <a:buChar char="•"/>
            </a:pPr>
            <a:r>
              <a:rPr lang="en-GB" sz="2400" dirty="0">
                <a:latin typeface="Arial"/>
                <a:ea typeface="+mn-lt"/>
                <a:cs typeface="+mn-lt"/>
              </a:rPr>
              <a:t>General advice and support about LD</a:t>
            </a:r>
          </a:p>
          <a:p>
            <a:pPr marL="342900" indent="-342900">
              <a:buFont typeface="Arial" panose="020B0604020202020204" pitchFamily="34" charset="0"/>
              <a:buChar char="•"/>
            </a:pPr>
            <a:r>
              <a:rPr lang="en-GB" sz="2400" dirty="0">
                <a:latin typeface="Arial"/>
                <a:ea typeface="+mn-lt"/>
                <a:cs typeface="+mn-lt"/>
              </a:rPr>
              <a:t>Sign posting to other relevant services</a:t>
            </a:r>
          </a:p>
          <a:p>
            <a:pPr marL="342900" indent="-342900">
              <a:buFont typeface="Arial" panose="020B0604020202020204" pitchFamily="34" charset="0"/>
              <a:buChar char="•"/>
            </a:pPr>
            <a:r>
              <a:rPr lang="en-GB" sz="2400" dirty="0">
                <a:latin typeface="Arial"/>
                <a:ea typeface="+mn-lt"/>
                <a:cs typeface="+mn-lt"/>
              </a:rPr>
              <a:t>Resource sharing </a:t>
            </a:r>
          </a:p>
          <a:p>
            <a:pPr marL="342900" indent="-342900">
              <a:buFont typeface="Arial" panose="020B0604020202020204" pitchFamily="34" charset="0"/>
              <a:buChar char="•"/>
            </a:pPr>
            <a:r>
              <a:rPr lang="en-GB" sz="2400" dirty="0">
                <a:latin typeface="Arial"/>
                <a:ea typeface="+mn-lt"/>
                <a:cs typeface="+mn-lt"/>
              </a:rPr>
              <a:t>Specific case discussions, referral criteria</a:t>
            </a:r>
          </a:p>
          <a:p>
            <a:pPr marL="342900" indent="-342900">
              <a:buFont typeface="Arial" panose="020B0604020202020204" pitchFamily="34" charset="0"/>
              <a:buChar char="•"/>
            </a:pPr>
            <a:r>
              <a:rPr lang="en-GB" sz="2400" dirty="0">
                <a:latin typeface="Arial"/>
                <a:ea typeface="+mn-lt"/>
                <a:cs typeface="+mn-lt"/>
              </a:rPr>
              <a:t>Referrals (with consent)</a:t>
            </a:r>
          </a:p>
          <a:p>
            <a:pPr marL="342900" indent="-342900">
              <a:buFont typeface="Arial" panose="020B0604020202020204" pitchFamily="34" charset="0"/>
              <a:buChar char="•"/>
            </a:pPr>
            <a:endParaRPr lang="en-GB" sz="2400" dirty="0">
              <a:latin typeface="Arial"/>
              <a:ea typeface="+mn-lt"/>
              <a:cs typeface="+mn-lt"/>
            </a:endParaRPr>
          </a:p>
        </p:txBody>
      </p:sp>
    </p:spTree>
    <p:extLst>
      <p:ext uri="{BB962C8B-B14F-4D97-AF65-F5344CB8AC3E}">
        <p14:creationId xmlns:p14="http://schemas.microsoft.com/office/powerpoint/2010/main" val="2299420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569B0CC-306D-229C-A3EA-116BBA45B582}"/>
              </a:ext>
            </a:extLst>
          </p:cNvPr>
          <p:cNvSpPr txBox="1"/>
          <p:nvPr/>
        </p:nvSpPr>
        <p:spPr>
          <a:xfrm>
            <a:off x="1565569" y="654418"/>
            <a:ext cx="8989017"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What next</a:t>
            </a:r>
            <a:endParaRPr lang="en-US" sz="3600" dirty="0">
              <a:cs typeface="Calibri"/>
            </a:endParaRPr>
          </a:p>
        </p:txBody>
      </p:sp>
      <p:sp>
        <p:nvSpPr>
          <p:cNvPr id="12" name="TextBox 11">
            <a:extLst>
              <a:ext uri="{FF2B5EF4-FFF2-40B4-BE49-F238E27FC236}">
                <a16:creationId xmlns:a16="http://schemas.microsoft.com/office/drawing/2014/main" id="{487549F4-157A-31B6-F279-0EB3A6707D3A}"/>
              </a:ext>
            </a:extLst>
          </p:cNvPr>
          <p:cNvSpPr txBox="1"/>
          <p:nvPr/>
        </p:nvSpPr>
        <p:spPr>
          <a:xfrm>
            <a:off x="1612920" y="1574645"/>
            <a:ext cx="8542866"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dirty="0">
                <a:latin typeface="Arial"/>
                <a:ea typeface="+mn-lt"/>
                <a:cs typeface="+mn-lt"/>
              </a:rPr>
              <a:t>Quarterly </a:t>
            </a:r>
            <a:r>
              <a:rPr lang="en-GB" sz="2000" b="1" dirty="0">
                <a:latin typeface="Arial"/>
                <a:ea typeface="+mn-lt"/>
                <a:cs typeface="+mn-lt"/>
              </a:rPr>
              <a:t>webinars</a:t>
            </a:r>
          </a:p>
          <a:p>
            <a:pPr marL="457200" indent="-457200">
              <a:buAutoNum type="arabicPeriod"/>
            </a:pPr>
            <a:endParaRPr lang="en-GB" sz="2000" dirty="0">
              <a:latin typeface="Arial"/>
              <a:ea typeface="+mn-lt"/>
              <a:cs typeface="+mn-lt"/>
            </a:endParaRPr>
          </a:p>
          <a:p>
            <a:pPr marL="457200" indent="-457200">
              <a:buAutoNum type="arabicPeriod"/>
            </a:pPr>
            <a:r>
              <a:rPr lang="en-GB" sz="2000" dirty="0">
                <a:latin typeface="Arial"/>
                <a:ea typeface="+mn-lt"/>
                <a:cs typeface="+mn-lt"/>
              </a:rPr>
              <a:t>Summer 2024 – </a:t>
            </a:r>
            <a:r>
              <a:rPr lang="en-GB" sz="2000" b="1" dirty="0">
                <a:latin typeface="Arial"/>
                <a:ea typeface="+mn-lt"/>
                <a:cs typeface="+mn-lt"/>
              </a:rPr>
              <a:t>Mental health and Challenging behaviour </a:t>
            </a:r>
            <a:r>
              <a:rPr lang="en-GB" sz="2000" dirty="0">
                <a:latin typeface="Arial"/>
                <a:ea typeface="+mn-lt"/>
                <a:cs typeface="+mn-lt"/>
              </a:rPr>
              <a:t>webinar</a:t>
            </a:r>
          </a:p>
          <a:p>
            <a:pPr marL="457200" indent="-457200">
              <a:buAutoNum type="arabicPeriod"/>
            </a:pPr>
            <a:endParaRPr lang="en-GB" sz="2000" dirty="0">
              <a:latin typeface="Arial"/>
              <a:ea typeface="+mn-lt"/>
              <a:cs typeface="+mn-lt"/>
            </a:endParaRPr>
          </a:p>
          <a:p>
            <a:pPr marL="457200" indent="-457200">
              <a:buFontTx/>
              <a:buAutoNum type="arabicPeriod"/>
            </a:pPr>
            <a:r>
              <a:rPr lang="en-GB" sz="2000" b="1" dirty="0">
                <a:latin typeface="Arial"/>
                <a:ea typeface="+mn-lt"/>
                <a:cs typeface="+mn-lt"/>
              </a:rPr>
              <a:t>Oliver McGowen Training </a:t>
            </a:r>
            <a:r>
              <a:rPr lang="en-GB" sz="2000" dirty="0">
                <a:latin typeface="Arial"/>
                <a:ea typeface="+mn-lt"/>
                <a:cs typeface="+mn-lt"/>
              </a:rPr>
              <a:t>- </a:t>
            </a:r>
            <a:r>
              <a:rPr lang="en-GB" sz="2000" dirty="0">
                <a:latin typeface="Arial"/>
                <a:ea typeface="+mn-lt"/>
                <a:cs typeface="+mn-lt"/>
                <a:hlinkClick r:id="rId2"/>
              </a:rPr>
              <a:t>https://www.hee.nhs.uk/our-work/learning-disability/current-projects/oliver-mcgowan-mandatory-training-learning-disability-autism</a:t>
            </a:r>
            <a:r>
              <a:rPr lang="en-GB" sz="2000" dirty="0">
                <a:latin typeface="Arial"/>
                <a:ea typeface="+mn-lt"/>
                <a:cs typeface="+mn-lt"/>
              </a:rPr>
              <a:t> </a:t>
            </a:r>
          </a:p>
          <a:p>
            <a:pPr marL="457200" indent="-457200">
              <a:buFontTx/>
              <a:buAutoNum type="arabicPeriod"/>
            </a:pPr>
            <a:endParaRPr lang="en-GB" sz="2000" dirty="0">
              <a:latin typeface="Arial"/>
              <a:ea typeface="+mn-lt"/>
              <a:cs typeface="+mn-lt"/>
            </a:endParaRPr>
          </a:p>
          <a:p>
            <a:pPr marL="457200" indent="-457200">
              <a:buFontTx/>
              <a:buAutoNum type="arabicPeriod"/>
            </a:pPr>
            <a:r>
              <a:rPr lang="en-GB" sz="2000" dirty="0">
                <a:latin typeface="Arial"/>
                <a:ea typeface="+mn-lt"/>
                <a:cs typeface="+mn-lt"/>
              </a:rPr>
              <a:t>Join our </a:t>
            </a:r>
            <a:r>
              <a:rPr lang="en-GB" sz="2000" b="1" dirty="0">
                <a:latin typeface="Arial"/>
                <a:ea typeface="+mn-lt"/>
                <a:cs typeface="+mn-lt"/>
              </a:rPr>
              <a:t>mailing list </a:t>
            </a:r>
            <a:r>
              <a:rPr lang="en-GB" sz="2000" dirty="0">
                <a:latin typeface="Arial"/>
                <a:ea typeface="+mn-lt"/>
                <a:cs typeface="+mn-lt"/>
              </a:rPr>
              <a:t>for updates, email:  </a:t>
            </a:r>
            <a:r>
              <a:rPr lang="en-GB" sz="2000" dirty="0">
                <a:latin typeface="Arial"/>
                <a:ea typeface="+mn-lt"/>
                <a:cs typeface="+mn-lt"/>
                <a:hlinkClick r:id="rId3"/>
              </a:rPr>
              <a:t>sirona.ldchampions@nhs.net</a:t>
            </a:r>
            <a:endParaRPr lang="en-GB" sz="2000" dirty="0">
              <a:latin typeface="Arial"/>
              <a:ea typeface="+mn-lt"/>
              <a:cs typeface="+mn-lt"/>
            </a:endParaRPr>
          </a:p>
          <a:p>
            <a:pPr marL="457200" indent="-457200">
              <a:buFontTx/>
              <a:buAutoNum type="arabicPeriod"/>
            </a:pPr>
            <a:endParaRPr lang="en-GB" sz="2000" dirty="0">
              <a:latin typeface="Arial"/>
              <a:ea typeface="+mn-lt"/>
              <a:cs typeface="+mn-lt"/>
            </a:endParaRPr>
          </a:p>
          <a:p>
            <a:pPr marL="457200" indent="-457200">
              <a:buFontTx/>
              <a:buAutoNum type="arabicPeriod"/>
            </a:pPr>
            <a:r>
              <a:rPr lang="en-GB" sz="2000" dirty="0">
                <a:latin typeface="Arial"/>
                <a:ea typeface="+mn-lt"/>
                <a:cs typeface="+mn-lt"/>
              </a:rPr>
              <a:t>To be involved with trial of AHC tool kit: </a:t>
            </a:r>
            <a:r>
              <a:rPr lang="en-GB" sz="2000" dirty="0">
                <a:latin typeface="Arial"/>
                <a:ea typeface="+mn-lt"/>
                <a:cs typeface="+mn-lt"/>
                <a:hlinkClick r:id="rId4"/>
              </a:rPr>
              <a:t>s.langford@nhs.net</a:t>
            </a:r>
            <a:r>
              <a:rPr lang="en-GB" sz="2000" dirty="0">
                <a:latin typeface="Arial"/>
                <a:ea typeface="+mn-lt"/>
                <a:cs typeface="+mn-lt"/>
              </a:rPr>
              <a:t>  </a:t>
            </a:r>
          </a:p>
          <a:p>
            <a:pPr marL="457200" indent="-457200">
              <a:buAutoNum type="arabicPeriod"/>
            </a:pPr>
            <a:endParaRPr lang="en-GB" sz="2400" dirty="0">
              <a:latin typeface="Arial"/>
              <a:ea typeface="+mn-lt"/>
              <a:cs typeface="+mn-lt"/>
            </a:endParaRPr>
          </a:p>
        </p:txBody>
      </p:sp>
    </p:spTree>
    <p:extLst>
      <p:ext uri="{BB962C8B-B14F-4D97-AF65-F5344CB8AC3E}">
        <p14:creationId xmlns:p14="http://schemas.microsoft.com/office/powerpoint/2010/main" val="18372910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912A6-04F2-EE61-983D-8D31716CFAD7}"/>
              </a:ext>
            </a:extLst>
          </p:cNvPr>
          <p:cNvSpPr/>
          <p:nvPr/>
        </p:nvSpPr>
        <p:spPr>
          <a:xfrm rot="5400000">
            <a:off x="5947374" y="639403"/>
            <a:ext cx="297248" cy="12192001"/>
          </a:xfrm>
          <a:prstGeom prst="rect">
            <a:avLst/>
          </a:prstGeom>
          <a:gradFill>
            <a:gsLst>
              <a:gs pos="33000">
                <a:srgbClr val="80378D"/>
              </a:gs>
              <a:gs pos="0">
                <a:schemeClr val="bg1"/>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40B144-1DB5-E475-2667-141BD8007CE0}"/>
              </a:ext>
            </a:extLst>
          </p:cNvPr>
          <p:cNvSpPr/>
          <p:nvPr/>
        </p:nvSpPr>
        <p:spPr>
          <a:xfrm>
            <a:off x="249382" y="-372"/>
            <a:ext cx="106218" cy="6884029"/>
          </a:xfrm>
          <a:prstGeom prst="rect">
            <a:avLst/>
          </a:prstGeom>
          <a:solidFill>
            <a:srgbClr val="6BA4B8"/>
          </a:solidFill>
          <a:ln>
            <a:solidFill>
              <a:srgbClr val="6BA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B70A0E-7557-B92F-EB04-3FAD96613148}"/>
              </a:ext>
            </a:extLst>
          </p:cNvPr>
          <p:cNvSpPr/>
          <p:nvPr/>
        </p:nvSpPr>
        <p:spPr>
          <a:xfrm>
            <a:off x="355600" y="-372"/>
            <a:ext cx="106218" cy="6884029"/>
          </a:xfrm>
          <a:prstGeom prst="rect">
            <a:avLst/>
          </a:prstGeom>
          <a:solidFill>
            <a:srgbClr val="C6579A"/>
          </a:solidFill>
          <a:ln>
            <a:solidFill>
              <a:srgbClr val="C6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58CA85-ACE1-F769-634D-EB8DC22C925F}"/>
              </a:ext>
            </a:extLst>
          </p:cNvPr>
          <p:cNvSpPr/>
          <p:nvPr/>
        </p:nvSpPr>
        <p:spPr>
          <a:xfrm>
            <a:off x="459510" y="-372"/>
            <a:ext cx="106218" cy="6884029"/>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FB4536-958E-7B65-5C60-83E48B0858F8}"/>
              </a:ext>
            </a:extLst>
          </p:cNvPr>
          <p:cNvSpPr/>
          <p:nvPr/>
        </p:nvSpPr>
        <p:spPr>
          <a:xfrm>
            <a:off x="565728" y="0"/>
            <a:ext cx="106218" cy="6884029"/>
          </a:xfrm>
          <a:prstGeom prst="rect">
            <a:avLst/>
          </a:prstGeom>
          <a:solidFill>
            <a:srgbClr val="1D4F91"/>
          </a:solidFill>
          <a:ln>
            <a:solidFill>
              <a:srgbClr val="1D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B917E8-5F7B-A4BD-CF7C-38975ED9D7F9}"/>
              </a:ext>
            </a:extLst>
          </p:cNvPr>
          <p:cNvSpPr/>
          <p:nvPr/>
        </p:nvSpPr>
        <p:spPr>
          <a:xfrm>
            <a:off x="676826" y="-14226"/>
            <a:ext cx="106218" cy="6884029"/>
          </a:xfrm>
          <a:prstGeom prst="rect">
            <a:avLst/>
          </a:prstGeom>
          <a:solidFill>
            <a:srgbClr val="44AC8A"/>
          </a:solidFill>
          <a:ln>
            <a:solidFill>
              <a:srgbClr val="44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8BAA3BF-259C-9934-CA63-FEC7B28CA00E}"/>
              </a:ext>
            </a:extLst>
          </p:cNvPr>
          <p:cNvSpPr txBox="1"/>
          <p:nvPr/>
        </p:nvSpPr>
        <p:spPr>
          <a:xfrm>
            <a:off x="6318921" y="3358862"/>
            <a:ext cx="3908990" cy="954107"/>
          </a:xfrm>
          <a:prstGeom prst="rect">
            <a:avLst/>
          </a:prstGeom>
          <a:noFill/>
        </p:spPr>
        <p:txBody>
          <a:bodyPr wrap="square">
            <a:spAutoFit/>
          </a:bodyPr>
          <a:lstStyle/>
          <a:p>
            <a:r>
              <a:rPr lang="en-GB" sz="2800" b="1" dirty="0">
                <a:hlinkClick r:id="rId2"/>
              </a:rPr>
              <a:t>https://forms.office.com/e/DVcuVN2vNh</a:t>
            </a:r>
            <a:r>
              <a:rPr lang="en-GB" sz="2800" b="1" dirty="0"/>
              <a:t> </a:t>
            </a:r>
          </a:p>
        </p:txBody>
      </p:sp>
      <p:pic>
        <p:nvPicPr>
          <p:cNvPr id="16" name="Picture 4">
            <a:extLst>
              <a:ext uri="{FF2B5EF4-FFF2-40B4-BE49-F238E27FC236}">
                <a16:creationId xmlns:a16="http://schemas.microsoft.com/office/drawing/2014/main" id="{C537D635-1AA3-7B90-C5AD-B776A2D42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067" y="3282763"/>
            <a:ext cx="2919754" cy="29197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FE0D69F-24AD-7447-6429-F5A02F0E5890}"/>
              </a:ext>
            </a:extLst>
          </p:cNvPr>
          <p:cNvSpPr txBox="1"/>
          <p:nvPr/>
        </p:nvSpPr>
        <p:spPr>
          <a:xfrm>
            <a:off x="5093142" y="2157380"/>
            <a:ext cx="2451558" cy="646331"/>
          </a:xfrm>
          <a:prstGeom prst="rect">
            <a:avLst/>
          </a:prstGeom>
          <a:noFill/>
        </p:spPr>
        <p:txBody>
          <a:bodyPr wrap="square" lIns="91440" tIns="45720" rIns="91440" bIns="45720" rtlCol="0" anchor="t">
            <a:spAutoFit/>
          </a:bodyPr>
          <a:lstStyle/>
          <a:p>
            <a:r>
              <a:rPr lang="en-GB" sz="3600" b="1" dirty="0">
                <a:solidFill>
                  <a:srgbClr val="80378D"/>
                </a:solidFill>
                <a:latin typeface="Arial"/>
                <a:cs typeface="Arial"/>
              </a:rPr>
              <a:t>Feedback</a:t>
            </a:r>
            <a:endParaRPr lang="en-US" sz="3600" dirty="0">
              <a:cs typeface="Calibri"/>
            </a:endParaRPr>
          </a:p>
        </p:txBody>
      </p:sp>
      <p:pic>
        <p:nvPicPr>
          <p:cNvPr id="21" name="Graphic 20" descr="Back with solid fill">
            <a:extLst>
              <a:ext uri="{FF2B5EF4-FFF2-40B4-BE49-F238E27FC236}">
                <a16:creationId xmlns:a16="http://schemas.microsoft.com/office/drawing/2014/main" id="{77ABCB82-E3D9-5BAE-3243-188E1AEE1C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342013" y="2442804"/>
            <a:ext cx="878008" cy="878008"/>
          </a:xfrm>
          <a:prstGeom prst="rect">
            <a:avLst/>
          </a:prstGeom>
        </p:spPr>
      </p:pic>
      <p:pic>
        <p:nvPicPr>
          <p:cNvPr id="22" name="Graphic 21" descr="Back with solid fill">
            <a:extLst>
              <a:ext uri="{FF2B5EF4-FFF2-40B4-BE49-F238E27FC236}">
                <a16:creationId xmlns:a16="http://schemas.microsoft.com/office/drawing/2014/main" id="{48EEDC96-8045-9075-E020-7B33D632E8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flipV="1">
            <a:off x="7202470" y="2404754"/>
            <a:ext cx="954108" cy="954108"/>
          </a:xfrm>
          <a:prstGeom prst="rect">
            <a:avLst/>
          </a:prstGeom>
        </p:spPr>
      </p:pic>
      <p:grpSp>
        <p:nvGrpSpPr>
          <p:cNvPr id="23" name="Group 22">
            <a:extLst>
              <a:ext uri="{FF2B5EF4-FFF2-40B4-BE49-F238E27FC236}">
                <a16:creationId xmlns:a16="http://schemas.microsoft.com/office/drawing/2014/main" id="{5E3E936A-9CAD-3520-89EF-25A727B0E26B}"/>
              </a:ext>
            </a:extLst>
          </p:cNvPr>
          <p:cNvGrpSpPr/>
          <p:nvPr/>
        </p:nvGrpSpPr>
        <p:grpSpPr>
          <a:xfrm>
            <a:off x="6323419" y="381344"/>
            <a:ext cx="5486633" cy="691140"/>
            <a:chOff x="6323419" y="381344"/>
            <a:chExt cx="5486633" cy="691140"/>
          </a:xfrm>
        </p:grpSpPr>
        <p:pic>
          <p:nvPicPr>
            <p:cNvPr id="24" name="Picture 23" descr="Icon&#10;&#10;Description automatically generated">
              <a:extLst>
                <a:ext uri="{FF2B5EF4-FFF2-40B4-BE49-F238E27FC236}">
                  <a16:creationId xmlns:a16="http://schemas.microsoft.com/office/drawing/2014/main" id="{21BD53D0-9F6D-7A4A-E8B2-15980D8BD4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4170" y="381344"/>
              <a:ext cx="945882" cy="641172"/>
            </a:xfrm>
            <a:prstGeom prst="rect">
              <a:avLst/>
            </a:prstGeom>
          </p:spPr>
        </p:pic>
        <p:grpSp>
          <p:nvGrpSpPr>
            <p:cNvPr id="25" name="Group 24">
              <a:extLst>
                <a:ext uri="{FF2B5EF4-FFF2-40B4-BE49-F238E27FC236}">
                  <a16:creationId xmlns:a16="http://schemas.microsoft.com/office/drawing/2014/main" id="{D103E6FC-6B2A-8473-0914-CA3917D472B5}"/>
                </a:ext>
              </a:extLst>
            </p:cNvPr>
            <p:cNvGrpSpPr/>
            <p:nvPr/>
          </p:nvGrpSpPr>
          <p:grpSpPr>
            <a:xfrm>
              <a:off x="6323419" y="400989"/>
              <a:ext cx="4452744" cy="671495"/>
              <a:chOff x="4963351" y="279527"/>
              <a:chExt cx="5683503" cy="857099"/>
            </a:xfrm>
          </p:grpSpPr>
          <p:pic>
            <p:nvPicPr>
              <p:cNvPr id="27" name="Picture 26" descr="A picture containing text&#10;&#10;Description automatically generated">
                <a:extLst>
                  <a:ext uri="{FF2B5EF4-FFF2-40B4-BE49-F238E27FC236}">
                    <a16:creationId xmlns:a16="http://schemas.microsoft.com/office/drawing/2014/main" id="{0E229117-8F5D-2A3E-C8D2-CFAB74D0C7B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58845" y="279527"/>
                <a:ext cx="2588009" cy="857099"/>
              </a:xfrm>
              <a:prstGeom prst="rect">
                <a:avLst/>
              </a:prstGeom>
              <a:noFill/>
              <a:ln>
                <a:noFill/>
              </a:ln>
            </p:spPr>
          </p:pic>
          <p:pic>
            <p:nvPicPr>
              <p:cNvPr id="28" name="Picture 27" descr="A black background with blue text&#10;&#10;Description automatically generated">
                <a:extLst>
                  <a:ext uri="{FF2B5EF4-FFF2-40B4-BE49-F238E27FC236}">
                    <a16:creationId xmlns:a16="http://schemas.microsoft.com/office/drawing/2014/main" id="{E1D0C418-0C24-DCDF-C159-7CB001D01D6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63351" y="448285"/>
                <a:ext cx="3145790" cy="688341"/>
              </a:xfrm>
              <a:prstGeom prst="rect">
                <a:avLst/>
              </a:prstGeom>
              <a:noFill/>
              <a:ln>
                <a:noFill/>
              </a:ln>
            </p:spPr>
          </p:pic>
        </p:grpSp>
      </p:grpSp>
      <p:sp>
        <p:nvSpPr>
          <p:cNvPr id="29" name="TextBox 28">
            <a:extLst>
              <a:ext uri="{FF2B5EF4-FFF2-40B4-BE49-F238E27FC236}">
                <a16:creationId xmlns:a16="http://schemas.microsoft.com/office/drawing/2014/main" id="{9E756037-499D-46E6-2345-441F1CFC4883}"/>
              </a:ext>
            </a:extLst>
          </p:cNvPr>
          <p:cNvSpPr txBox="1"/>
          <p:nvPr/>
        </p:nvSpPr>
        <p:spPr>
          <a:xfrm>
            <a:off x="4655530" y="1456745"/>
            <a:ext cx="3826356" cy="830997"/>
          </a:xfrm>
          <a:prstGeom prst="rect">
            <a:avLst/>
          </a:prstGeom>
          <a:noFill/>
        </p:spPr>
        <p:txBody>
          <a:bodyPr wrap="square" lIns="91440" tIns="45720" rIns="91440" bIns="45720" rtlCol="0" anchor="t">
            <a:spAutoFit/>
          </a:bodyPr>
          <a:lstStyle/>
          <a:p>
            <a:r>
              <a:rPr lang="en-GB" sz="4800" b="1" dirty="0">
                <a:solidFill>
                  <a:srgbClr val="80378D"/>
                </a:solidFill>
                <a:latin typeface="Arial"/>
                <a:cs typeface="Arial"/>
              </a:rPr>
              <a:t>Thank you </a:t>
            </a:r>
            <a:endParaRPr lang="en-US" sz="4800" dirty="0">
              <a:cs typeface="Calibri"/>
            </a:endParaRPr>
          </a:p>
        </p:txBody>
      </p:sp>
    </p:spTree>
    <p:extLst>
      <p:ext uri="{BB962C8B-B14F-4D97-AF65-F5344CB8AC3E}">
        <p14:creationId xmlns:p14="http://schemas.microsoft.com/office/powerpoint/2010/main" val="922925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A9C4F1-DC2D-9028-DA8E-1C6722309C8A}"/>
              </a:ext>
            </a:extLst>
          </p:cNvPr>
          <p:cNvSpPr>
            <a:spLocks noGrp="1"/>
          </p:cNvSpPr>
          <p:nvPr>
            <p:ph idx="1"/>
          </p:nvPr>
        </p:nvSpPr>
        <p:spPr>
          <a:xfrm>
            <a:off x="470806" y="1779588"/>
            <a:ext cx="9968593" cy="3535363"/>
          </a:xfrm>
        </p:spPr>
        <p:txBody>
          <a:bodyPr/>
          <a:lstStyle/>
          <a:p>
            <a:pPr marL="304792" indent="-304792" defTabSz="1219170" fontAlgn="auto">
              <a:lnSpc>
                <a:spcPct val="90000"/>
              </a:lnSpc>
              <a:spcBef>
                <a:spcPts val="1333"/>
              </a:spcBef>
              <a:spcAft>
                <a:spcPts val="1333"/>
              </a:spcAft>
              <a:buFont typeface="Arial" panose="020B0604020202020204" pitchFamily="34" charset="0"/>
              <a:buChar char="•"/>
              <a:defRPr/>
            </a:pPr>
            <a:r>
              <a:rPr lang="en-GB" sz="1600" dirty="0">
                <a:solidFill>
                  <a:prstClr val="black"/>
                </a:solidFill>
                <a:latin typeface="Arial" panose="020B0604020202020204" pitchFamily="34" charset="0"/>
                <a:cs typeface="Arial" panose="020B0604020202020204" pitchFamily="34" charset="0"/>
              </a:rPr>
              <a:t>Visible marker on a patient’s record</a:t>
            </a:r>
          </a:p>
          <a:p>
            <a:pPr marL="304792" indent="-304792" defTabSz="1219170" fontAlgn="auto">
              <a:lnSpc>
                <a:spcPct val="90000"/>
              </a:lnSpc>
              <a:spcBef>
                <a:spcPts val="1333"/>
              </a:spcBef>
              <a:spcAft>
                <a:spcPts val="1333"/>
              </a:spcAft>
              <a:buFont typeface="Arial" panose="020B0604020202020204" pitchFamily="34" charset="0"/>
              <a:buChar char="•"/>
              <a:defRPr/>
            </a:pPr>
            <a:r>
              <a:rPr lang="en-GB" sz="1600" dirty="0">
                <a:solidFill>
                  <a:prstClr val="black"/>
                </a:solidFill>
                <a:latin typeface="Arial" panose="020B0604020202020204" pitchFamily="34" charset="0"/>
                <a:cs typeface="Arial" panose="020B0604020202020204" pitchFamily="34" charset="0"/>
              </a:rPr>
              <a:t>Identifies a person’s need for </a:t>
            </a:r>
            <a:r>
              <a:rPr lang="en-GB" sz="1600" b="1" dirty="0">
                <a:solidFill>
                  <a:prstClr val="black"/>
                </a:solidFill>
                <a:latin typeface="Arial" panose="020B0604020202020204" pitchFamily="34" charset="0"/>
                <a:cs typeface="Arial" panose="020B0604020202020204" pitchFamily="34" charset="0"/>
              </a:rPr>
              <a:t>reasonable adjustments</a:t>
            </a:r>
            <a:r>
              <a:rPr lang="en-GB" sz="1600" dirty="0">
                <a:solidFill>
                  <a:prstClr val="black"/>
                </a:solidFill>
                <a:latin typeface="Arial" panose="020B0604020202020204" pitchFamily="34" charset="0"/>
                <a:cs typeface="Arial" panose="020B0604020202020204" pitchFamily="34" charset="0"/>
              </a:rPr>
              <a:t>, and their underlying condition / significant impairments </a:t>
            </a:r>
          </a:p>
          <a:p>
            <a:pPr marL="304792" indent="-304792" defTabSz="1219170" fontAlgn="auto">
              <a:lnSpc>
                <a:spcPct val="90000"/>
              </a:lnSpc>
              <a:spcBef>
                <a:spcPts val="1333"/>
              </a:spcBef>
              <a:spcAft>
                <a:spcPts val="1333"/>
              </a:spcAft>
              <a:buFont typeface="Arial" panose="020B0604020202020204" pitchFamily="34" charset="0"/>
              <a:buChar char="•"/>
              <a:defRPr/>
            </a:pPr>
            <a:r>
              <a:rPr lang="en-GB" sz="1600" dirty="0">
                <a:solidFill>
                  <a:prstClr val="black"/>
                </a:solidFill>
                <a:latin typeface="Arial" panose="020B0604020202020204" pitchFamily="34" charset="0"/>
                <a:cs typeface="Arial" panose="020B0604020202020204" pitchFamily="34" charset="0"/>
              </a:rPr>
              <a:t>Reasonable adjustments are a legal requirement under the Equality Act (2010). </a:t>
            </a:r>
          </a:p>
          <a:p>
            <a:pPr marL="304792" indent="-304792" defTabSz="1219170" fontAlgn="auto">
              <a:lnSpc>
                <a:spcPct val="90000"/>
              </a:lnSpc>
              <a:spcBef>
                <a:spcPts val="1333"/>
              </a:spcBef>
              <a:spcAft>
                <a:spcPts val="1333"/>
              </a:spcAft>
              <a:buFont typeface="Arial" panose="020B0604020202020204" pitchFamily="34" charset="0"/>
              <a:buChar char="•"/>
              <a:defRPr/>
            </a:pPr>
            <a:r>
              <a:rPr lang="en-GB" sz="1600" dirty="0">
                <a:solidFill>
                  <a:prstClr val="black"/>
                </a:solidFill>
                <a:latin typeface="Arial" panose="020B0604020202020204" pitchFamily="34" charset="0"/>
                <a:cs typeface="Arial" panose="020B0604020202020204" pitchFamily="34" charset="0"/>
              </a:rPr>
              <a:t>These are the changes required by health and care services to make their service provision as accessible for people with disabilities as they are for everyone else. </a:t>
            </a:r>
          </a:p>
          <a:p>
            <a:pPr marL="304792" indent="-304792" defTabSz="1219170" fontAlgn="auto">
              <a:lnSpc>
                <a:spcPct val="90000"/>
              </a:lnSpc>
              <a:spcBef>
                <a:spcPts val="1333"/>
              </a:spcBef>
              <a:spcAft>
                <a:spcPts val="1333"/>
              </a:spcAft>
              <a:buFont typeface="Arial" panose="020B0604020202020204" pitchFamily="34" charset="0"/>
              <a:buChar char="•"/>
              <a:defRPr/>
            </a:pPr>
            <a:r>
              <a:rPr lang="en-GB" sz="1600" dirty="0">
                <a:solidFill>
                  <a:prstClr val="black"/>
                </a:solidFill>
                <a:latin typeface="Arial" panose="020B0604020202020204" pitchFamily="34" charset="0"/>
                <a:cs typeface="Arial" panose="020B0604020202020204" pitchFamily="34" charset="0"/>
              </a:rPr>
              <a:t>These are anticipatory, with adjustments being made before a person presents for their care or treatment. </a:t>
            </a:r>
          </a:p>
          <a:p>
            <a:pPr marL="304792" indent="-304792" defTabSz="1219170" fontAlgn="auto">
              <a:lnSpc>
                <a:spcPct val="90000"/>
              </a:lnSpc>
              <a:spcBef>
                <a:spcPts val="1333"/>
              </a:spcBef>
              <a:spcAft>
                <a:spcPts val="1333"/>
              </a:spcAft>
              <a:buFont typeface="Arial" panose="020B0604020202020204" pitchFamily="34" charset="0"/>
              <a:buChar char="•"/>
              <a:defRPr/>
            </a:pPr>
            <a:r>
              <a:rPr lang="en-GB" sz="1600" dirty="0">
                <a:solidFill>
                  <a:prstClr val="black"/>
                </a:solidFill>
                <a:latin typeface="Arial" panose="020B0604020202020204" pitchFamily="34" charset="0"/>
                <a:cs typeface="Arial" panose="020B0604020202020204" pitchFamily="34" charset="0"/>
              </a:rPr>
              <a:t>Supported by the RADF Information Standard published 12.09.23</a:t>
            </a:r>
          </a:p>
          <a:p>
            <a:br>
              <a:rPr lang="en-GB" sz="2400" dirty="0">
                <a:latin typeface="Calibri" panose="020F0502020204030204" pitchFamily="34" charset="0"/>
                <a:ea typeface="Aptos" panose="020B0004020202020204" pitchFamily="34" charset="0"/>
              </a:rPr>
            </a:br>
            <a:endParaRPr lang="en-GB" dirty="0"/>
          </a:p>
        </p:txBody>
      </p:sp>
      <p:sp>
        <p:nvSpPr>
          <p:cNvPr id="3" name="Title 2">
            <a:extLst>
              <a:ext uri="{FF2B5EF4-FFF2-40B4-BE49-F238E27FC236}">
                <a16:creationId xmlns:a16="http://schemas.microsoft.com/office/drawing/2014/main" id="{FDAAAD1C-62EE-68FB-ACDB-0A8D453DCC7E}"/>
              </a:ext>
            </a:extLst>
          </p:cNvPr>
          <p:cNvSpPr>
            <a:spLocks noGrp="1"/>
          </p:cNvSpPr>
          <p:nvPr>
            <p:ph type="title"/>
          </p:nvPr>
        </p:nvSpPr>
        <p:spPr/>
        <p:txBody>
          <a:bodyPr/>
          <a:lstStyle/>
          <a:p>
            <a:r>
              <a:rPr lang="en-GB" dirty="0"/>
              <a:t>What is a reasonable adjustments digital flag?</a:t>
            </a:r>
          </a:p>
        </p:txBody>
      </p:sp>
    </p:spTree>
    <p:extLst>
      <p:ext uri="{BB962C8B-B14F-4D97-AF65-F5344CB8AC3E}">
        <p14:creationId xmlns:p14="http://schemas.microsoft.com/office/powerpoint/2010/main" val="3062181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486C6AF-85D6-BFF1-01C9-53CA2D39FE34}"/>
              </a:ext>
            </a:extLst>
          </p:cNvPr>
          <p:cNvSpPr txBox="1">
            <a:spLocks/>
          </p:cNvSpPr>
          <p:nvPr/>
        </p:nvSpPr>
        <p:spPr>
          <a:xfrm>
            <a:off x="2010287" y="1056177"/>
            <a:ext cx="9318115" cy="12938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defRPr/>
            </a:pPr>
            <a:r>
              <a:rPr lang="en-GB" sz="2000" b="1">
                <a:solidFill>
                  <a:srgbClr val="FF0000"/>
                </a:solidFill>
                <a:latin typeface="Calibri" panose="020F0502020204030204"/>
              </a:rPr>
              <a:t>Phase One:  (Local First)</a:t>
            </a:r>
          </a:p>
          <a:p>
            <a:pPr marL="0" indent="0" defTabSz="914377">
              <a:buNone/>
              <a:defRPr/>
            </a:pPr>
            <a:r>
              <a:rPr lang="en-GB" sz="2000" i="1">
                <a:solidFill>
                  <a:srgbClr val="FF0000"/>
                </a:solidFill>
                <a:latin typeface="Calibri" panose="020F0502020204030204"/>
              </a:rPr>
              <a:t>Working with the patients we know, on IT systems we know, to increase WHAT we know</a:t>
            </a:r>
            <a:endParaRPr lang="en-GB" sz="2000" i="1">
              <a:solidFill>
                <a:sysClr val="windowText" lastClr="000000"/>
              </a:solidFill>
              <a:latin typeface="Calibri" panose="020F0502020204030204"/>
            </a:endParaRPr>
          </a:p>
          <a:p>
            <a:pPr marL="0" indent="0" defTabSz="914377">
              <a:buNone/>
              <a:defRPr/>
            </a:pPr>
            <a:r>
              <a:rPr lang="en-GB" sz="2000" i="1">
                <a:solidFill>
                  <a:sysClr val="windowText" lastClr="000000"/>
                </a:solidFill>
                <a:latin typeface="Calibri" panose="020F0502020204030204"/>
              </a:rPr>
              <a:t>Six Simple Steps make Access to Care Fair</a:t>
            </a:r>
          </a:p>
          <a:p>
            <a:pPr marL="0" indent="0" defTabSz="914377">
              <a:buNone/>
              <a:defRPr/>
            </a:pPr>
            <a:endParaRPr lang="en-GB" i="1">
              <a:solidFill>
                <a:sysClr val="windowText" lastClr="000000"/>
              </a:solidFill>
              <a:latin typeface="Calibri" panose="020F0502020204030204"/>
            </a:endParaRPr>
          </a:p>
        </p:txBody>
      </p:sp>
      <p:pic>
        <p:nvPicPr>
          <p:cNvPr id="6" name="Picture 5">
            <a:extLst>
              <a:ext uri="{FF2B5EF4-FFF2-40B4-BE49-F238E27FC236}">
                <a16:creationId xmlns:a16="http://schemas.microsoft.com/office/drawing/2014/main" id="{1AF65BE1-BE17-A854-D8AD-441AA5E0C1F1}"/>
              </a:ext>
            </a:extLst>
          </p:cNvPr>
          <p:cNvPicPr>
            <a:picLocks noChangeAspect="1"/>
          </p:cNvPicPr>
          <p:nvPr/>
        </p:nvPicPr>
        <p:blipFill>
          <a:blip r:embed="rId2"/>
          <a:stretch>
            <a:fillRect/>
          </a:stretch>
        </p:blipFill>
        <p:spPr>
          <a:xfrm>
            <a:off x="513787" y="1118070"/>
            <a:ext cx="1188140" cy="1208279"/>
          </a:xfrm>
          <a:prstGeom prst="rect">
            <a:avLst/>
          </a:prstGeom>
        </p:spPr>
      </p:pic>
      <p:sp>
        <p:nvSpPr>
          <p:cNvPr id="7" name="Rectangle 1">
            <a:extLst>
              <a:ext uri="{FF2B5EF4-FFF2-40B4-BE49-F238E27FC236}">
                <a16:creationId xmlns:a16="http://schemas.microsoft.com/office/drawing/2014/main" id="{9D2B809D-D269-A3F6-B2DC-39477EDAD0C8}"/>
              </a:ext>
            </a:extLst>
          </p:cNvPr>
          <p:cNvSpPr>
            <a:spLocks noChangeArrowheads="1"/>
          </p:cNvSpPr>
          <p:nvPr/>
        </p:nvSpPr>
        <p:spPr bwMode="auto">
          <a:xfrm>
            <a:off x="1107857" y="2240784"/>
            <a:ext cx="33277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377">
              <a:defRPr/>
            </a:pPr>
            <a:r>
              <a:rPr lang="en-GB" sz="2800" b="1">
                <a:solidFill>
                  <a:srgbClr val="00B050"/>
                </a:solidFill>
                <a:latin typeface="Calibri" panose="020F0502020204030204"/>
                <a:ea typeface="ＭＳ Ｐゴシック" charset="0"/>
              </a:rPr>
              <a:t>Six</a:t>
            </a:r>
            <a:r>
              <a:rPr lang="en-GB" sz="2800" b="1">
                <a:solidFill>
                  <a:prstClr val="black"/>
                </a:solidFill>
                <a:latin typeface="Calibri" panose="020F0502020204030204"/>
                <a:ea typeface="ＭＳ Ｐゴシック" charset="0"/>
              </a:rPr>
              <a:t> </a:t>
            </a:r>
            <a:r>
              <a:rPr lang="en-GB" sz="2800" b="1">
                <a:solidFill>
                  <a:srgbClr val="00B050"/>
                </a:solidFill>
                <a:latin typeface="Calibri" panose="020F0502020204030204"/>
                <a:ea typeface="ＭＳ Ｐゴシック" charset="0"/>
              </a:rPr>
              <a:t>simple</a:t>
            </a:r>
            <a:r>
              <a:rPr lang="en-GB" sz="2800" b="1">
                <a:solidFill>
                  <a:prstClr val="black"/>
                </a:solidFill>
                <a:latin typeface="Calibri" panose="020F0502020204030204"/>
                <a:ea typeface="ＭＳ Ｐゴシック" charset="0"/>
              </a:rPr>
              <a:t> </a:t>
            </a:r>
            <a:r>
              <a:rPr lang="en-GB" sz="2800" b="1">
                <a:solidFill>
                  <a:srgbClr val="0070C0"/>
                </a:solidFill>
                <a:latin typeface="Calibri" panose="020F0502020204030204"/>
                <a:ea typeface="ＭＳ Ｐゴシック" charset="0"/>
              </a:rPr>
              <a:t>steps </a:t>
            </a:r>
            <a:endParaRPr lang="en-GB" sz="2800">
              <a:solidFill>
                <a:prstClr val="black"/>
              </a:solidFill>
              <a:latin typeface="Calibri" panose="020F0502020204030204"/>
              <a:ea typeface="ＭＳ Ｐゴシック" charset="0"/>
            </a:endParaRPr>
          </a:p>
        </p:txBody>
      </p:sp>
      <p:sp>
        <p:nvSpPr>
          <p:cNvPr id="8" name="TextBox 7">
            <a:extLst>
              <a:ext uri="{FF2B5EF4-FFF2-40B4-BE49-F238E27FC236}">
                <a16:creationId xmlns:a16="http://schemas.microsoft.com/office/drawing/2014/main" id="{77CAF451-BF41-1370-7CB3-CBC1A71C9351}"/>
              </a:ext>
            </a:extLst>
          </p:cNvPr>
          <p:cNvSpPr txBox="1"/>
          <p:nvPr/>
        </p:nvSpPr>
        <p:spPr>
          <a:xfrm>
            <a:off x="668021" y="2848896"/>
            <a:ext cx="5682343" cy="1200329"/>
          </a:xfrm>
          <a:prstGeom prst="rect">
            <a:avLst/>
          </a:prstGeom>
          <a:noFill/>
        </p:spPr>
        <p:txBody>
          <a:bodyPr wrap="square" rtlCol="0">
            <a:spAutoFit/>
          </a:bodyPr>
          <a:lstStyle/>
          <a:p>
            <a:pPr marL="914377" lvl="1" indent="-457189" defTabSz="914377">
              <a:buFont typeface="+mj-lt"/>
              <a:buAutoNum type="arabicPeriod"/>
              <a:defRPr/>
            </a:pPr>
            <a:r>
              <a:rPr lang="en-GB" i="1">
                <a:solidFill>
                  <a:prstClr val="black"/>
                </a:solidFill>
                <a:latin typeface="Calibri" panose="020F0502020204030204"/>
                <a:ea typeface="ＭＳ Ｐゴシック" charset="0"/>
              </a:rPr>
              <a:t>Identify those who have disability or impairment (NB NEED not WANT)</a:t>
            </a:r>
          </a:p>
          <a:p>
            <a:pPr marL="914377" lvl="1" indent="-457189" defTabSz="914377">
              <a:buFont typeface="+mj-lt"/>
              <a:buAutoNum type="arabicPeriod"/>
              <a:defRPr/>
            </a:pPr>
            <a:r>
              <a:rPr lang="en-GB" i="1">
                <a:solidFill>
                  <a:prstClr val="black"/>
                </a:solidFill>
                <a:latin typeface="Calibri" panose="020F0502020204030204"/>
                <a:ea typeface="ＭＳ Ｐゴシック" charset="0"/>
              </a:rPr>
              <a:t>Six step Reasonable Adjustment Process</a:t>
            </a:r>
          </a:p>
          <a:p>
            <a:pPr defTabSz="914377">
              <a:defRPr/>
            </a:pPr>
            <a:endParaRPr lang="en-GB">
              <a:solidFill>
                <a:prstClr val="black"/>
              </a:solidFill>
              <a:latin typeface="Calibri" panose="020F0502020204030204"/>
              <a:ea typeface="ＭＳ Ｐゴシック" charset="0"/>
            </a:endParaRPr>
          </a:p>
        </p:txBody>
      </p:sp>
      <p:pic>
        <p:nvPicPr>
          <p:cNvPr id="9" name="Picture 8">
            <a:extLst>
              <a:ext uri="{FF2B5EF4-FFF2-40B4-BE49-F238E27FC236}">
                <a16:creationId xmlns:a16="http://schemas.microsoft.com/office/drawing/2014/main" id="{6870AB69-8DA8-B6F9-EB4C-2B3766E66A83}"/>
              </a:ext>
            </a:extLst>
          </p:cNvPr>
          <p:cNvPicPr>
            <a:picLocks noChangeAspect="1"/>
          </p:cNvPicPr>
          <p:nvPr/>
        </p:nvPicPr>
        <p:blipFill>
          <a:blip r:embed="rId3"/>
          <a:stretch>
            <a:fillRect/>
          </a:stretch>
        </p:blipFill>
        <p:spPr>
          <a:xfrm>
            <a:off x="330005" y="3798330"/>
            <a:ext cx="6094211" cy="1941601"/>
          </a:xfrm>
          <a:prstGeom prst="rect">
            <a:avLst/>
          </a:prstGeom>
        </p:spPr>
      </p:pic>
      <p:graphicFrame>
        <p:nvGraphicFramePr>
          <p:cNvPr id="21" name="Content Placeholder 2">
            <a:extLst>
              <a:ext uri="{FF2B5EF4-FFF2-40B4-BE49-F238E27FC236}">
                <a16:creationId xmlns:a16="http://schemas.microsoft.com/office/drawing/2014/main" id="{070EA6D7-F079-0725-A500-5F142A0AAA8F}"/>
              </a:ext>
            </a:extLst>
          </p:cNvPr>
          <p:cNvGraphicFramePr>
            <a:graphicFrameLocks/>
          </p:cNvGraphicFramePr>
          <p:nvPr/>
        </p:nvGraphicFramePr>
        <p:xfrm>
          <a:off x="6668057" y="2103429"/>
          <a:ext cx="5095667" cy="3891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21">
            <a:extLst>
              <a:ext uri="{FF2B5EF4-FFF2-40B4-BE49-F238E27FC236}">
                <a16:creationId xmlns:a16="http://schemas.microsoft.com/office/drawing/2014/main" id="{07054B6A-4F6F-56F0-621A-221AFEFF9A00}"/>
              </a:ext>
            </a:extLst>
          </p:cNvPr>
          <p:cNvPicPr>
            <a:picLocks noChangeAspect="1"/>
          </p:cNvPicPr>
          <p:nvPr/>
        </p:nvPicPr>
        <p:blipFill>
          <a:blip r:embed="rId3"/>
          <a:stretch>
            <a:fillRect/>
          </a:stretch>
        </p:blipFill>
        <p:spPr>
          <a:xfrm>
            <a:off x="8152438" y="331190"/>
            <a:ext cx="3611287" cy="1273377"/>
          </a:xfrm>
          <a:prstGeom prst="rect">
            <a:avLst/>
          </a:prstGeom>
        </p:spPr>
      </p:pic>
    </p:spTree>
    <p:extLst>
      <p:ext uri="{BB962C8B-B14F-4D97-AF65-F5344CB8AC3E}">
        <p14:creationId xmlns:p14="http://schemas.microsoft.com/office/powerpoint/2010/main" val="50149053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Graphic spid="2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A9C4F1-DC2D-9028-DA8E-1C6722309C8A}"/>
              </a:ext>
            </a:extLst>
          </p:cNvPr>
          <p:cNvSpPr>
            <a:spLocks noGrp="1"/>
          </p:cNvSpPr>
          <p:nvPr>
            <p:ph idx="1"/>
          </p:nvPr>
        </p:nvSpPr>
        <p:spPr>
          <a:xfrm>
            <a:off x="470806" y="1779588"/>
            <a:ext cx="9968593" cy="3535363"/>
          </a:xfrm>
        </p:spPr>
        <p:txBody>
          <a:bodyPr/>
          <a:lstStyle/>
          <a:p>
            <a:pPr marL="380990" indent="-380990">
              <a:buFont typeface="Arial" panose="020B0604020202020204" pitchFamily="34" charset="0"/>
              <a:buChar char="•"/>
            </a:pPr>
            <a:r>
              <a:rPr lang="en-GB" b="0" i="0" dirty="0">
                <a:solidFill>
                  <a:srgbClr val="0D0D0D"/>
                </a:solidFill>
                <a:effectLst/>
                <a:highlight>
                  <a:srgbClr val="FFFFFF"/>
                </a:highlight>
                <a:latin typeface="Söhne"/>
              </a:rPr>
              <a:t>I</a:t>
            </a:r>
            <a:r>
              <a:rPr lang="en-GB" dirty="0">
                <a:latin typeface="Arial" panose="020B0604020202020204" pitchFamily="34" charset="0"/>
                <a:cs typeface="Arial" panose="020B0604020202020204" pitchFamily="34" charset="0"/>
              </a:rPr>
              <a:t>n the absence of a national released RADF (such as within shared care record) and in order to meet the requirements of phase one, One Care, in collaboration with BNSSG ICB, Sirona, and the SW NHSE LDAP team, has undertaken the development of an EMIS solution tailored for BNSSG practices and Sirona. </a:t>
            </a:r>
          </a:p>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This resource is a pop-up feature within EMIS Web, aimed at prompting clinicians to assess whether individuals with learning disabilities or autism require reasonable adjustments. </a:t>
            </a:r>
          </a:p>
          <a:p>
            <a:pPr marL="380990" indent="-380990">
              <a:buFont typeface="Arial" panose="020B0604020202020204" pitchFamily="34" charset="0"/>
              <a:buChar char="•"/>
            </a:pPr>
            <a:r>
              <a:rPr lang="en-GB" dirty="0">
                <a:latin typeface="Arial" panose="020B0604020202020204" pitchFamily="34" charset="0"/>
                <a:cs typeface="Arial" panose="020B0604020202020204" pitchFamily="34" charset="0"/>
              </a:rPr>
              <a:t>The pop-up enhances the documentation and review of such adjustments and works in tandem with the existing Ardens Reasonable Adjustments Recorded alert resources.</a:t>
            </a:r>
          </a:p>
          <a:p>
            <a:br>
              <a:rPr lang="en-GB" sz="2400" dirty="0">
                <a:latin typeface="Calibri" panose="020F0502020204030204" pitchFamily="34" charset="0"/>
                <a:ea typeface="Aptos" panose="020B0004020202020204" pitchFamily="34" charset="0"/>
              </a:rPr>
            </a:br>
            <a:endParaRPr lang="en-GB" dirty="0"/>
          </a:p>
        </p:txBody>
      </p:sp>
      <p:sp>
        <p:nvSpPr>
          <p:cNvPr id="3" name="Title 2">
            <a:extLst>
              <a:ext uri="{FF2B5EF4-FFF2-40B4-BE49-F238E27FC236}">
                <a16:creationId xmlns:a16="http://schemas.microsoft.com/office/drawing/2014/main" id="{FDAAAD1C-62EE-68FB-ACDB-0A8D453DCC7E}"/>
              </a:ext>
            </a:extLst>
          </p:cNvPr>
          <p:cNvSpPr>
            <a:spLocks noGrp="1"/>
          </p:cNvSpPr>
          <p:nvPr>
            <p:ph type="title"/>
          </p:nvPr>
        </p:nvSpPr>
        <p:spPr/>
        <p:txBody>
          <a:bodyPr/>
          <a:lstStyle/>
          <a:p>
            <a:r>
              <a:rPr lang="en-GB" dirty="0"/>
              <a:t>What have we created?</a:t>
            </a:r>
          </a:p>
        </p:txBody>
      </p:sp>
    </p:spTree>
    <p:extLst>
      <p:ext uri="{BB962C8B-B14F-4D97-AF65-F5344CB8AC3E}">
        <p14:creationId xmlns:p14="http://schemas.microsoft.com/office/powerpoint/2010/main" val="3286500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CC_PowerPointTemplate_16.9(wide)_ART">
  <a:themeElements>
    <a:clrScheme name="OCC COLOUR SCHEME">
      <a:dk1>
        <a:srgbClr val="574759"/>
      </a:dk1>
      <a:lt1>
        <a:srgbClr val="FFFFFF"/>
      </a:lt1>
      <a:dk2>
        <a:srgbClr val="574759"/>
      </a:dk2>
      <a:lt2>
        <a:srgbClr val="FFFFFF"/>
      </a:lt2>
      <a:accent1>
        <a:srgbClr val="574759"/>
      </a:accent1>
      <a:accent2>
        <a:srgbClr val="00A2A4"/>
      </a:accent2>
      <a:accent3>
        <a:srgbClr val="A3238E"/>
      </a:accent3>
      <a:accent4>
        <a:srgbClr val="007AC2"/>
      </a:accent4>
      <a:accent5>
        <a:srgbClr val="F26522"/>
      </a:accent5>
      <a:accent6>
        <a:srgbClr val="ED1651"/>
      </a:accent6>
      <a:hlink>
        <a:srgbClr val="00A2A4"/>
      </a:hlink>
      <a:folHlink>
        <a:srgbClr val="A323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ealthwatch Theme 2021">
  <a:themeElements>
    <a:clrScheme name="Healthwatch">
      <a:dk1>
        <a:srgbClr val="004C6B"/>
      </a:dk1>
      <a:lt1>
        <a:sysClr val="window" lastClr="FFFFFF"/>
      </a:lt1>
      <a:dk2>
        <a:srgbClr val="BFBFBF"/>
      </a:dk2>
      <a:lt2>
        <a:srgbClr val="FFFFFF"/>
      </a:lt2>
      <a:accent1>
        <a:srgbClr val="E73E97"/>
      </a:accent1>
      <a:accent2>
        <a:srgbClr val="84BD00"/>
      </a:accent2>
      <a:accent3>
        <a:srgbClr val="F9B93E"/>
      </a:accent3>
      <a:accent4>
        <a:srgbClr val="00B38C"/>
      </a:accent4>
      <a:accent5>
        <a:srgbClr val="7FCBEB"/>
      </a:accent5>
      <a:accent6>
        <a:srgbClr val="FFFFFF"/>
      </a:accent6>
      <a:hlink>
        <a:srgbClr val="A81563"/>
      </a:hlink>
      <a:folHlink>
        <a:srgbClr val="A81563"/>
      </a:folHlink>
    </a:clrScheme>
    <a:fontScheme name="Healthwatch">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1215 - Healthwatch Powerpoint Template 2021 - [Century Gothic Font - day to day]" id="{BA1F423F-5344-4C3C-A7D9-E4812F0593FF}" vid="{19A0BB72-E31C-4D03-9336-5AF7C87A01CB}"/>
    </a:ext>
  </a:extLst>
</a:theme>
</file>

<file path=ppt/theme/theme4.xml><?xml version="1.0" encoding="utf-8"?>
<a:theme xmlns:a="http://schemas.openxmlformats.org/drawingml/2006/main" name="BNSSG PowerPoint Template">
  <a:themeElements>
    <a:clrScheme name="NHS BNSSG 3-18">
      <a:dk1>
        <a:sysClr val="windowText" lastClr="000000"/>
      </a:dk1>
      <a:lt1>
        <a:sysClr val="window" lastClr="FFFFFF"/>
      </a:lt1>
      <a:dk2>
        <a:srgbClr val="425563"/>
      </a:dk2>
      <a:lt2>
        <a:srgbClr val="E8EDEE"/>
      </a:lt2>
      <a:accent1>
        <a:srgbClr val="005EB8"/>
      </a:accent1>
      <a:accent2>
        <a:srgbClr val="AE2573"/>
      </a:accent2>
      <a:accent3>
        <a:srgbClr val="003087"/>
      </a:accent3>
      <a:accent4>
        <a:srgbClr val="7C2855"/>
      </a:accent4>
      <a:accent5>
        <a:srgbClr val="41B6E6"/>
      </a:accent5>
      <a:accent6>
        <a:srgbClr val="00A499"/>
      </a:accent6>
      <a:hlink>
        <a:srgbClr val="000000"/>
      </a:hlink>
      <a:folHlink>
        <a:srgbClr val="005EB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TotalTime>
  <Words>3257</Words>
  <Application>Microsoft Office PowerPoint</Application>
  <PresentationFormat>Widescreen</PresentationFormat>
  <Paragraphs>282</Paragraphs>
  <Slides>65</Slides>
  <Notes>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65</vt:i4>
      </vt:variant>
    </vt:vector>
  </HeadingPairs>
  <TitlesOfParts>
    <vt:vector size="80" baseType="lpstr">
      <vt:lpstr>Aptos</vt:lpstr>
      <vt:lpstr>Arial</vt:lpstr>
      <vt:lpstr>Calibri</vt:lpstr>
      <vt:lpstr>Calibri Light</vt:lpstr>
      <vt:lpstr>Century Gothic</vt:lpstr>
      <vt:lpstr>fs_mencapregular</vt:lpstr>
      <vt:lpstr>Poppins</vt:lpstr>
      <vt:lpstr>Söhne</vt:lpstr>
      <vt:lpstr>Symbol</vt:lpstr>
      <vt:lpstr>Wingdings</vt:lpstr>
      <vt:lpstr>Office Theme</vt:lpstr>
      <vt:lpstr>OCC_PowerPointTemplate_16.9(wide)_ART</vt:lpstr>
      <vt:lpstr>Healthwatch Theme 2021</vt:lpstr>
      <vt:lpstr>BNSSG PowerPoint Template</vt:lpstr>
      <vt:lpstr>1_Office Theme</vt:lpstr>
      <vt:lpstr>PowerPoint Presentation</vt:lpstr>
      <vt:lpstr>PowerPoint Presentation</vt:lpstr>
      <vt:lpstr>PowerPoint Presentation</vt:lpstr>
      <vt:lpstr>PowerPoint Presentation</vt:lpstr>
      <vt:lpstr>PowerPoint Presentation</vt:lpstr>
      <vt:lpstr>Reasonable adjustments</vt:lpstr>
      <vt:lpstr>What is a reasonable adjustments digital flag?</vt:lpstr>
      <vt:lpstr>PowerPoint Presentation</vt:lpstr>
      <vt:lpstr>What have we created?</vt:lpstr>
      <vt:lpstr>How the resources work – video demo</vt:lpstr>
      <vt:lpstr>How the One Care resources work – screenshots </vt:lpstr>
      <vt:lpstr>Ardens ‘Reasonable Adjustments Recorded’ Alert</vt:lpstr>
      <vt:lpstr>Teamnet resource page </vt:lpstr>
      <vt:lpstr>Practice policy</vt:lpstr>
      <vt:lpstr>PowerPoint Presentation</vt:lpstr>
      <vt:lpstr>What is the pre-health check questionnaire?</vt:lpstr>
      <vt:lpstr>PowerPoint Presentation</vt:lpstr>
      <vt:lpstr>Updates to the checklist</vt:lpstr>
      <vt:lpstr>What impact has the checklist had?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Autism Independence: Ethnic minority Annual Health Check Project</vt:lpstr>
      <vt:lpstr>Background</vt:lpstr>
      <vt:lpstr>Scope of the Project</vt:lpstr>
      <vt:lpstr>Awareness Raising</vt:lpstr>
      <vt:lpstr>Awareness Raising</vt:lpstr>
      <vt:lpstr>Supporting Families</vt:lpstr>
      <vt:lpstr>Findings</vt:lpstr>
      <vt:lpstr>Findings</vt:lpstr>
      <vt:lpstr>Findings</vt:lpstr>
      <vt:lpstr>Findings</vt:lpstr>
      <vt:lpstr>Considerations</vt:lpstr>
      <vt:lpstr>Considerations</vt:lpstr>
      <vt:lpstr>Considerations</vt:lpstr>
      <vt:lpstr>Any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BEST, Wendy (SIRONA CARE   HEALTH)</dc:creator>
  <cp:lastModifiedBy>LANGFORD, Shaun (SIRONA CARE &amp; HEALTH)</cp:lastModifiedBy>
  <cp:revision>374</cp:revision>
  <dcterms:created xsi:type="dcterms:W3CDTF">2022-08-16T17:18:06Z</dcterms:created>
  <dcterms:modified xsi:type="dcterms:W3CDTF">2024-06-17T13:50:41Z</dcterms:modified>
</cp:coreProperties>
</file>