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4"/>
  </p:sldMasterIdLst>
  <p:notesMasterIdLst>
    <p:notesMasterId r:id="rId10"/>
  </p:notesMasterIdLst>
  <p:sldIdLst>
    <p:sldId id="256" r:id="rId5"/>
    <p:sldId id="264" r:id="rId6"/>
    <p:sldId id="378" r:id="rId7"/>
    <p:sldId id="379" r:id="rId8"/>
    <p:sldId id="38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58E"/>
    <a:srgbClr val="007A74"/>
    <a:srgbClr val="62D08F"/>
    <a:srgbClr val="75D69C"/>
    <a:srgbClr val="00BCB3"/>
    <a:srgbClr val="00C6BD"/>
    <a:srgbClr val="FFFFFF"/>
    <a:srgbClr val="404040"/>
    <a:srgbClr val="20E47D"/>
    <a:srgbClr val="F96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EA53E9-87E1-BEA1-F694-8AFC811BB5FE}" v="262" dt="2021-12-16T11:45:41.938"/>
    <p1510:client id="{7D3E35D6-9EE5-4C9F-B4F5-AEE8766B49AE}" v="12" dt="2021-11-30T12:15:07.393"/>
    <p1510:client id="{89C4E6BC-F2C2-E174-F109-1616119C5E9A}" v="90" dt="2021-12-16T11:54:06.9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9" d="100"/>
          <a:sy n="69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3F81B-B204-408C-8371-D26BBDEE4AC2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EE1A13-BC3A-45D4-A4FF-1146897A7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0898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0028B-A2D8-4AC0-B3BE-05041D5B57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F1E3B6-BBFE-4C76-949F-B0C5EFFDCA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95B279-C090-4A2B-99DD-84D19B6FA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6CE61-44A9-4492-822C-4981F0FB8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8AEB9-7C72-431F-ACA7-BD78CCD8B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663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6DC1F4-B267-4580-B16E-2C5040FE6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7BBC8F-2E3A-48A5-A106-494110A35D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42A09-FDB5-47E7-8C1B-1BC314B2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A7A1C-D899-4590-A8F9-26525167D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A8E4A-E9B2-4E27-9FC8-71369D669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7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FC95C3-A34D-4F4D-94B0-3A6F70E27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45E6A-5DCE-4E6D-A9AA-A390229DF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7D37B-0654-4712-A440-72A7FACB1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D52BC-DE1D-4A07-B112-EC1B684E8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52666-AE89-4723-A018-0213EB082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76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8D0DF-157B-4AF7-8500-7733A94AB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068519-EDEE-4004-BDC4-E89000C26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34A1B-F91E-45B3-97E8-9C5788DA1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896EC-4670-4FB4-9B93-5F36B1EB09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87B76-734A-42EF-B163-A35383FFC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052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DC6DC-E5A2-4348-B403-8B099908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2FABEE-CEE7-414F-B3AC-6F36B1D9A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14830-CF11-4841-B0FD-E4AC3FBB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8EA85-10E9-4FC2-B00D-69B2A9A0F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BE3CFE-D951-4C5B-B33D-20DCB635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80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E40B3-361A-4A66-8424-68C8D527B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60ACB-61E4-4531-9AE8-4A3CDEFAD3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976F42-D82F-46EB-B9FF-448D2A131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B845D4-3BAC-4AEB-AB70-692E82CD1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9C71D-10BE-4A1B-8E4A-218584F40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32B530-941C-467E-AA14-9C3049C74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782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FD7DF-BE86-4374-B7BD-D661263A7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F58E6-2967-4765-B977-CD2728509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A8411-7185-427B-9818-85C867BB12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172AF1-FD82-47EE-A3F4-770C6346B1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B7356B-BF5B-4283-928B-9D04FD60ED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26746F-ABBB-4D33-9702-23C94A6C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0D2B91-CCA8-4D4F-8C1B-F0D3003DC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D4C1EA-83BF-4185-ACB0-3211D8B7C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6354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22793-B8A5-4EDA-99EA-92BC31893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B02F11-85AD-4808-A16B-1C691EEB8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C94AE0-7FAD-4FE7-83CF-BA5186AC6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010C43-5B46-462C-8363-6FFC8E71B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150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25EAF6-A3CC-4C2C-90E3-324033329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A18B1E-D8A9-4515-979A-69E5EF70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31AB43-2CF6-49A9-AEC1-E80866DE3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33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54C51-AFA2-4FA3-8127-20FDC185C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C8807-11C5-44F8-974E-63C82159D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E565C-D2CB-4B4E-B98F-9929068961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92868-A90E-4B39-B135-8FABB720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91AECB-3286-4398-8FCF-9D6B8424D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AAB16C-F2C7-42DA-92A9-722050FC1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049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6B551-5337-4AFA-BD9A-6409F7C18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85B6D6-54C9-4D51-A085-5546AA833E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35734F-369B-48B5-B43B-CC7D50285A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A6926-5705-44AE-9EBD-F6EFBCC0A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276C27-8093-4F5D-B8AE-42D5E292B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CF98ED-F110-439A-9942-ECA5CC841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659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46DA68-23BF-479A-BDCE-FD4C548A9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435D8-10A5-43F1-8D4C-1DFEB3EF6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33B22-71FD-42AC-A866-8C269C4C72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59E1A-32D4-4BB9-AA02-4B05682CA4D5}" type="datetimeFigureOut">
              <a:rPr lang="en-GB" smtClean="0"/>
              <a:t>29/12/2021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5BEBC-7D09-4CFB-A6FC-30F89F6DAD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0B9092-C7C1-4381-A152-75D940724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D081F-1A45-4DAA-B7CA-3A64C90DEE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41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995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rina.leskiw@nhs.ne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reeform: Shape 72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Freeform: Shape 76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Freeform: Shape 84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6663643-63C4-42D1-A447-1ECE83A517B8}"/>
              </a:ext>
            </a:extLst>
          </p:cNvPr>
          <p:cNvSpPr txBox="1"/>
          <p:nvPr/>
        </p:nvSpPr>
        <p:spPr>
          <a:xfrm>
            <a:off x="2637539" y="2499854"/>
            <a:ext cx="6916923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3600" b="1" dirty="0">
                <a:latin typeface="Century Gothic"/>
              </a:rPr>
              <a:t>NHSE / I</a:t>
            </a:r>
            <a:br>
              <a:rPr lang="en-GB" sz="3600" b="1" dirty="0">
                <a:latin typeface="Century Gothic"/>
              </a:rPr>
            </a:br>
            <a:r>
              <a:rPr lang="en-GB" sz="3200" b="1" dirty="0">
                <a:latin typeface="Century Gothic"/>
              </a:rPr>
              <a:t>BNSSG Extended Mentors Scheme</a:t>
            </a:r>
            <a:endParaRPr lang="en-GB" sz="3600" b="1" dirty="0">
              <a:latin typeface="Century Gothic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5F36F7-1728-4C28-A313-3E93EE8688FD}"/>
              </a:ext>
            </a:extLst>
          </p:cNvPr>
          <p:cNvSpPr txBox="1"/>
          <p:nvPr/>
        </p:nvSpPr>
        <p:spPr>
          <a:xfrm>
            <a:off x="1988631" y="3662749"/>
            <a:ext cx="82147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Century Gothic" panose="020B0502020202020204" pitchFamily="34" charset="0"/>
              </a:rPr>
              <a:t>Applications must be in by Monday 31</a:t>
            </a:r>
            <a:r>
              <a:rPr lang="en-GB" sz="2000" baseline="30000" dirty="0">
                <a:latin typeface="Century Gothic" panose="020B0502020202020204" pitchFamily="34" charset="0"/>
              </a:rPr>
              <a:t>st</a:t>
            </a:r>
            <a:r>
              <a:rPr lang="en-GB" sz="2000" dirty="0">
                <a:latin typeface="Century Gothic" panose="020B0502020202020204" pitchFamily="34" charset="0"/>
              </a:rPr>
              <a:t> January</a:t>
            </a:r>
          </a:p>
        </p:txBody>
      </p:sp>
      <p:sp>
        <p:nvSpPr>
          <p:cNvPr id="87" name="Freeform: Shape 86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FBE4CBA-4EF3-4A40-B794-EB5B056A36EA}"/>
              </a:ext>
            </a:extLst>
          </p:cNvPr>
          <p:cNvGrpSpPr/>
          <p:nvPr/>
        </p:nvGrpSpPr>
        <p:grpSpPr>
          <a:xfrm>
            <a:off x="4308007" y="694652"/>
            <a:ext cx="3575986" cy="1749016"/>
            <a:chOff x="4308007" y="409840"/>
            <a:chExt cx="3575986" cy="1749016"/>
          </a:xfrm>
        </p:grpSpPr>
        <p:sp>
          <p:nvSpPr>
            <p:cNvPr id="6" name="Text Box 3">
              <a:extLst>
                <a:ext uri="{FF2B5EF4-FFF2-40B4-BE49-F238E27FC236}">
                  <a16:creationId xmlns:a16="http://schemas.microsoft.com/office/drawing/2014/main" id="{8A4F5C4A-7140-4492-AAF1-3A422D2536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08007" y="1110207"/>
              <a:ext cx="3575986" cy="10486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sx="0" sy="0" algn="ctr" rotWithShape="0">
                      <a:srgbClr val="000000">
                        <a:alpha val="0"/>
                      </a:srgbClr>
                    </a:outerShdw>
                  </a:effectLst>
                </a14:hiddenEffects>
              </a:ext>
            </a:extLst>
          </p:spPr>
          <p:txBody>
            <a:bodyPr vert="horz" lIns="91440" tIns="45720" rIns="91440" bIns="4572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lvl="0" indent="0" algn="ctr" fontAlgn="base"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tabLst/>
              </a:pPr>
              <a:r>
                <a:rPr kumimoji="0" lang="en-US" altLang="en-US" sz="2800" b="1" i="0" u="none" strike="noStrike" kern="1200" cap="none" normalizeH="0" baseline="0" dirty="0">
                  <a:ln>
                    <a:noFill/>
                  </a:ln>
                  <a:solidFill>
                    <a:srgbClr val="007A74"/>
                  </a:solidFill>
                  <a:effectLst/>
                  <a:latin typeface="Century Gothic" panose="020B0502020202020204" pitchFamily="34" charset="0"/>
                  <a:ea typeface="+mj-ea"/>
                  <a:cs typeface="+mj-cs"/>
                </a:rPr>
                <a:t>BNSSG</a:t>
              </a:r>
              <a:r>
                <a:rPr kumimoji="0" lang="en-US" altLang="en-US" sz="2400" b="1" i="0" u="none" strike="noStrike" kern="1200" cap="none" normalizeH="0" baseline="0" dirty="0">
                  <a:ln>
                    <a:noFill/>
                  </a:ln>
                  <a:solidFill>
                    <a:srgbClr val="007A74"/>
                  </a:solidFill>
                  <a:effectLst/>
                  <a:latin typeface="Century Gothic" panose="020B0502020202020204" pitchFamily="34" charset="0"/>
                  <a:ea typeface="+mj-ea"/>
                  <a:cs typeface="+mj-cs"/>
                </a:rPr>
                <a:t> </a:t>
              </a:r>
              <a:br>
                <a:rPr kumimoji="0" lang="en-US" altLang="en-US" sz="2400" b="1" i="0" u="none" strike="noStrike" kern="1200" cap="none" normalizeH="0" baseline="0" dirty="0">
                  <a:ln>
                    <a:noFill/>
                  </a:ln>
                  <a:solidFill>
                    <a:srgbClr val="007A74"/>
                  </a:solidFill>
                  <a:effectLst/>
                  <a:latin typeface="Century Gothic" panose="020B0502020202020204" pitchFamily="34" charset="0"/>
                  <a:ea typeface="+mj-ea"/>
                  <a:cs typeface="+mj-cs"/>
                </a:rPr>
              </a:br>
              <a:r>
                <a:rPr kumimoji="0" lang="en-US" altLang="en-US" sz="2400" b="1" i="0" u="none" strike="noStrike" kern="1200" cap="none" normalizeH="0" baseline="0" dirty="0">
                  <a:ln>
                    <a:noFill/>
                  </a:ln>
                  <a:solidFill>
                    <a:srgbClr val="007A74"/>
                  </a:solidFill>
                  <a:effectLst/>
                  <a:latin typeface="Century Gothic" panose="020B0502020202020204" pitchFamily="34" charset="0"/>
                  <a:ea typeface="+mj-ea"/>
                  <a:cs typeface="+mj-cs"/>
                </a:rPr>
                <a:t>Training Hub</a:t>
              </a:r>
              <a:endParaRPr kumimoji="0" lang="en-US" altLang="en-US" sz="2400" b="0" i="0" u="none" strike="noStrike" kern="1200" cap="none" normalizeH="0" baseline="0" dirty="0">
                <a:ln>
                  <a:noFill/>
                </a:ln>
                <a:solidFill>
                  <a:srgbClr val="007A74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endParaRPr>
            </a:p>
          </p:txBody>
        </p:sp>
        <p:pic>
          <p:nvPicPr>
            <p:cNvPr id="1026" name="Picture 2" descr="Logo&#10;&#10;Description automatically generated">
              <a:extLst>
                <a:ext uri="{FF2B5EF4-FFF2-40B4-BE49-F238E27FC236}">
                  <a16:creationId xmlns:a16="http://schemas.microsoft.com/office/drawing/2014/main" id="{1EDD5FDD-DDD5-414D-B4FF-72F0747FDA1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96509" y="409840"/>
              <a:ext cx="798982" cy="798982"/>
            </a:xfrm>
            <a:prstGeom prst="rect">
              <a:avLst/>
            </a:prstGeom>
            <a:noFill/>
            <a:ln>
              <a:noFill/>
            </a:ln>
            <a:effectLst>
              <a:outerShdw blurRad="50800" dist="38100" dir="2700000" algn="tl" rotWithShape="0">
                <a:srgbClr val="000000">
                  <a:alpha val="39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" name="Picture 6">
            <a:extLst>
              <a:ext uri="{FF2B5EF4-FFF2-40B4-BE49-F238E27FC236}">
                <a16:creationId xmlns:a16="http://schemas.microsoft.com/office/drawing/2014/main" id="{BA8F183F-11BC-4198-A8AD-C670CD963E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285" y="266405"/>
            <a:ext cx="809430" cy="32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7B80C203-8761-456C-9BC0-D037CCF579E3}"/>
              </a:ext>
            </a:extLst>
          </p:cNvPr>
          <p:cNvSpPr txBox="1"/>
          <p:nvPr/>
        </p:nvSpPr>
        <p:spPr>
          <a:xfrm>
            <a:off x="4055533" y="4717701"/>
            <a:ext cx="4080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92D050"/>
                </a:solidFill>
                <a:latin typeface="Century Gothic" panose="020B0502020202020204" pitchFamily="34" charset="0"/>
              </a:rPr>
              <a:t>www.bnssgtraininghub.com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608B7AB-7434-4790-8E96-B6D22F1AAE03}"/>
              </a:ext>
            </a:extLst>
          </p:cNvPr>
          <p:cNvSpPr txBox="1"/>
          <p:nvPr/>
        </p:nvSpPr>
        <p:spPr>
          <a:xfrm>
            <a:off x="5346217" y="5144541"/>
            <a:ext cx="1817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err="1">
                <a:solidFill>
                  <a:srgbClr val="00B0F0"/>
                </a:solidFill>
                <a:latin typeface="Century Gothic" panose="020B0502020202020204" pitchFamily="34" charset="0"/>
              </a:rPr>
              <a:t>BNSSG_THub</a:t>
            </a:r>
            <a:endParaRPr lang="en-GB">
              <a:solidFill>
                <a:srgbClr val="00B0F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35" name="Picture 4" descr="twitter-312464_960_720">
            <a:extLst>
              <a:ext uri="{FF2B5EF4-FFF2-40B4-BE49-F238E27FC236}">
                <a16:creationId xmlns:a16="http://schemas.microsoft.com/office/drawing/2014/main" id="{807EBB88-B98D-4BAC-AA39-57A35638DB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755" y="5207333"/>
            <a:ext cx="302825" cy="245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09551E49-48E5-4D8E-96E2-90297E4BB75A}"/>
              </a:ext>
            </a:extLst>
          </p:cNvPr>
          <p:cNvSpPr txBox="1"/>
          <p:nvPr/>
        </p:nvSpPr>
        <p:spPr>
          <a:xfrm>
            <a:off x="5227476" y="5589200"/>
            <a:ext cx="2233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>
                <a:solidFill>
                  <a:srgbClr val="0070C0"/>
                </a:solidFill>
                <a:latin typeface="Century Gothic" panose="020B0502020202020204" pitchFamily="34" charset="0"/>
              </a:rPr>
              <a:t>bnssg-traininghub</a:t>
            </a:r>
          </a:p>
        </p:txBody>
      </p:sp>
      <p:pic>
        <p:nvPicPr>
          <p:cNvPr id="36" name="Picture 5" descr="LinkedIn_logo_initials">
            <a:extLst>
              <a:ext uri="{FF2B5EF4-FFF2-40B4-BE49-F238E27FC236}">
                <a16:creationId xmlns:a16="http://schemas.microsoft.com/office/drawing/2014/main" id="{730CB373-0DA6-4F8B-92B0-F705D2764C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0114" y="5621997"/>
            <a:ext cx="293690" cy="2936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C2A6C79E-69D3-4119-AB2B-32430122155E}"/>
              </a:ext>
            </a:extLst>
          </p:cNvPr>
          <p:cNvSpPr txBox="1"/>
          <p:nvPr/>
        </p:nvSpPr>
        <p:spPr>
          <a:xfrm>
            <a:off x="4065473" y="4313729"/>
            <a:ext cx="4080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>
                <a:solidFill>
                  <a:srgbClr val="00958E"/>
                </a:solidFill>
                <a:latin typeface="Century Gothic" panose="020B0502020202020204" pitchFamily="34" charset="0"/>
              </a:rPr>
              <a:t>bnssg.training.hub@nhs.net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152653C-7481-41EB-BCEE-2720CC949424}"/>
              </a:ext>
            </a:extLst>
          </p:cNvPr>
          <p:cNvCxnSpPr>
            <a:cxnSpLocks/>
          </p:cNvCxnSpPr>
          <p:nvPr/>
        </p:nvCxnSpPr>
        <p:spPr>
          <a:xfrm>
            <a:off x="4101747" y="2433579"/>
            <a:ext cx="4008384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7582670-6BB0-425F-8C03-59AFC859D631}"/>
              </a:ext>
            </a:extLst>
          </p:cNvPr>
          <p:cNvCxnSpPr>
            <a:cxnSpLocks/>
          </p:cNvCxnSpPr>
          <p:nvPr/>
        </p:nvCxnSpPr>
        <p:spPr>
          <a:xfrm>
            <a:off x="4091808" y="4205207"/>
            <a:ext cx="4008384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4" descr="See the source image">
            <a:extLst>
              <a:ext uri="{FF2B5EF4-FFF2-40B4-BE49-F238E27FC236}">
                <a16:creationId xmlns:a16="http://schemas.microsoft.com/office/drawing/2014/main" id="{5677497B-E169-47CC-A38F-133D51C95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1959" y="269820"/>
            <a:ext cx="3380219" cy="597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7865FB0-EA8B-435C-816A-E681D8977EA9}"/>
              </a:ext>
            </a:extLst>
          </p:cNvPr>
          <p:cNvSpPr/>
          <p:nvPr/>
        </p:nvSpPr>
        <p:spPr>
          <a:xfrm>
            <a:off x="301555" y="704380"/>
            <a:ext cx="3054488" cy="525559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8">
            <a:extLst>
              <a:ext uri="{FF2B5EF4-FFF2-40B4-BE49-F238E27FC236}">
                <a16:creationId xmlns:a16="http://schemas.microsoft.com/office/drawing/2014/main" id="{F6543D65-21B1-4ED2-99DE-43F2860E6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568" y="274295"/>
            <a:ext cx="3496395" cy="880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077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9F5FA0-95FC-4AB5-9067-6763F8506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358" y="671868"/>
            <a:ext cx="4008385" cy="649685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latin typeface="Century Gothic"/>
              </a:rPr>
              <a:t>Overview</a:t>
            </a:r>
            <a:endParaRPr lang="en-US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: Diagonal Corners Snipped 2">
            <a:extLst>
              <a:ext uri="{FF2B5EF4-FFF2-40B4-BE49-F238E27FC236}">
                <a16:creationId xmlns:a16="http://schemas.microsoft.com/office/drawing/2014/main" id="{5DA3EAB5-1C09-4E93-9E7E-0B0E38A2C3B5}"/>
              </a:ext>
            </a:extLst>
          </p:cNvPr>
          <p:cNvSpPr/>
          <p:nvPr/>
        </p:nvSpPr>
        <p:spPr>
          <a:xfrm flipH="1">
            <a:off x="-145216" y="1729"/>
            <a:ext cx="2623929" cy="820905"/>
          </a:xfrm>
          <a:prstGeom prst="snip2DiagRect">
            <a:avLst/>
          </a:prstGeom>
          <a:solidFill>
            <a:srgbClr val="0095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2" descr="Logo&#10;&#10;Description automatically generated">
            <a:extLst>
              <a:ext uri="{FF2B5EF4-FFF2-40B4-BE49-F238E27FC236}">
                <a16:creationId xmlns:a16="http://schemas.microsoft.com/office/drawing/2014/main" id="{A8F35231-1B29-42A6-84AE-629517BFD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01" y="168278"/>
            <a:ext cx="481405" cy="48140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523DE4-B72E-4C96-A5C2-C783A4982DEB}"/>
              </a:ext>
            </a:extLst>
          </p:cNvPr>
          <p:cNvCxnSpPr>
            <a:cxnSpLocks/>
          </p:cNvCxnSpPr>
          <p:nvPr/>
        </p:nvCxnSpPr>
        <p:spPr>
          <a:xfrm>
            <a:off x="4133491" y="1321553"/>
            <a:ext cx="3918932" cy="355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">
            <a:extLst>
              <a:ext uri="{FF2B5EF4-FFF2-40B4-BE49-F238E27FC236}">
                <a16:creationId xmlns:a16="http://schemas.microsoft.com/office/drawing/2014/main" id="{8416EBA5-3521-4C10-A43B-40652B11A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606" y="66419"/>
            <a:ext cx="1607116" cy="68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000000">
                      <a:alpha val="0"/>
                    </a:srgbClr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2000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BNSSG</a:t>
            </a:r>
            <a: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b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Training Hub</a:t>
            </a:r>
            <a:endParaRPr kumimoji="0" lang="en-US" altLang="en-US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517ACA4-BDA2-4DB8-A7D7-9B380D982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83747" y="1629342"/>
            <a:ext cx="4698358" cy="370926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Introduction: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800" b="1" dirty="0">
                <a:solidFill>
                  <a:srgbClr val="007A74"/>
                </a:solidFill>
                <a:latin typeface="Century Gothic" panose="020B0502020202020204" pitchFamily="34" charset="0"/>
              </a:rPr>
              <a:t>Healthier Together </a:t>
            </a: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&amp;</a:t>
            </a:r>
            <a:r>
              <a:rPr lang="en-GB" sz="1800" dirty="0">
                <a:latin typeface="Century Gothic" panose="020B0502020202020204" pitchFamily="34" charset="0"/>
              </a:rPr>
              <a:t> </a:t>
            </a:r>
            <a:r>
              <a:rPr lang="en-GB" sz="1800" b="1" dirty="0">
                <a:solidFill>
                  <a:srgbClr val="007A74"/>
                </a:solidFill>
                <a:latin typeface="Century Gothic" panose="020B0502020202020204" pitchFamily="34" charset="0"/>
              </a:rPr>
              <a:t>BNSGG Training Hub</a:t>
            </a:r>
            <a:r>
              <a:rPr lang="en-GB" sz="1800" dirty="0">
                <a:latin typeface="Century Gothic" panose="020B0502020202020204" pitchFamily="34" charset="0"/>
              </a:rPr>
              <a:t> </a:t>
            </a: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are seeking experienced GPs to become mentors.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GP mentors  would offer mentorship and support to their colleagues at all stages of their career.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Participants will be offered </a:t>
            </a:r>
            <a:r>
              <a:rPr lang="en-GB" sz="18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accredited training</a:t>
            </a:r>
            <a:r>
              <a:rPr lang="en-GB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and </a:t>
            </a:r>
            <a:r>
              <a:rPr lang="en-GB" sz="18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receive funding </a:t>
            </a: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to deliver mentoring for up to </a:t>
            </a:r>
            <a:r>
              <a:rPr lang="en-GB" sz="1800" b="1" dirty="0">
                <a:solidFill>
                  <a:srgbClr val="00BCB3"/>
                </a:solidFill>
                <a:latin typeface="Century Gothic" panose="020B0502020202020204" pitchFamily="34" charset="0"/>
              </a:rPr>
              <a:t>1 session / week</a:t>
            </a: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D161D67-F396-4AB0-B74B-1C65A549130C}"/>
              </a:ext>
            </a:extLst>
          </p:cNvPr>
          <p:cNvSpPr txBox="1">
            <a:spLocks/>
          </p:cNvSpPr>
          <p:nvPr/>
        </p:nvSpPr>
        <p:spPr>
          <a:xfrm>
            <a:off x="6314239" y="1629342"/>
            <a:ext cx="4700058" cy="359931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Aim: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The overall aim is to </a:t>
            </a:r>
            <a:r>
              <a:rPr lang="en-GB" sz="18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retain experienced GPs</a:t>
            </a: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working in primary care through this portfolio working opportunity, while </a:t>
            </a:r>
            <a:r>
              <a:rPr lang="en-GB" sz="18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helping other GPs </a:t>
            </a:r>
            <a:r>
              <a:rPr lang="en-GB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at all stages of their career through high quality mentoring. </a:t>
            </a:r>
          </a:p>
        </p:txBody>
      </p:sp>
    </p:spTree>
    <p:extLst>
      <p:ext uri="{BB962C8B-B14F-4D97-AF65-F5344CB8AC3E}">
        <p14:creationId xmlns:p14="http://schemas.microsoft.com/office/powerpoint/2010/main" val="3787882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9F5FA0-95FC-4AB5-9067-6763F8506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0358" y="671868"/>
            <a:ext cx="4008385" cy="649685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latin typeface="Century Gothic"/>
              </a:rPr>
              <a:t>Training</a:t>
            </a:r>
            <a:endParaRPr lang="en-US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: Diagonal Corners Snipped 2">
            <a:extLst>
              <a:ext uri="{FF2B5EF4-FFF2-40B4-BE49-F238E27FC236}">
                <a16:creationId xmlns:a16="http://schemas.microsoft.com/office/drawing/2014/main" id="{5DA3EAB5-1C09-4E93-9E7E-0B0E38A2C3B5}"/>
              </a:ext>
            </a:extLst>
          </p:cNvPr>
          <p:cNvSpPr/>
          <p:nvPr/>
        </p:nvSpPr>
        <p:spPr>
          <a:xfrm flipH="1">
            <a:off x="-145216" y="1729"/>
            <a:ext cx="2623929" cy="820905"/>
          </a:xfrm>
          <a:prstGeom prst="snip2DiagRect">
            <a:avLst/>
          </a:prstGeom>
          <a:solidFill>
            <a:srgbClr val="0095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2" descr="Logo&#10;&#10;Description automatically generated">
            <a:extLst>
              <a:ext uri="{FF2B5EF4-FFF2-40B4-BE49-F238E27FC236}">
                <a16:creationId xmlns:a16="http://schemas.microsoft.com/office/drawing/2014/main" id="{A8F35231-1B29-42A6-84AE-629517BFD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01" y="168278"/>
            <a:ext cx="481405" cy="48140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523DE4-B72E-4C96-A5C2-C783A4982DEB}"/>
              </a:ext>
            </a:extLst>
          </p:cNvPr>
          <p:cNvCxnSpPr>
            <a:cxnSpLocks/>
          </p:cNvCxnSpPr>
          <p:nvPr/>
        </p:nvCxnSpPr>
        <p:spPr>
          <a:xfrm>
            <a:off x="4133491" y="1321553"/>
            <a:ext cx="3918932" cy="355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">
            <a:extLst>
              <a:ext uri="{FF2B5EF4-FFF2-40B4-BE49-F238E27FC236}">
                <a16:creationId xmlns:a16="http://schemas.microsoft.com/office/drawing/2014/main" id="{8416EBA5-3521-4C10-A43B-40652B11A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606" y="66419"/>
            <a:ext cx="1607116" cy="68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000000">
                      <a:alpha val="0"/>
                    </a:srgbClr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2000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BNSSG</a:t>
            </a:r>
            <a: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b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Training Hub</a:t>
            </a:r>
            <a:endParaRPr kumimoji="0" lang="en-US" altLang="en-US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517ACA4-BDA2-4DB8-A7D7-9B380D982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9970" y="1626216"/>
            <a:ext cx="4698358" cy="3709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Mentoring Qualification: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All participants will be funded to complete the </a:t>
            </a:r>
            <a:r>
              <a:rPr lang="en-GB" sz="19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European Mentoring and Coaching Council European Quality Aware (EQA)</a:t>
            </a:r>
            <a:r>
              <a:rPr lang="en-GB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delivered by the </a:t>
            </a:r>
            <a:r>
              <a:rPr lang="en-GB" sz="1900" b="1" dirty="0">
                <a:solidFill>
                  <a:srgbClr val="007A74"/>
                </a:solidFill>
                <a:latin typeface="Century Gothic" panose="020B0502020202020204" pitchFamily="34" charset="0"/>
              </a:rPr>
              <a:t>NHS South West Leadership Academy</a:t>
            </a:r>
          </a:p>
          <a:p>
            <a:pPr lvl="1"/>
            <a:endParaRPr lang="en-GB" dirty="0"/>
          </a:p>
          <a:p>
            <a:pPr marL="457200" lvl="1" indent="0" algn="ctr"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Proposed training dates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1084529F-7713-4237-A7E8-1C075F157A96}"/>
              </a:ext>
            </a:extLst>
          </p:cNvPr>
          <p:cNvSpPr/>
          <p:nvPr/>
        </p:nvSpPr>
        <p:spPr>
          <a:xfrm>
            <a:off x="5424668" y="3922743"/>
            <a:ext cx="478302" cy="330508"/>
          </a:xfrm>
          <a:prstGeom prst="rightArrow">
            <a:avLst/>
          </a:prstGeom>
          <a:solidFill>
            <a:srgbClr val="62D0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9" name="Content Placeholder 6">
            <a:extLst>
              <a:ext uri="{FF2B5EF4-FFF2-40B4-BE49-F238E27FC236}">
                <a16:creationId xmlns:a16="http://schemas.microsoft.com/office/drawing/2014/main" id="{60B3B8FB-5D8D-4B8E-851C-256AADE011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46929965"/>
              </p:ext>
            </p:extLst>
          </p:nvPr>
        </p:nvGraphicFramePr>
        <p:xfrm>
          <a:off x="6253661" y="1626216"/>
          <a:ext cx="4963583" cy="3444175"/>
        </p:xfrm>
        <a:graphic>
          <a:graphicData uri="http://schemas.openxmlformats.org/drawingml/2006/table">
            <a:tbl>
              <a:tblPr/>
              <a:tblGrid>
                <a:gridCol w="1352262">
                  <a:extLst>
                    <a:ext uri="{9D8B030D-6E8A-4147-A177-3AD203B41FA5}">
                      <a16:colId xmlns:a16="http://schemas.microsoft.com/office/drawing/2014/main" val="3297541646"/>
                    </a:ext>
                  </a:extLst>
                </a:gridCol>
                <a:gridCol w="1145159">
                  <a:extLst>
                    <a:ext uri="{9D8B030D-6E8A-4147-A177-3AD203B41FA5}">
                      <a16:colId xmlns:a16="http://schemas.microsoft.com/office/drawing/2014/main" val="4291295336"/>
                    </a:ext>
                  </a:extLst>
                </a:gridCol>
                <a:gridCol w="1142816">
                  <a:extLst>
                    <a:ext uri="{9D8B030D-6E8A-4147-A177-3AD203B41FA5}">
                      <a16:colId xmlns:a16="http://schemas.microsoft.com/office/drawing/2014/main" val="408671028"/>
                    </a:ext>
                  </a:extLst>
                </a:gridCol>
                <a:gridCol w="1323346">
                  <a:extLst>
                    <a:ext uri="{9D8B030D-6E8A-4147-A177-3AD203B41FA5}">
                      <a16:colId xmlns:a16="http://schemas.microsoft.com/office/drawing/2014/main" val="4167608359"/>
                    </a:ext>
                  </a:extLst>
                </a:gridCol>
              </a:tblGrid>
              <a:tr h="539102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 panose="020B0604020202020204" pitchFamily="34" charset="0"/>
                        </a:rPr>
                        <a:t>Session Title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</a:rPr>
                        <a:t>Cohort 12 (Starting March 2022)</a:t>
                      </a:r>
                      <a:endParaRPr lang="en-GB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</a:rPr>
                        <a:t>Cohort 13 (Starting May 2022)</a:t>
                      </a:r>
                      <a:endParaRPr lang="en-GB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900" b="1" dirty="0">
                          <a:effectLst/>
                          <a:latin typeface="Arial" panose="020B0604020202020204" pitchFamily="34" charset="0"/>
                        </a:rPr>
                        <a:t>Cohort 14 (Starting June 2022)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8193056"/>
                  </a:ext>
                </a:extLst>
              </a:tr>
              <a:tr h="3494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solidFill>
                            <a:srgbClr val="1D2228"/>
                          </a:solidFill>
                          <a:effectLst/>
                          <a:latin typeface="Arial" panose="020B0604020202020204" pitchFamily="34" charset="0"/>
                        </a:rPr>
                        <a:t>Introductory webinar</a:t>
                      </a:r>
                      <a:endParaRPr lang="en-GB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Tuesday 15</a:t>
                      </a:r>
                      <a:r>
                        <a:rPr lang="en-GB" sz="800" baseline="30000" dirty="0">
                          <a:effectLst/>
                          <a:latin typeface="Arial" panose="020B0604020202020204" pitchFamily="34" charset="0"/>
                        </a:rPr>
                        <a:t>th</a:t>
                      </a: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 March 13.00 – 14.30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Tuesday 17th May 9.00 – 10.30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Tuesday 14th June </a:t>
                      </a:r>
                      <a:br>
                        <a:rPr lang="en-GB" sz="800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13.00 – 15.30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4598583"/>
                  </a:ext>
                </a:extLst>
              </a:tr>
              <a:tr h="3494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solidFill>
                            <a:srgbClr val="1D2228"/>
                          </a:solidFill>
                          <a:effectLst/>
                          <a:latin typeface="Arial" panose="020B0604020202020204" pitchFamily="34" charset="0"/>
                        </a:rPr>
                        <a:t>Session 1</a:t>
                      </a:r>
                      <a:endParaRPr lang="en-GB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31</a:t>
                      </a:r>
                      <a:r>
                        <a:rPr lang="en-GB" sz="800" baseline="30000" dirty="0">
                          <a:effectLst/>
                          <a:latin typeface="Arial" panose="020B0604020202020204" pitchFamily="34" charset="0"/>
                        </a:rPr>
                        <a:t>st</a:t>
                      </a: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 March 13.00 – 16.00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Tuesday 14th June 9.00 – 12.00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30th June </a:t>
                      </a:r>
                      <a:br>
                        <a:rPr lang="en-GB" sz="800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13.00 – 16.00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4193026"/>
                  </a:ext>
                </a:extLst>
              </a:tr>
              <a:tr h="3494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solidFill>
                            <a:srgbClr val="1D2228"/>
                          </a:solidFill>
                          <a:effectLst/>
                          <a:latin typeface="Arial" panose="020B0604020202020204" pitchFamily="34" charset="0"/>
                        </a:rPr>
                        <a:t>Session 2</a:t>
                      </a:r>
                      <a:endParaRPr lang="en-GB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28th April 13.00 – 16.00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Tuesday 28th June 9.00 – 12.00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14th July </a:t>
                      </a:r>
                      <a:br>
                        <a:rPr lang="en-GB" sz="800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13.00 – 16.00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2920816"/>
                  </a:ext>
                </a:extLst>
              </a:tr>
              <a:tr h="3494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solidFill>
                            <a:srgbClr val="1D2228"/>
                          </a:solidFill>
                          <a:effectLst/>
                          <a:latin typeface="Arial" panose="020B0604020202020204" pitchFamily="34" charset="0"/>
                        </a:rPr>
                        <a:t>Session 3</a:t>
                      </a:r>
                      <a:endParaRPr lang="en-GB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26th May 13.00 – 16.00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Tuesday 19th July 9.00 – 12.00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15th Sept </a:t>
                      </a:r>
                      <a:br>
                        <a:rPr lang="en-GB" sz="800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13.00 – 16.00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6417475"/>
                  </a:ext>
                </a:extLst>
              </a:tr>
              <a:tr h="3494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solidFill>
                            <a:srgbClr val="1D2228"/>
                          </a:solidFill>
                          <a:effectLst/>
                          <a:latin typeface="Arial" panose="020B0604020202020204" pitchFamily="34" charset="0"/>
                        </a:rPr>
                        <a:t>Session 4</a:t>
                      </a:r>
                      <a:endParaRPr lang="en-GB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16th June 13.00 – 16.00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Tuesday 13th Sept 9.00 – 12.00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6th Oct </a:t>
                      </a:r>
                      <a:br>
                        <a:rPr lang="en-GB" sz="800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13.00 – 16.00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615609"/>
                  </a:ext>
                </a:extLst>
              </a:tr>
              <a:tr h="5362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solidFill>
                            <a:srgbClr val="1D2228"/>
                          </a:solidFill>
                          <a:effectLst/>
                          <a:latin typeface="Arial" panose="020B0604020202020204" pitchFamily="34" charset="0"/>
                        </a:rPr>
                        <a:t>Assessment Webinar</a:t>
                      </a:r>
                      <a:endParaRPr lang="en-GB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30th 2022 11.00 – 12.30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Tuesday 27th Sept 9.00 – 10.30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Thursday 3rd November 13.00 – 14.30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0196777"/>
                  </a:ext>
                </a:extLst>
              </a:tr>
              <a:tr h="3494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800" b="1">
                          <a:solidFill>
                            <a:srgbClr val="1D2228"/>
                          </a:solidFill>
                          <a:effectLst/>
                          <a:latin typeface="Arial" panose="020B0604020202020204" pitchFamily="34" charset="0"/>
                        </a:rPr>
                        <a:t>Portfolio Submission</a:t>
                      </a:r>
                      <a:endParaRPr lang="en-GB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Monday 18th July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Monday 17th October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  <a:latin typeface="Arial" panose="020B0604020202020204" pitchFamily="34" charset="0"/>
                        </a:rPr>
                        <a:t>Monday 21st</a:t>
                      </a:r>
                      <a:endParaRPr lang="en-GB" sz="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604" marR="506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8066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5240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9F5FA0-95FC-4AB5-9067-6763F8506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1808" y="671868"/>
            <a:ext cx="4008385" cy="649685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latin typeface="Century Gothic"/>
              </a:rPr>
              <a:t>Eligibility Criteria</a:t>
            </a:r>
            <a:endParaRPr lang="en-US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: Diagonal Corners Snipped 2">
            <a:extLst>
              <a:ext uri="{FF2B5EF4-FFF2-40B4-BE49-F238E27FC236}">
                <a16:creationId xmlns:a16="http://schemas.microsoft.com/office/drawing/2014/main" id="{5DA3EAB5-1C09-4E93-9E7E-0B0E38A2C3B5}"/>
              </a:ext>
            </a:extLst>
          </p:cNvPr>
          <p:cNvSpPr/>
          <p:nvPr/>
        </p:nvSpPr>
        <p:spPr>
          <a:xfrm flipH="1">
            <a:off x="-145216" y="1729"/>
            <a:ext cx="2623929" cy="820905"/>
          </a:xfrm>
          <a:prstGeom prst="snip2DiagRect">
            <a:avLst/>
          </a:prstGeom>
          <a:solidFill>
            <a:srgbClr val="0095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2" descr="Logo&#10;&#10;Description automatically generated">
            <a:extLst>
              <a:ext uri="{FF2B5EF4-FFF2-40B4-BE49-F238E27FC236}">
                <a16:creationId xmlns:a16="http://schemas.microsoft.com/office/drawing/2014/main" id="{A8F35231-1B29-42A6-84AE-629517BFD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01" y="168278"/>
            <a:ext cx="481405" cy="48140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523DE4-B72E-4C96-A5C2-C783A4982DEB}"/>
              </a:ext>
            </a:extLst>
          </p:cNvPr>
          <p:cNvCxnSpPr>
            <a:cxnSpLocks/>
          </p:cNvCxnSpPr>
          <p:nvPr/>
        </p:nvCxnSpPr>
        <p:spPr>
          <a:xfrm>
            <a:off x="4133491" y="1321553"/>
            <a:ext cx="3918932" cy="355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">
            <a:extLst>
              <a:ext uri="{FF2B5EF4-FFF2-40B4-BE49-F238E27FC236}">
                <a16:creationId xmlns:a16="http://schemas.microsoft.com/office/drawing/2014/main" id="{8416EBA5-3521-4C10-A43B-40652B11A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606" y="66419"/>
            <a:ext cx="1607116" cy="68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000000">
                      <a:alpha val="0"/>
                    </a:srgbClr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2000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BNSSG</a:t>
            </a:r>
            <a: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b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Training Hub</a:t>
            </a:r>
            <a:endParaRPr kumimoji="0" lang="en-US" altLang="en-US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517ACA4-BDA2-4DB8-A7D7-9B380D982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43770" y="1664943"/>
            <a:ext cx="4698358" cy="3709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Essential – all GPs on the scheme should: </a:t>
            </a:r>
          </a:p>
          <a:p>
            <a:r>
              <a:rPr lang="en-GB" sz="1800" b="1" dirty="0">
                <a:solidFill>
                  <a:srgbClr val="007A74"/>
                </a:solidFill>
                <a:latin typeface="Century Gothic" panose="020B0502020202020204" pitchFamily="34" charset="0"/>
              </a:rPr>
              <a:t>Hold full registration and a licence to practice with the General Medical Council (GMC)</a:t>
            </a:r>
          </a:p>
          <a:p>
            <a:r>
              <a:rPr lang="en-GB" sz="18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Meet the requirements for remaining on the NHS England GP Performers List</a:t>
            </a:r>
          </a:p>
          <a:p>
            <a:r>
              <a:rPr lang="en-GB" sz="1800" b="1" dirty="0">
                <a:solidFill>
                  <a:srgbClr val="007A74"/>
                </a:solidFill>
                <a:latin typeface="Century Gothic" panose="020B0502020202020204" pitchFamily="34" charset="0"/>
              </a:rPr>
              <a:t>Continue to work at least three clinical  sessions per week, in addition to mentoring involvement</a:t>
            </a:r>
          </a:p>
          <a:p>
            <a:r>
              <a:rPr lang="en-GB" sz="18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Be able to be engage with the scheme for a minimum of one year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858B2A45-B517-4AA6-A602-6278EB054825}"/>
              </a:ext>
            </a:extLst>
          </p:cNvPr>
          <p:cNvSpPr txBox="1">
            <a:spLocks/>
          </p:cNvSpPr>
          <p:nvPr/>
        </p:nvSpPr>
        <p:spPr>
          <a:xfrm>
            <a:off x="6379592" y="1664943"/>
            <a:ext cx="4698358" cy="32295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800" b="1" dirty="0">
                <a:latin typeface="Century Gothic" panose="020B0502020202020204" pitchFamily="34" charset="0"/>
              </a:rPr>
              <a:t>Desirable: </a:t>
            </a:r>
          </a:p>
          <a:p>
            <a:r>
              <a:rPr lang="en-GB" sz="1800" b="1" dirty="0">
                <a:solidFill>
                  <a:srgbClr val="007A74"/>
                </a:solidFill>
                <a:latin typeface="Century Gothic" panose="020B0502020202020204" pitchFamily="34" charset="0"/>
              </a:rPr>
              <a:t>Previous mentoring experience</a:t>
            </a:r>
          </a:p>
          <a:p>
            <a:r>
              <a:rPr lang="en-GB" sz="18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Experience in leadership roles</a:t>
            </a:r>
          </a:p>
          <a:p>
            <a:r>
              <a:rPr lang="en-GB" sz="1800" b="1" dirty="0">
                <a:solidFill>
                  <a:srgbClr val="007A74"/>
                </a:solidFill>
                <a:latin typeface="Century Gothic" panose="020B0502020202020204" pitchFamily="34" charset="0"/>
              </a:rPr>
              <a:t>Experience in medical education</a:t>
            </a:r>
          </a:p>
          <a:p>
            <a:endParaRPr lang="en-GB" sz="1800" b="1" dirty="0">
              <a:solidFill>
                <a:srgbClr val="007A74"/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We particularly welcome applications from GPs from diverse backgrounds.</a:t>
            </a:r>
          </a:p>
        </p:txBody>
      </p:sp>
    </p:spTree>
    <p:extLst>
      <p:ext uri="{BB962C8B-B14F-4D97-AF65-F5344CB8AC3E}">
        <p14:creationId xmlns:p14="http://schemas.microsoft.com/office/powerpoint/2010/main" val="375892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photo of bulb artwork">
            <a:extLst>
              <a:ext uri="{FF2B5EF4-FFF2-40B4-BE49-F238E27FC236}">
                <a16:creationId xmlns:a16="http://schemas.microsoft.com/office/drawing/2014/main" id="{E82B46E0-1A49-41D4-9B1E-9B304C4B99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234" b="37391"/>
          <a:stretch/>
        </p:blipFill>
        <p:spPr bwMode="auto">
          <a:xfrm>
            <a:off x="-72608" y="3600251"/>
            <a:ext cx="12337216" cy="332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C9F5FA0-95FC-4AB5-9067-6763F8506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1808" y="671868"/>
            <a:ext cx="4008385" cy="649685"/>
          </a:xfrm>
        </p:spPr>
        <p:txBody>
          <a:bodyPr>
            <a:normAutofit/>
          </a:bodyPr>
          <a:lstStyle/>
          <a:p>
            <a:pPr algn="ctr"/>
            <a:r>
              <a:rPr lang="en-GB" sz="3600" b="1" dirty="0">
                <a:latin typeface="Century Gothic"/>
              </a:rPr>
              <a:t>How to Apply</a:t>
            </a:r>
            <a:endParaRPr lang="en-US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74" name="Isosceles Triangle 73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Isosceles Triangle 78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Rectangle: Diagonal Corners Snipped 2">
            <a:extLst>
              <a:ext uri="{FF2B5EF4-FFF2-40B4-BE49-F238E27FC236}">
                <a16:creationId xmlns:a16="http://schemas.microsoft.com/office/drawing/2014/main" id="{5DA3EAB5-1C09-4E93-9E7E-0B0E38A2C3B5}"/>
              </a:ext>
            </a:extLst>
          </p:cNvPr>
          <p:cNvSpPr/>
          <p:nvPr/>
        </p:nvSpPr>
        <p:spPr>
          <a:xfrm flipH="1">
            <a:off x="-145216" y="1729"/>
            <a:ext cx="2623929" cy="820905"/>
          </a:xfrm>
          <a:prstGeom prst="snip2DiagRect">
            <a:avLst/>
          </a:prstGeom>
          <a:solidFill>
            <a:srgbClr val="0095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2" descr="Logo&#10;&#10;Description automatically generated">
            <a:extLst>
              <a:ext uri="{FF2B5EF4-FFF2-40B4-BE49-F238E27FC236}">
                <a16:creationId xmlns:a16="http://schemas.microsoft.com/office/drawing/2014/main" id="{A8F35231-1B29-42A6-84AE-629517BFDC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01" y="168278"/>
            <a:ext cx="481405" cy="481405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9523DE4-B72E-4C96-A5C2-C783A4982DEB}"/>
              </a:ext>
            </a:extLst>
          </p:cNvPr>
          <p:cNvCxnSpPr>
            <a:cxnSpLocks/>
          </p:cNvCxnSpPr>
          <p:nvPr/>
        </p:nvCxnSpPr>
        <p:spPr>
          <a:xfrm>
            <a:off x="4133491" y="1321553"/>
            <a:ext cx="3918932" cy="355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Box 3">
            <a:extLst>
              <a:ext uri="{FF2B5EF4-FFF2-40B4-BE49-F238E27FC236}">
                <a16:creationId xmlns:a16="http://schemas.microsoft.com/office/drawing/2014/main" id="{8416EBA5-3521-4C10-A43B-40652B11A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606" y="66419"/>
            <a:ext cx="1607116" cy="68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sx="0" sy="0" algn="ctr" rotWithShape="0">
                    <a:srgbClr val="000000">
                      <a:alpha val="0"/>
                    </a:srgbClr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n-US" sz="2000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BNSSG</a:t>
            </a:r>
            <a: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 </a:t>
            </a:r>
            <a:b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</a:br>
            <a:r>
              <a:rPr kumimoji="0" lang="en-US" altLang="en-US" b="1" i="0" u="none" strike="noStrike" kern="1200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entury Gothic" panose="020B0502020202020204" pitchFamily="34" charset="0"/>
                <a:ea typeface="+mj-ea"/>
                <a:cs typeface="+mj-cs"/>
              </a:rPr>
              <a:t>Training Hub</a:t>
            </a:r>
            <a:endParaRPr kumimoji="0" lang="en-US" altLang="en-US" b="0" i="0" u="none" strike="noStrike" kern="1200" cap="none" normalizeH="0" baseline="0">
              <a:ln>
                <a:noFill/>
              </a:ln>
              <a:solidFill>
                <a:schemeClr val="bg1"/>
              </a:solidFill>
              <a:effectLst/>
              <a:latin typeface="Century Gothic" panose="020B0502020202020204" pitchFamily="34" charset="0"/>
              <a:ea typeface="+mj-ea"/>
              <a:cs typeface="+mj-cs"/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E517ACA4-BDA2-4DB8-A7D7-9B380D9820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22740" y="1664943"/>
            <a:ext cx="8946521" cy="1935307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Please complete the application form (available here) and return it to </a:t>
            </a:r>
            <a:r>
              <a:rPr lang="en-GB" sz="2000" b="1" dirty="0" err="1">
                <a:solidFill>
                  <a:srgbClr val="007A74"/>
                </a:solidFill>
                <a:latin typeface="Century Gothic" panose="020B0502020202020204" pitchFamily="34" charset="0"/>
              </a:rPr>
              <a:t>Dr.</a:t>
            </a:r>
            <a:r>
              <a:rPr lang="en-GB" sz="2000" b="1" dirty="0">
                <a:solidFill>
                  <a:srgbClr val="007A74"/>
                </a:solidFill>
                <a:latin typeface="Century Gothic" panose="020B0502020202020204" pitchFamily="34" charset="0"/>
              </a:rPr>
              <a:t> Trina </a:t>
            </a:r>
            <a:r>
              <a:rPr lang="en-GB" sz="2000" b="1" dirty="0" err="1">
                <a:solidFill>
                  <a:srgbClr val="007A74"/>
                </a:solidFill>
                <a:latin typeface="Century Gothic" panose="020B0502020202020204" pitchFamily="34" charset="0"/>
              </a:rPr>
              <a:t>Leskiw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at </a:t>
            </a:r>
            <a:r>
              <a:rPr lang="en-GB" sz="2000" b="1" dirty="0">
                <a:latin typeface="Century Gothic" panose="020B0502020202020204" pitchFamily="34" charset="0"/>
                <a:hlinkClick r:id="rId4"/>
              </a:rPr>
              <a:t>trina.leskiw@nhs.net</a:t>
            </a:r>
            <a:r>
              <a:rPr lang="en-GB" sz="2000" b="1" dirty="0">
                <a:latin typeface="Century Gothic" panose="020B0502020202020204" pitchFamily="34" charset="0"/>
              </a:rPr>
              <a:t> 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by </a:t>
            </a:r>
            <a:r>
              <a:rPr lang="en-GB" sz="20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Monday 31</a:t>
            </a:r>
            <a:r>
              <a:rPr lang="en-GB" sz="2000" b="1" baseline="30000" dirty="0">
                <a:solidFill>
                  <a:srgbClr val="00958E"/>
                </a:solidFill>
                <a:latin typeface="Century Gothic" panose="020B0502020202020204" pitchFamily="34" charset="0"/>
              </a:rPr>
              <a:t>st</a:t>
            </a:r>
            <a:r>
              <a:rPr lang="en-GB" sz="2000" b="1" dirty="0">
                <a:solidFill>
                  <a:srgbClr val="00958E"/>
                </a:solidFill>
                <a:latin typeface="Century Gothic" panose="020B0502020202020204" pitchFamily="34" charset="0"/>
              </a:rPr>
              <a:t> January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2022.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If you have any further questions about the scheme, please contact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Dr.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Leskiw</a:t>
            </a:r>
            <a:r>
              <a:rPr lang="en-GB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at the address above.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BC445ED-0F0B-4DD3-8F35-BFA9ADC52EDF}"/>
              </a:ext>
            </a:extLst>
          </p:cNvPr>
          <p:cNvCxnSpPr>
            <a:cxnSpLocks/>
          </p:cNvCxnSpPr>
          <p:nvPr/>
        </p:nvCxnSpPr>
        <p:spPr>
          <a:xfrm flipH="1">
            <a:off x="-36304" y="3600250"/>
            <a:ext cx="12264608" cy="0"/>
          </a:xfrm>
          <a:prstGeom prst="line">
            <a:avLst/>
          </a:prstGeom>
          <a:ln w="76200">
            <a:solidFill>
              <a:srgbClr val="00B0F0">
                <a:alpha val="8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41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ysClr val="windowText" lastClr="000000"/>
      </a:dk1>
      <a:lt1>
        <a:srgbClr val="FFFFFF"/>
      </a:lt1>
      <a:dk2>
        <a:srgbClr val="007A74"/>
      </a:dk2>
      <a:lt2>
        <a:srgbClr val="00958E"/>
      </a:lt2>
      <a:accent1>
        <a:srgbClr val="92D050"/>
      </a:accent1>
      <a:accent2>
        <a:srgbClr val="00B8AF"/>
      </a:accent2>
      <a:accent3>
        <a:srgbClr val="4BC97E"/>
      </a:accent3>
      <a:accent4>
        <a:srgbClr val="0099FF"/>
      </a:accent4>
      <a:accent5>
        <a:srgbClr val="4472C4"/>
      </a:accent5>
      <a:accent6>
        <a:srgbClr val="70AD47"/>
      </a:accent6>
      <a:hlink>
        <a:srgbClr val="EC4A4A"/>
      </a:hlink>
      <a:folHlink>
        <a:srgbClr val="E8202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4A1C434E910648B716F1B8A4452C7C" ma:contentTypeVersion="12" ma:contentTypeDescription="Create a new document." ma:contentTypeScope="" ma:versionID="88bd6fc34eef081489ab08a3b5fd7e35">
  <xsd:schema xmlns:xsd="http://www.w3.org/2001/XMLSchema" xmlns:xs="http://www.w3.org/2001/XMLSchema" xmlns:p="http://schemas.microsoft.com/office/2006/metadata/properties" xmlns:ns3="a8e734a9-52cf-49e3-bcde-90df6cef9c0a" xmlns:ns4="fc8c83e1-e4af-414a-b3b5-326eb82e57bc" targetNamespace="http://schemas.microsoft.com/office/2006/metadata/properties" ma:root="true" ma:fieldsID="a221ffc999aca590ce8ba22c3e9a707f" ns3:_="" ns4:_="">
    <xsd:import namespace="a8e734a9-52cf-49e3-bcde-90df6cef9c0a"/>
    <xsd:import namespace="fc8c83e1-e4af-414a-b3b5-326eb82e57b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e734a9-52cf-49e3-bcde-90df6cef9c0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c83e1-e4af-414a-b3b5-326eb82e57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013FBB5-B6C5-4E5A-812C-86562E40265F}">
  <ds:schemaRefs>
    <ds:schemaRef ds:uri="a8e734a9-52cf-49e3-bcde-90df6cef9c0a"/>
    <ds:schemaRef ds:uri="fc8c83e1-e4af-414a-b3b5-326eb82e57b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51C0182-D252-4DEC-A6D7-2413B2698EE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47A51D-557D-48DF-8DCC-8BABA6AC7978}">
  <ds:schemaRefs>
    <ds:schemaRef ds:uri="a8e734a9-52cf-49e3-bcde-90df6cef9c0a"/>
    <ds:schemaRef ds:uri="fc8c83e1-e4af-414a-b3b5-326eb82e57b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482</Words>
  <Application>Microsoft Office PowerPoint</Application>
  <PresentationFormat>Widescreen</PresentationFormat>
  <Paragraphs>70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Office Theme</vt:lpstr>
      <vt:lpstr>PowerPoint Presentation</vt:lpstr>
      <vt:lpstr>Overview</vt:lpstr>
      <vt:lpstr>Training</vt:lpstr>
      <vt:lpstr>Eligibility Criteria</vt:lpstr>
      <vt:lpstr>How to Apply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MAGNUS, Kerri (SIRONA CARE &amp; HEALTH)</dc:creator>
  <cp:lastModifiedBy>BARBER, Zach (NHS BRISTOL, NORTH SOMERSET AND SOUTH GLOUCESTERSHIRE CCG)</cp:lastModifiedBy>
  <cp:revision>24</cp:revision>
  <dcterms:created xsi:type="dcterms:W3CDTF">2021-11-18T06:11:44Z</dcterms:created>
  <dcterms:modified xsi:type="dcterms:W3CDTF">2021-12-29T12:41:11Z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0x010100204A1C434E910648B716F1B8A4452C7C</vt:lpwstr>
  </property>
</Properties>
</file>