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  <p:sldMasterId id="2147483706" r:id="rId4"/>
  </p:sldMasterIdLst>
  <p:notesMasterIdLst>
    <p:notesMasterId r:id="rId8"/>
  </p:notesMasterIdLst>
  <p:sldIdLst>
    <p:sldId id="1923" r:id="rId5"/>
    <p:sldId id="2146847062" r:id="rId6"/>
    <p:sldId id="21468470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46004-F783-854B-1A7D-55ABBA4FFC34}" v="1" dt="2024-04-04T08:14:11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OGH, Eleni (NHS ENGLAND - T1510)" userId="S::eleni.keogh1@nhs.net::f357c51b-5b51-48e5-ab4a-8c0415a33942" providerId="AD" clId="Web-{20946004-F783-854B-1A7D-55ABBA4FFC34}"/>
    <pc:docChg chg="modSld">
      <pc:chgData name="KEOGH, Eleni (NHS ENGLAND - T1510)" userId="S::eleni.keogh1@nhs.net::f357c51b-5b51-48e5-ab4a-8c0415a33942" providerId="AD" clId="Web-{20946004-F783-854B-1A7D-55ABBA4FFC34}" dt="2024-04-04T08:14:11.679" v="0"/>
      <pc:docMkLst>
        <pc:docMk/>
      </pc:docMkLst>
      <pc:sldChg chg="modSp">
        <pc:chgData name="KEOGH, Eleni (NHS ENGLAND - T1510)" userId="S::eleni.keogh1@nhs.net::f357c51b-5b51-48e5-ab4a-8c0415a33942" providerId="AD" clId="Web-{20946004-F783-854B-1A7D-55ABBA4FFC34}" dt="2024-04-04T08:14:11.679" v="0"/>
        <pc:sldMkLst>
          <pc:docMk/>
          <pc:sldMk cId="2545927434" sldId="2146847063"/>
        </pc:sldMkLst>
        <pc:graphicFrameChg chg="modGraphic">
          <ac:chgData name="KEOGH, Eleni (NHS ENGLAND - T1510)" userId="S::eleni.keogh1@nhs.net::f357c51b-5b51-48e5-ab4a-8c0415a33942" providerId="AD" clId="Web-{20946004-F783-854B-1A7D-55ABBA4FFC34}" dt="2024-04-04T08:14:11.679" v="0"/>
          <ac:graphicFrameMkLst>
            <pc:docMk/>
            <pc:sldMk cId="2545927434" sldId="2146847063"/>
            <ac:graphicFrameMk id="11" creationId="{7B9FFDA2-DFBB-0A72-CD16-48AA8E5B138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6C6C-78AF-4D6E-9664-0ACC6F2D62AB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74EB-6CA3-479A-A055-4769A5FB9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6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5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2UP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CF5444-DD33-9C60-EE5C-BAE130A1CBF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8166480-FB4D-C34C-807C-7BA7DD328F6E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735014"/>
            <a:ext cx="3564001" cy="4319711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267E27-DA97-0D46-9740-BF9E88C52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F929AC-5E7A-1A4C-8427-F04E4C908E8F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6D0C676-28C4-BF14-7D49-3169DC1AA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FC528-9065-C94F-99DF-349AA62E3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2AC99-8B06-B44A-BCC3-DEDF573C1400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712B60-6C80-0125-1B04-001787232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4UP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A897845-DFE8-7140-BE24-7AD33E02F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E206611-9F04-2C46-95B1-573726492E29}"/>
              </a:ext>
            </a:extLst>
          </p:cNvPr>
          <p:cNvSpPr/>
          <p:nvPr userDrawn="1"/>
        </p:nvSpPr>
        <p:spPr>
          <a:xfrm>
            <a:off x="4310428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4DF866-0267-6D4B-8CF4-FAFA97285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737232C-EBE9-2647-917F-C7C76B087CA4}"/>
              </a:ext>
            </a:extLst>
          </p:cNvPr>
          <p:cNvSpPr/>
          <p:nvPr userDrawn="1"/>
        </p:nvSpPr>
        <p:spPr>
          <a:xfrm>
            <a:off x="8264591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8ADAB78-EE5F-B741-8763-DEC022B42E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29E7FE3-94A7-274E-9C79-62D4A777C7A5}"/>
              </a:ext>
            </a:extLst>
          </p:cNvPr>
          <p:cNvSpPr/>
          <p:nvPr userDrawn="1"/>
        </p:nvSpPr>
        <p:spPr>
          <a:xfrm>
            <a:off x="4310428" y="384628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27DCFD9-112E-A945-955D-F67D14142C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0713629-27C4-A749-B40D-6E3D13CBC59F}"/>
              </a:ext>
            </a:extLst>
          </p:cNvPr>
          <p:cNvSpPr/>
          <p:nvPr userDrawn="1"/>
        </p:nvSpPr>
        <p:spPr>
          <a:xfrm>
            <a:off x="8272154" y="3849215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1D89516-E743-9149-8E82-C8FD33FB9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046538-6FA9-4F4C-86B3-9F8268B46A71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2ACBA56-8EF4-494B-AB68-12ECC4D0812F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285014"/>
            <a:ext cx="3564001" cy="4769711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Intro summary text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5FB54-F5EA-C613-D5F4-F3C0063B3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2370978" y="1089953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6257024" y="1090988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39760" y="375104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F81D218-E72F-F84F-B0C3-EC8A11107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481822-0DD9-B249-90C1-3B1FE0FD98A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CCE6883-92E0-20E6-632B-52558F9DB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6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74434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8FD52DB-CC55-304D-B862-680CEE783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036740-51BF-404A-B94A-164C9330AE62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78D1774-8975-89D5-1EA8-A68550359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2UP +Int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AEEEA08-1C49-6944-6F79-AABE5D4651A9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290349"/>
            <a:ext cx="3564000" cy="3764374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282349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290349"/>
            <a:ext cx="3564000" cy="3764372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282349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7D3740-0A11-F14D-A939-98CD3587271B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285014"/>
            <a:ext cx="3564001" cy="4769711"/>
          </a:xfr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347A23-4C56-A54D-96A3-4993B8606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21EFD07-C8A5-7845-9A8E-928B94195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4871" y="142623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076541C-26A7-7147-BAC1-5A229E7C0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7249" y="142623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FF391A-F0C8-2846-A025-06D92CB6CD4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4626D58-3C16-8648-D845-A7F521318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BDDA74-8B33-8B4B-9B25-993D2BE7C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5D2B57-B97B-B347-9DEB-D5C1AC753A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708" y="1897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3DD1D30-BF5F-3F4D-A1DE-F7778CA7ED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74871" y="1897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D443938-DE7C-934D-A74E-737FAD8DA3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7249" y="1891996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58B1A-02A3-B84A-8BB1-27D19814EDBF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C73BAF5-5900-0C46-ED91-BD67D9ED4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4UP +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EBD2400-C5F8-6FA7-2AD7-D6C6E9D59298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A897845-DFE8-7140-BE24-7AD33E02F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E206611-9F04-2C46-95B1-573726492E29}"/>
              </a:ext>
            </a:extLst>
          </p:cNvPr>
          <p:cNvSpPr/>
          <p:nvPr userDrawn="1"/>
        </p:nvSpPr>
        <p:spPr>
          <a:xfrm>
            <a:off x="4310428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4DF866-0267-6D4B-8CF4-FAFA97285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737232C-EBE9-2647-917F-C7C76B087CA4}"/>
              </a:ext>
            </a:extLst>
          </p:cNvPr>
          <p:cNvSpPr/>
          <p:nvPr userDrawn="1"/>
        </p:nvSpPr>
        <p:spPr>
          <a:xfrm>
            <a:off x="8264591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8ADAB78-EE5F-B741-8763-DEC022B42E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29E7FE3-94A7-274E-9C79-62D4A777C7A5}"/>
              </a:ext>
            </a:extLst>
          </p:cNvPr>
          <p:cNvSpPr/>
          <p:nvPr userDrawn="1"/>
        </p:nvSpPr>
        <p:spPr>
          <a:xfrm>
            <a:off x="4310428" y="384628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27DCFD9-112E-A945-955D-F67D14142C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0713629-27C4-A749-B40D-6E3D13CBC59F}"/>
              </a:ext>
            </a:extLst>
          </p:cNvPr>
          <p:cNvSpPr/>
          <p:nvPr userDrawn="1"/>
        </p:nvSpPr>
        <p:spPr>
          <a:xfrm>
            <a:off x="8272154" y="3849215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A0FBD3D-6E21-E549-967B-395F00EE1908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393014"/>
            <a:ext cx="3564001" cy="4865268"/>
          </a:xfr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CEA5C8-040E-A042-A8BE-B661106C8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63E93DE-B0A0-E448-839F-EC15B688DA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8428" y="1393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728E9EF-F5FD-C54D-A0C4-E79B3934E3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2591" y="1394399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3CE4756-EA5A-644E-8E3C-7A88541176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428" y="395428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023CEAC-43CB-D349-B655-0C148109A5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0154" y="395428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6781D-5A03-6141-8389-E5AB404ECD9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6B9BB60-BD70-1857-B877-C41DEC1AF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2370978" y="1113399"/>
            <a:ext cx="3564000" cy="899876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6257024" y="1090988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39760" y="375104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61316BA-3A2D-A349-8FD8-DEAD56529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C696E9-078C-3E45-8DCD-5A562EAEB2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78978" y="122850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7258850-67A6-DA45-BCA6-3A1843C3D9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0431" y="122850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9D36508-91C9-D341-BD22-8B7D09BC1D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490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A46B0EB-2090-6B41-BC96-DD563B676C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0077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DEAB9F2-4319-8F40-BA4F-1ED7E30638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67249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3BFC66-CD6B-7E4B-8089-7EA6B13C54A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5778E56-0E45-B720-1A87-18BF82CED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6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74434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FEA82EC-5F70-2C43-B773-938E8FCB9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9F8E112-B1EA-6542-A337-A038C269AD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08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6E8D2E-4AD7-3342-855A-6E726FEDA3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2434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4380DA1-D506-154B-828B-630201A38F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67249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EF0A95D-85EC-7E4C-87ED-A15257D0B0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0708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B38F8DE-42A5-1243-AE49-5247BD8167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2434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4DB68FB-4DB7-1741-9BB7-E3E914ECFD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67249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C03302-9DA8-744E-AE94-FF1801AB2637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29B64CD-1CC9-E09E-D868-6F5395EB9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959E3C-5FB4-790C-CF99-8945D26702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656E6-FF78-F94F-8811-84EB59CAC3BF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2522558-9EFB-4BAA-9B27-3CE888AC52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image icon in centre to insert a photo</a:t>
            </a:r>
            <a:br>
              <a:rPr lang="en-GB" dirty="0"/>
            </a:br>
            <a:r>
              <a:rPr lang="en-GB" dirty="0"/>
              <a:t>(don’t forget to add Alt Text to image)</a:t>
            </a:r>
          </a:p>
        </p:txBody>
      </p:sp>
    </p:spTree>
    <p:extLst>
      <p:ext uri="{BB962C8B-B14F-4D97-AF65-F5344CB8AC3E}">
        <p14:creationId xmlns:p14="http://schemas.microsoft.com/office/powerpoint/2010/main" val="14134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AD1B1-54FF-2FC6-D407-337D3737411D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5734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4742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51A3-9BAE-400C-B485-0F4ED3DB7306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16864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D8FDB-A40F-9C14-5A8C-BCBBA006B64D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42174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154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17634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23920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B9EEEB-4482-151C-3E4B-6DCA5DB975F7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B5EE73-D618-9F44-829B-3E2FB3EF9E8B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BBF07FF-3CE1-3D71-B166-EE893EF0A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A03389-AFFC-D562-CFEA-903FB9952FA7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4D7BC1-63C2-8C4A-9DF2-1AD2DA1C73BA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84297CC-11A8-6F97-008D-CE9C34365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5009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55D5-3020-7D2E-727D-3D5A6479F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35F45-2B53-547D-7975-13D420C94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E67E8-E228-1CD9-C40F-AC92998D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C0BDB-E36F-410F-6F0D-9CE7E698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E63F8-F1F9-5859-2041-81D1ACE1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44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96B6-C048-FE19-E647-04545588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7FF9-C2D5-871D-3A5A-41A70A3D6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A9444-D4D6-CDA5-3BE8-E08EB4EC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8F084-AF77-FD53-9B02-4518D866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0CC85-7B96-8541-E9CE-B6AC660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97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4A26-3220-CAB6-A51C-B8E4DCC4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FD4B7-A32D-C859-6ACC-6CCBC27C1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5BC1-5161-0B7A-808A-9FCDDFC1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43DE-CCED-80B2-9D02-CF00034A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48955-6168-ECBB-FA0D-BA7ADC23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43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3CE0-C184-4862-5E54-4EC5731C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2562-0146-C622-73E8-994BBE632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C3C65-CA70-EE8E-96BC-DA6BD4BA4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1A7A8-3152-E026-B43E-0B4F4A70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5F37A-EF23-AB5E-87CA-D799CB2A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BFC49-DB28-B1E3-1534-BB9E5053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5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5AE4-3BFE-1F00-CC89-4C41F213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F8D8C-46A5-5E48-727D-80F97A16F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82C0-FB14-09ED-7CFF-072DA77D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D8712-082A-C18D-D06E-EEACBBEDD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F1AD3-24BE-0247-5BCE-C0BC96A3B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9EA44-3825-1F7B-F52E-B7BD4BA2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18A21-4157-416E-D7FA-70A806CA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989A9-0698-21BC-4B24-7299D3AB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3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EE7D-AD88-5A07-EFBF-7031B54D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5BF1F-41E4-EF7C-004A-AF596679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D117B-C050-1D65-4385-8EF39039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B8BA0-A450-708D-E8F0-4125CD1F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783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D0272-7D78-C441-A5F3-D36E9AC1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E9B0-F996-AE8D-24B8-6CE21E8A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1776D-2095-5E36-5461-F601000E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35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2509-F2EB-9863-248C-178EEF31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F59E5-8610-EE21-9C54-F57CEB22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44390-4CB9-3F6E-BBDD-D769FA46E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1DEB6-8489-7F01-4E39-22218D88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174EB-21CB-1F70-34D0-B45B6AFD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62588-D903-CA66-BE15-69489351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839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E748-6CBE-B613-4729-742C21BD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13404-8A51-4AC0-FD6C-5847FF12F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88930-0A3B-C96D-4D26-B322729A7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C792D-6CB4-09F0-E66D-44A7CB7E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1ABA7-854D-676A-FBA3-1A719367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5A4B6-238F-FE31-FE7E-4BFDAB54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60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DC3A-2F57-6B7E-45C2-9D38BA38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CEBB6-348E-41BC-FA6C-B0F994151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49F13-220F-7F5F-20A1-DB81C399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9FD97-BC6B-EC89-2281-233634D9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C0C86-9F6D-31A6-FEC2-ECA99694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55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0EFC8-CF17-1310-CE15-7CC6AE06C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45E34-FB7B-B003-5D2D-5BF877588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A3DC-8949-8B5D-F259-05F77041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858CC-3CC5-6D49-70EC-23859B03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2E326-C9C9-72AC-8E9F-1CE3ECB3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85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94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21443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5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1868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larg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BFC8184-A52B-1D58-DCBB-64F070DB04A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367" y="1180298"/>
            <a:ext cx="9811265" cy="2983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0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centred text over multiple</a:t>
            </a:r>
            <a:br>
              <a:rPr lang="en-GB" dirty="0"/>
            </a:br>
            <a:r>
              <a:rPr lang="en-GB" dirty="0"/>
              <a:t>lines, try to make a harmonious shape like a diamond or </a:t>
            </a:r>
            <a:r>
              <a:rPr lang="en-GB" dirty="0" err="1"/>
              <a:t>xmas</a:t>
            </a:r>
            <a:r>
              <a:rPr lang="en-GB" dirty="0"/>
              <a:t> tree or</a:t>
            </a:r>
            <a:br>
              <a:rPr lang="en-GB" dirty="0"/>
            </a:br>
            <a:r>
              <a:rPr lang="en-GB" dirty="0"/>
              <a:t>something similar”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0923" y="5096236"/>
            <a:ext cx="3890150" cy="896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A706-8AF6-8441-8070-06566C40A690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42D3EEB-DBD8-CD48-C723-5F35F1DAD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41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98DB-61A5-EA1F-3408-F9FBFA16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0AA19-0890-DBAA-FE9A-AEB69DDC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30322-AD83-1F45-A59D-D06188B20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1361-9253-4995-A588-66876C61CB8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BD6C-786F-36C5-E0EB-AD7B7D168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51B24-D57E-7E7D-79A2-2F58D73EF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C9572-FB71-4694-BD9E-4EE4E9CFB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1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6" Type="http://schemas.openxmlformats.org/officeDocument/2006/relationships/hyperlink" Target="https://learninghub.nhs.uk/" TargetMode="External"/><Relationship Id="rId5" Type="http://schemas.openxmlformats.org/officeDocument/2006/relationships/hyperlink" Target="http://www.learninghub.nhs.uk/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hub.nhs.uk/Resource/48929/Item" TargetMode="External"/><Relationship Id="rId13" Type="http://schemas.openxmlformats.org/officeDocument/2006/relationships/hyperlink" Target="https://learninghub.nhs.uk/Resource/43704/Item" TargetMode="External"/><Relationship Id="rId3" Type="http://schemas.openxmlformats.org/officeDocument/2006/relationships/hyperlink" Target="https://learninghub.nhs.uk/Resource/48930/Item" TargetMode="External"/><Relationship Id="rId7" Type="http://schemas.openxmlformats.org/officeDocument/2006/relationships/hyperlink" Target="https://learninghub.nhs.uk/Resource/48956/Item" TargetMode="External"/><Relationship Id="rId12" Type="http://schemas.openxmlformats.org/officeDocument/2006/relationships/hyperlink" Target="https://learninghub.nhs.uk/Resource/48957/Ite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hub.nhs.uk/Resource/48955/Item" TargetMode="External"/><Relationship Id="rId11" Type="http://schemas.openxmlformats.org/officeDocument/2006/relationships/hyperlink" Target="https://learninghub.nhs.uk/Resource/43717/Item" TargetMode="External"/><Relationship Id="rId5" Type="http://schemas.openxmlformats.org/officeDocument/2006/relationships/hyperlink" Target="https://learninghub.nhs.uk/Resource/48950/Item" TargetMode="External"/><Relationship Id="rId10" Type="http://schemas.openxmlformats.org/officeDocument/2006/relationships/hyperlink" Target="https://learninghub.nhs.uk/Resource/31064/Item" TargetMode="External"/><Relationship Id="rId4" Type="http://schemas.openxmlformats.org/officeDocument/2006/relationships/hyperlink" Target="https://learninghub.nhs.uk/Resource/48936/Item" TargetMode="External"/><Relationship Id="rId9" Type="http://schemas.openxmlformats.org/officeDocument/2006/relationships/hyperlink" Target="https://learninghub.nhs.uk/Resource/48931/It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72" y="2175152"/>
            <a:ext cx="6131170" cy="2507695"/>
          </a:xfrm>
        </p:spPr>
        <p:txBody>
          <a:bodyPr/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Virtual and Hybrid Learning Faculty 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(VHLF)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044A5B3-0BBB-4227-4B7B-D09C4C7D1A25}"/>
              </a:ext>
            </a:extLst>
          </p:cNvPr>
          <p:cNvSpPr txBox="1">
            <a:spLocks/>
          </p:cNvSpPr>
          <p:nvPr/>
        </p:nvSpPr>
        <p:spPr>
          <a:xfrm>
            <a:off x="253449" y="5045326"/>
            <a:ext cx="9942429" cy="628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New Resources (March 2024)</a:t>
            </a:r>
          </a:p>
        </p:txBody>
      </p:sp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B7C056-394A-BB6B-05E8-27C11337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881" y="4766619"/>
            <a:ext cx="3147014" cy="1898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81F1C-1611-BECF-76AD-8977DB2C6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7" y="1786410"/>
            <a:ext cx="6010892" cy="50715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4DA1AD-C152-70BE-5134-0DECC6BCC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909" y="759575"/>
            <a:ext cx="5707311" cy="40436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5BF0F-3FAC-CFF0-832F-F583D87602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861" y="192669"/>
            <a:ext cx="9942429" cy="628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Accessing VHLF </a:t>
            </a: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www.learninghub.nhs.uk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A8B404-5C36-CCD8-E47B-8C83C02A8B4F}"/>
              </a:ext>
            </a:extLst>
          </p:cNvPr>
          <p:cNvSpPr txBox="1"/>
          <p:nvPr/>
        </p:nvSpPr>
        <p:spPr>
          <a:xfrm>
            <a:off x="85107" y="685654"/>
            <a:ext cx="60108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To access the VHLF, please visit the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Hub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If you don’t have an account, please register for one. Yo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u can sign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up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through one of the following ways: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Using an 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e-learning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 for healthcare (elfh) username and password or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NHS 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OpenAthens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 user account details or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Creating a new account on the Learning Hub itself</a:t>
            </a:r>
            <a:r>
              <a:rPr kumimoji="0" lang="en-GB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(</a:t>
            </a:r>
            <a:r>
              <a:rPr kumimoji="0" lang="en-GB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please note T&amp;Cs apply​)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02AFED-0793-B1C6-41C9-9BFBFFE783E2}"/>
              </a:ext>
            </a:extLst>
          </p:cNvPr>
          <p:cNvSpPr txBox="1"/>
          <p:nvPr/>
        </p:nvSpPr>
        <p:spPr>
          <a:xfrm>
            <a:off x="3979602" y="3429000"/>
            <a:ext cx="1497503" cy="12098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cap="flat">
            <a:solidFill>
              <a:schemeClr val="tx1"/>
            </a:solidFill>
          </a:ln>
        </p:spPr>
        <p:txBody>
          <a:bodyPr vert="horz" wrap="square" lIns="179999" tIns="179999" rIns="179999" bIns="179999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Once signed in, search for ‘VHLF’, ‘Virtual’ or ‘Hybrid’ in the top search bar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EE112F-88D7-28DF-C3FD-CFE097BE0852}"/>
              </a:ext>
            </a:extLst>
          </p:cNvPr>
          <p:cNvCxnSpPr>
            <a:cxnSpLocks/>
          </p:cNvCxnSpPr>
          <p:nvPr/>
        </p:nvCxnSpPr>
        <p:spPr>
          <a:xfrm flipH="1" flipV="1">
            <a:off x="3682767" y="2072811"/>
            <a:ext cx="553673" cy="135618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764F838-500F-5A94-F23C-5A722F06CD43}"/>
              </a:ext>
            </a:extLst>
          </p:cNvPr>
          <p:cNvSpPr/>
          <p:nvPr/>
        </p:nvSpPr>
        <p:spPr>
          <a:xfrm>
            <a:off x="3419374" y="1838263"/>
            <a:ext cx="416706" cy="234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2B6D87-1AA0-CCB6-0BEF-5DB1DABB5CAB}"/>
              </a:ext>
            </a:extLst>
          </p:cNvPr>
          <p:cNvSpPr/>
          <p:nvPr/>
        </p:nvSpPr>
        <p:spPr>
          <a:xfrm>
            <a:off x="9638879" y="1215186"/>
            <a:ext cx="2143062" cy="857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All VHLF catalogues will appear here, please select the relevant catalogue ‘tile’ to view its content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4B1E1D-713E-7171-9A89-8ADE706B6711}"/>
              </a:ext>
            </a:extLst>
          </p:cNvPr>
          <p:cNvSpPr/>
          <p:nvPr/>
        </p:nvSpPr>
        <p:spPr>
          <a:xfrm>
            <a:off x="9500602" y="5356917"/>
            <a:ext cx="2281339" cy="857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Alternatively, all VHLF resources are listed below which you can filter/sort as needed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965BA4-6F99-1537-9F5C-7CAA1591C420}"/>
              </a:ext>
            </a:extLst>
          </p:cNvPr>
          <p:cNvCxnSpPr>
            <a:cxnSpLocks/>
          </p:cNvCxnSpPr>
          <p:nvPr/>
        </p:nvCxnSpPr>
        <p:spPr>
          <a:xfrm flipH="1" flipV="1">
            <a:off x="7189365" y="4974672"/>
            <a:ext cx="2287413" cy="44461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C0B3831-49DD-B6E1-5FE6-CCAECAEFA77D}"/>
              </a:ext>
            </a:extLst>
          </p:cNvPr>
          <p:cNvCxnSpPr>
            <a:cxnSpLocks/>
          </p:cNvCxnSpPr>
          <p:nvPr/>
        </p:nvCxnSpPr>
        <p:spPr>
          <a:xfrm flipH="1">
            <a:off x="8262224" y="2072811"/>
            <a:ext cx="2366627" cy="88990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0535EC-255A-4C39-DC71-80BFDEC0BB04}"/>
              </a:ext>
            </a:extLst>
          </p:cNvPr>
          <p:cNvCxnSpPr>
            <a:cxnSpLocks/>
          </p:cNvCxnSpPr>
          <p:nvPr/>
        </p:nvCxnSpPr>
        <p:spPr>
          <a:xfrm>
            <a:off x="10628851" y="2072811"/>
            <a:ext cx="163118" cy="82013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blue sign with white text&#10;&#10;Description automatically generated">
            <a:extLst>
              <a:ext uri="{FF2B5EF4-FFF2-40B4-BE49-F238E27FC236}">
                <a16:creationId xmlns:a16="http://schemas.microsoft.com/office/drawing/2014/main" id="{93F62131-E6F0-6818-9995-A644A504C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37" y="102012"/>
            <a:ext cx="608447" cy="6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9FFDA2-DFBB-0A72-CD16-48AA8E5B1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02826"/>
              </p:ext>
            </p:extLst>
          </p:nvPr>
        </p:nvGraphicFramePr>
        <p:xfrm>
          <a:off x="1106236" y="509819"/>
          <a:ext cx="9979528" cy="2710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2218">
                  <a:extLst>
                    <a:ext uri="{9D8B030D-6E8A-4147-A177-3AD203B41FA5}">
                      <a16:colId xmlns:a16="http://schemas.microsoft.com/office/drawing/2014/main" val="946286143"/>
                    </a:ext>
                  </a:extLst>
                </a:gridCol>
                <a:gridCol w="2143187">
                  <a:extLst>
                    <a:ext uri="{9D8B030D-6E8A-4147-A177-3AD203B41FA5}">
                      <a16:colId xmlns:a16="http://schemas.microsoft.com/office/drawing/2014/main" val="2667512049"/>
                    </a:ext>
                  </a:extLst>
                </a:gridCol>
                <a:gridCol w="1917761">
                  <a:extLst>
                    <a:ext uri="{9D8B030D-6E8A-4147-A177-3AD203B41FA5}">
                      <a16:colId xmlns:a16="http://schemas.microsoft.com/office/drawing/2014/main" val="3851467355"/>
                    </a:ext>
                  </a:extLst>
                </a:gridCol>
                <a:gridCol w="1715824">
                  <a:extLst>
                    <a:ext uri="{9D8B030D-6E8A-4147-A177-3AD203B41FA5}">
                      <a16:colId xmlns:a16="http://schemas.microsoft.com/office/drawing/2014/main" val="1860906161"/>
                    </a:ext>
                  </a:extLst>
                </a:gridCol>
                <a:gridCol w="2020538">
                  <a:extLst>
                    <a:ext uri="{9D8B030D-6E8A-4147-A177-3AD203B41FA5}">
                      <a16:colId xmlns:a16="http://schemas.microsoft.com/office/drawing/2014/main" val="3455493436"/>
                    </a:ext>
                  </a:extLst>
                </a:gridCol>
              </a:tblGrid>
              <a:tr h="616467">
                <a:tc gridSpan="5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VHLF CPD Spring 2024</a:t>
                      </a: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Resources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65564"/>
                  </a:ext>
                </a:extLst>
              </a:tr>
              <a:tr h="14426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Simply The Best: The Art of Designing Impactful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Education in the Digital Age</a:t>
                      </a:r>
                    </a:p>
                  </a:txBody>
                  <a:tcPr marL="6350" marR="6350" marT="6350" marB="0" anchor="ctr"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Data Is Everywhere: Leveraging It Is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Everything</a:t>
                      </a:r>
                    </a:p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Self-Care In Education: Because you just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can't pour from an empty cup</a:t>
                      </a:r>
                    </a:p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Here, There &amp; Anywhere: A Hybrid Learning Journey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Systemic Leadership In Education: Changing The Paradigm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44530738"/>
                  </a:ext>
                </a:extLst>
              </a:tr>
              <a:tr h="6517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https://learninghub.nhs.uk/Resource/48930/Item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https://learninghub.nhs.uk/Resource/48936/Item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https://learninghub.nhs.uk/Resource/48950/Item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https://learninghub.nhs.uk/Resource/48955/Item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https://learninghub.nhs.uk/Resource/48956/Item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80681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E39B27-1614-C166-D668-1420637AA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81321"/>
              </p:ext>
            </p:extLst>
          </p:nvPr>
        </p:nvGraphicFramePr>
        <p:xfrm>
          <a:off x="1106236" y="3298054"/>
          <a:ext cx="9979527" cy="311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329">
                  <a:extLst>
                    <a:ext uri="{9D8B030D-6E8A-4147-A177-3AD203B41FA5}">
                      <a16:colId xmlns:a16="http://schemas.microsoft.com/office/drawing/2014/main" val="271972970"/>
                    </a:ext>
                  </a:extLst>
                </a:gridCol>
                <a:gridCol w="1782861">
                  <a:extLst>
                    <a:ext uri="{9D8B030D-6E8A-4147-A177-3AD203B41FA5}">
                      <a16:colId xmlns:a16="http://schemas.microsoft.com/office/drawing/2014/main" val="2076340106"/>
                    </a:ext>
                  </a:extLst>
                </a:gridCol>
                <a:gridCol w="1595334">
                  <a:extLst>
                    <a:ext uri="{9D8B030D-6E8A-4147-A177-3AD203B41FA5}">
                      <a16:colId xmlns:a16="http://schemas.microsoft.com/office/drawing/2014/main" val="115639302"/>
                    </a:ext>
                  </a:extLst>
                </a:gridCol>
                <a:gridCol w="1595334">
                  <a:extLst>
                    <a:ext uri="{9D8B030D-6E8A-4147-A177-3AD203B41FA5}">
                      <a16:colId xmlns:a16="http://schemas.microsoft.com/office/drawing/2014/main" val="1486466673"/>
                    </a:ext>
                  </a:extLst>
                </a:gridCol>
                <a:gridCol w="1595334">
                  <a:extLst>
                    <a:ext uri="{9D8B030D-6E8A-4147-A177-3AD203B41FA5}">
                      <a16:colId xmlns:a16="http://schemas.microsoft.com/office/drawing/2014/main" val="1310283019"/>
                    </a:ext>
                  </a:extLst>
                </a:gridCol>
                <a:gridCol w="1595335">
                  <a:extLst>
                    <a:ext uri="{9D8B030D-6E8A-4147-A177-3AD203B41FA5}">
                      <a16:colId xmlns:a16="http://schemas.microsoft.com/office/drawing/2014/main" val="992100420"/>
                    </a:ext>
                  </a:extLst>
                </a:gridCol>
              </a:tblGrid>
              <a:tr h="2018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Impactful Learning: Digital Body Language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&amp; Camera Confidence</a:t>
                      </a:r>
                    </a:p>
                  </a:txBody>
                  <a:tcPr marL="6350" marR="6350" marT="6350" marB="0" anchor="ctr"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Need For Change - It’s Not You, It’s The Data</a:t>
                      </a:r>
                    </a:p>
                  </a:txBody>
                  <a:tcPr marL="6350" marR="6350" marT="6350" marB="0" anchor="ctr"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Inner Critic and the Inner Coach in Virtual Hybrid Learning  </a:t>
                      </a:r>
                    </a:p>
                  </a:txBody>
                  <a:tcPr marL="6350" marR="6350" marT="6350" marB="0" anchor="ctr"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Psychological Safety In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Education: Accelerating Innovation, Learning and Growth</a:t>
                      </a:r>
                    </a:p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Art Of The Possible: Advanced Technology In Education</a:t>
                      </a:r>
                    </a:p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Artificial Intelligence (AI)  In Health &amp; Care Education</a:t>
                      </a:r>
                    </a:p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30199"/>
                  </a:ext>
                </a:extLst>
              </a:tr>
              <a:tr h="10936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https://learninghub.nhs.uk/Resource/48929/Item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9"/>
                        </a:rPr>
                        <a:t>https://learninghub.nhs.uk/Resource/48931/Item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https://learninghub.nhs.uk/Resource/31064/Item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https://learninghub.nhs.uk/Resource/43717/Item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https://learninghub.nhs.uk/Resource/48957/Item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https://learninghub.nhs.uk/Resource/43704/Item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4333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9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822FE0E5E704F8D7B5E37F36FA290" ma:contentTypeVersion="20" ma:contentTypeDescription="Create a new document." ma:contentTypeScope="" ma:versionID="3bc1f7c2fca1bca732fdb07bf2fe9454">
  <xsd:schema xmlns:xsd="http://www.w3.org/2001/XMLSchema" xmlns:xs="http://www.w3.org/2001/XMLSchema" xmlns:p="http://schemas.microsoft.com/office/2006/metadata/properties" xmlns:ns2="03c90cbb-051c-40b7-9629-06d6b896820c" xmlns:ns3="6d6509e6-4d7e-486f-b328-5b88be5fb760" targetNamespace="http://schemas.microsoft.com/office/2006/metadata/properties" ma:root="true" ma:fieldsID="0f7728d3d32d8dec1cf84d73deaad439" ns2:_="" ns3:_="">
    <xsd:import namespace="03c90cbb-051c-40b7-9629-06d6b896820c"/>
    <xsd:import namespace="6d6509e6-4d7e-486f-b328-5b88be5fb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90cbb-051c-40b7-9629-06d6b89682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09e6-4d7e-486f-b328-5b88be5fb76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07b3af6-7623-449d-bfa9-ad9f8cc7045b}" ma:internalName="TaxCatchAll" ma:showField="CatchAllData" ma:web="6d6509e6-4d7e-486f-b328-5b88be5fb7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DDFF78-DFA3-4E52-98C2-A841CE38B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90cbb-051c-40b7-9629-06d6b896820c"/>
    <ds:schemaRef ds:uri="6d6509e6-4d7e-486f-b328-5b88be5fb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46D54B-BC53-4A5E-9225-4EDD9C0CC3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422</Words>
  <Application>Microsoft Office PowerPoint</Application>
  <PresentationFormat>Widescreen</PresentationFormat>
  <Paragraphs>44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NHSD-Refresh-Theme-NOV1120B</vt:lpstr>
      <vt:lpstr>Office Theme</vt:lpstr>
      <vt:lpstr>Virtual and Hybrid Learning Faculty  (VHLF)</vt:lpstr>
      <vt:lpstr>Accessing VHLF www.learninghub.nhs.uk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and Hybrid Learning Faculty  (VHLF)</dc:title>
  <dc:creator>KEOGH, Eleni (NHS ENGLAND - T1510)</dc:creator>
  <cp:lastModifiedBy>KEOGH, Eleni (NHS ENGLAND - T1510)</cp:lastModifiedBy>
  <cp:revision>2</cp:revision>
  <dcterms:created xsi:type="dcterms:W3CDTF">2024-03-28T11:23:53Z</dcterms:created>
  <dcterms:modified xsi:type="dcterms:W3CDTF">2024-04-04T08:14:11Z</dcterms:modified>
</cp:coreProperties>
</file>