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3" r:id="rId4"/>
  </p:sldMasterIdLst>
  <p:notesMasterIdLst>
    <p:notesMasterId r:id="rId40"/>
  </p:notesMasterIdLst>
  <p:handoutMasterIdLst>
    <p:handoutMasterId r:id="rId41"/>
  </p:handoutMasterIdLst>
  <p:sldIdLst>
    <p:sldId id="2145707288" r:id="rId5"/>
    <p:sldId id="2145707334" r:id="rId6"/>
    <p:sldId id="2145707345" r:id="rId7"/>
    <p:sldId id="1946" r:id="rId8"/>
    <p:sldId id="2145707296" r:id="rId9"/>
    <p:sldId id="1937" r:id="rId10"/>
    <p:sldId id="2145707297" r:id="rId11"/>
    <p:sldId id="2145707311" r:id="rId12"/>
    <p:sldId id="2145707312" r:id="rId13"/>
    <p:sldId id="2145707298" r:id="rId14"/>
    <p:sldId id="2145707313" r:id="rId15"/>
    <p:sldId id="2145707314" r:id="rId16"/>
    <p:sldId id="2145707335" r:id="rId17"/>
    <p:sldId id="2145707290" r:id="rId18"/>
    <p:sldId id="2145707281" r:id="rId19"/>
    <p:sldId id="2145707315" r:id="rId20"/>
    <p:sldId id="2145707346" r:id="rId21"/>
    <p:sldId id="2145707299" r:id="rId22"/>
    <p:sldId id="2145707319" r:id="rId23"/>
    <p:sldId id="2145707300" r:id="rId24"/>
    <p:sldId id="2145707321" r:id="rId25"/>
    <p:sldId id="2145707322" r:id="rId26"/>
    <p:sldId id="2145707340" r:id="rId27"/>
    <p:sldId id="2145707328" r:id="rId28"/>
    <p:sldId id="2145707327" r:id="rId29"/>
    <p:sldId id="2145707301" r:id="rId30"/>
    <p:sldId id="2145707324" r:id="rId31"/>
    <p:sldId id="2145707323" r:id="rId32"/>
    <p:sldId id="2145707331" r:id="rId33"/>
    <p:sldId id="2145707339" r:id="rId34"/>
    <p:sldId id="2145707332" r:id="rId35"/>
    <p:sldId id="2145707333" r:id="rId36"/>
    <p:sldId id="2145707341" r:id="rId37"/>
    <p:sldId id="2145707342" r:id="rId38"/>
    <p:sldId id="214570733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Wilkinson" initials="SW" lastIdx="1" clrIdx="0">
    <p:extLst>
      <p:ext uri="{19B8F6BF-5375-455C-9EA6-DF929625EA0E}">
        <p15:presenceInfo xmlns:p15="http://schemas.microsoft.com/office/powerpoint/2012/main" userId="1186059c3be801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1E4"/>
    <a:srgbClr val="425563"/>
    <a:srgbClr val="F6F8F8"/>
    <a:srgbClr val="80D2CC"/>
    <a:srgbClr val="99DBD6"/>
    <a:srgbClr val="99DDEB"/>
    <a:srgbClr val="80D4E7"/>
    <a:srgbClr val="005EB8"/>
    <a:srgbClr val="E8EDEE"/>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DE5E59-4996-1938-8352-EE61FD0A3936}" v="315" dt="2025-07-15T11:18:26.668"/>
    <p1510:client id="{DBFB20D8-0953-259E-3080-93F38E9DB5B0}" v="13" dt="2025-07-15T11:25:07.8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022" autoAdjust="0"/>
    <p:restoredTop sz="86353" autoAdjust="0"/>
  </p:normalViewPr>
  <p:slideViewPr>
    <p:cSldViewPr snapToGrid="0">
      <p:cViewPr varScale="1">
        <p:scale>
          <a:sx n="103" d="100"/>
          <a:sy n="103" d="100"/>
        </p:scale>
        <p:origin x="150" y="138"/>
      </p:cViewPr>
      <p:guideLst/>
    </p:cSldViewPr>
  </p:slideViewPr>
  <p:outlineViewPr>
    <p:cViewPr>
      <p:scale>
        <a:sx n="33" d="100"/>
        <a:sy n="33" d="100"/>
      </p:scale>
      <p:origin x="0" y="-6974"/>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94" d="100"/>
          <a:sy n="94" d="100"/>
        </p:scale>
        <p:origin x="3226" y="101"/>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EC95-64DF-BC69-FC71-A682B40486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9611872-9401-5D00-CCCA-46DDE0B8B9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6D816-94D6-40FC-B977-F8A94C7E4824}" type="datetimeFigureOut">
              <a:rPr lang="en-GB" smtClean="0"/>
              <a:t>28/08/2025</a:t>
            </a:fld>
            <a:endParaRPr lang="en-GB"/>
          </a:p>
        </p:txBody>
      </p:sp>
      <p:sp>
        <p:nvSpPr>
          <p:cNvPr id="4" name="Footer Placeholder 3">
            <a:extLst>
              <a:ext uri="{FF2B5EF4-FFF2-40B4-BE49-F238E27FC236}">
                <a16:creationId xmlns:a16="http://schemas.microsoft.com/office/drawing/2014/main" id="{46056112-4593-5EC1-B7DA-2B07022F7A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19C22BD-2C7D-A062-42A2-EA161F716A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0EB188-56CE-4FCB-8130-436851797F69}" type="slidenum">
              <a:rPr lang="en-GB" smtClean="0"/>
              <a:t>‹#›</a:t>
            </a:fld>
            <a:endParaRPr lang="en-GB"/>
          </a:p>
        </p:txBody>
      </p:sp>
    </p:spTree>
    <p:extLst>
      <p:ext uri="{BB962C8B-B14F-4D97-AF65-F5344CB8AC3E}">
        <p14:creationId xmlns:p14="http://schemas.microsoft.com/office/powerpoint/2010/main" val="3162181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ED4C3-48B6-4E4A-9B0F-8051E56348DC}" type="datetimeFigureOut">
              <a:rPr lang="en-GB" smtClean="0"/>
              <a:t>28/08/2025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EC7EF-95E1-3D44-A982-BC7A3E9C617E}" type="slidenum">
              <a:rPr lang="en-GB" smtClean="0"/>
              <a:t>‹#›</a:t>
            </a:fld>
            <a:endParaRPr lang="en-GB"/>
          </a:p>
        </p:txBody>
      </p:sp>
    </p:spTree>
    <p:extLst>
      <p:ext uri="{BB962C8B-B14F-4D97-AF65-F5344CB8AC3E}">
        <p14:creationId xmlns:p14="http://schemas.microsoft.com/office/powerpoint/2010/main" val="1501633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DE884-2BBD-4F93-0FB9-77D55C2998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523611-EB1E-9F35-0C59-E07CE9EAC1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41F3E2-CCBB-BB4D-851F-D71CDFE00BE5}"/>
              </a:ext>
            </a:extLst>
          </p:cNvPr>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D412D310-C7DF-5583-191C-9B5F896F1B46}"/>
              </a:ext>
            </a:extLst>
          </p:cNvPr>
          <p:cNvSpPr>
            <a:spLocks noGrp="1"/>
          </p:cNvSpPr>
          <p:nvPr>
            <p:ph type="sldNum" sz="quarter" idx="5"/>
          </p:nvPr>
        </p:nvSpPr>
        <p:spPr/>
        <p:txBody>
          <a:bodyPr/>
          <a:lstStyle/>
          <a:p>
            <a:fld id="{9A4EC7EF-95E1-3D44-A982-BC7A3E9C617E}" type="slidenum">
              <a:rPr lang="en-GB" smtClean="0"/>
              <a:t>2</a:t>
            </a:fld>
            <a:endParaRPr lang="en-GB"/>
          </a:p>
        </p:txBody>
      </p:sp>
    </p:spTree>
    <p:extLst>
      <p:ext uri="{BB962C8B-B14F-4D97-AF65-F5344CB8AC3E}">
        <p14:creationId xmlns:p14="http://schemas.microsoft.com/office/powerpoint/2010/main" val="3120065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40B4D-2167-2BC9-6A7F-AB1AFE260A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89477E-48E0-147C-4769-7F504CC997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81448C-342A-5EC2-F082-BAFF8AC2A065}"/>
              </a:ext>
            </a:extLst>
          </p:cNvPr>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752F9027-3F79-267D-62BE-62B6413B8FF5}"/>
              </a:ext>
            </a:extLst>
          </p:cNvPr>
          <p:cNvSpPr>
            <a:spLocks noGrp="1"/>
          </p:cNvSpPr>
          <p:nvPr>
            <p:ph type="sldNum" sz="quarter" idx="5"/>
          </p:nvPr>
        </p:nvSpPr>
        <p:spPr/>
        <p:txBody>
          <a:bodyPr/>
          <a:lstStyle/>
          <a:p>
            <a:fld id="{9A4EC7EF-95E1-3D44-A982-BC7A3E9C617E}" type="slidenum">
              <a:rPr lang="en-GB" smtClean="0"/>
              <a:t>16</a:t>
            </a:fld>
            <a:endParaRPr lang="en-GB"/>
          </a:p>
        </p:txBody>
      </p:sp>
    </p:spTree>
    <p:extLst>
      <p:ext uri="{BB962C8B-B14F-4D97-AF65-F5344CB8AC3E}">
        <p14:creationId xmlns:p14="http://schemas.microsoft.com/office/powerpoint/2010/main" val="2280344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24733-7580-611C-84CF-BCFD1FE670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76A4B1-8459-CC47-EA66-43A2E198E9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60C0F3-08AA-5913-6E96-91892FB40584}"/>
              </a:ext>
            </a:extLst>
          </p:cNvPr>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D86A60C2-9152-E58E-EF4A-EF1A750D8617}"/>
              </a:ext>
            </a:extLst>
          </p:cNvPr>
          <p:cNvSpPr>
            <a:spLocks noGrp="1"/>
          </p:cNvSpPr>
          <p:nvPr>
            <p:ph type="sldNum" sz="quarter" idx="5"/>
          </p:nvPr>
        </p:nvSpPr>
        <p:spPr/>
        <p:txBody>
          <a:bodyPr/>
          <a:lstStyle/>
          <a:p>
            <a:fld id="{9A4EC7EF-95E1-3D44-A982-BC7A3E9C617E}" type="slidenum">
              <a:rPr lang="en-GB" smtClean="0"/>
              <a:t>19</a:t>
            </a:fld>
            <a:endParaRPr lang="en-GB"/>
          </a:p>
        </p:txBody>
      </p:sp>
    </p:spTree>
    <p:extLst>
      <p:ext uri="{BB962C8B-B14F-4D97-AF65-F5344CB8AC3E}">
        <p14:creationId xmlns:p14="http://schemas.microsoft.com/office/powerpoint/2010/main" val="3512202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2CD27-AA52-2BCE-1897-9F3F118E8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5A626F-EB1D-8799-ED90-6E13C4B2EF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DAD361-A5DB-14D5-D304-044AA5949BDB}"/>
              </a:ext>
            </a:extLst>
          </p:cNvPr>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BA534B47-E88D-BEE0-BAAE-DAF65F96AEEA}"/>
              </a:ext>
            </a:extLst>
          </p:cNvPr>
          <p:cNvSpPr>
            <a:spLocks noGrp="1"/>
          </p:cNvSpPr>
          <p:nvPr>
            <p:ph type="sldNum" sz="quarter" idx="5"/>
          </p:nvPr>
        </p:nvSpPr>
        <p:spPr/>
        <p:txBody>
          <a:bodyPr/>
          <a:lstStyle/>
          <a:p>
            <a:fld id="{9A4EC7EF-95E1-3D44-A982-BC7A3E9C617E}" type="slidenum">
              <a:rPr lang="en-GB" smtClean="0"/>
              <a:t>21</a:t>
            </a:fld>
            <a:endParaRPr lang="en-GB"/>
          </a:p>
        </p:txBody>
      </p:sp>
    </p:spTree>
    <p:extLst>
      <p:ext uri="{BB962C8B-B14F-4D97-AF65-F5344CB8AC3E}">
        <p14:creationId xmlns:p14="http://schemas.microsoft.com/office/powerpoint/2010/main" val="1324739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91E27-69A3-A05E-767F-5AF56C204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41404A-5445-F686-A82E-E80FF92D9F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6C1C1A-05EF-14CF-F028-22B05A5273DB}"/>
              </a:ext>
            </a:extLst>
          </p:cNvPr>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8DBFB990-E2D2-8AB1-6EBC-29D83C59E42F}"/>
              </a:ext>
            </a:extLst>
          </p:cNvPr>
          <p:cNvSpPr>
            <a:spLocks noGrp="1"/>
          </p:cNvSpPr>
          <p:nvPr>
            <p:ph type="sldNum" sz="quarter" idx="5"/>
          </p:nvPr>
        </p:nvSpPr>
        <p:spPr/>
        <p:txBody>
          <a:bodyPr/>
          <a:lstStyle/>
          <a:p>
            <a:fld id="{9A4EC7EF-95E1-3D44-A982-BC7A3E9C617E}" type="slidenum">
              <a:rPr lang="en-GB" smtClean="0"/>
              <a:t>22</a:t>
            </a:fld>
            <a:endParaRPr lang="en-GB"/>
          </a:p>
        </p:txBody>
      </p:sp>
    </p:spTree>
    <p:extLst>
      <p:ext uri="{BB962C8B-B14F-4D97-AF65-F5344CB8AC3E}">
        <p14:creationId xmlns:p14="http://schemas.microsoft.com/office/powerpoint/2010/main" val="3106935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DD0A9-D8E5-F086-889A-ECFCD3154B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65AACC-8239-3DF8-8C67-5E69FF4829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6ACE14-5A54-B004-3D76-9D3D54C8FDF9}"/>
              </a:ext>
            </a:extLst>
          </p:cNvPr>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9AE25533-AB69-FBBD-FE1F-B12BA09295DF}"/>
              </a:ext>
            </a:extLst>
          </p:cNvPr>
          <p:cNvSpPr>
            <a:spLocks noGrp="1"/>
          </p:cNvSpPr>
          <p:nvPr>
            <p:ph type="sldNum" sz="quarter" idx="5"/>
          </p:nvPr>
        </p:nvSpPr>
        <p:spPr/>
        <p:txBody>
          <a:bodyPr/>
          <a:lstStyle/>
          <a:p>
            <a:fld id="{9A4EC7EF-95E1-3D44-A982-BC7A3E9C617E}" type="slidenum">
              <a:rPr lang="en-GB" smtClean="0"/>
              <a:t>24</a:t>
            </a:fld>
            <a:endParaRPr lang="en-GB"/>
          </a:p>
        </p:txBody>
      </p:sp>
    </p:spTree>
    <p:extLst>
      <p:ext uri="{BB962C8B-B14F-4D97-AF65-F5344CB8AC3E}">
        <p14:creationId xmlns:p14="http://schemas.microsoft.com/office/powerpoint/2010/main" val="2476709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6060A-87E3-11C2-F144-1D5A1D7636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275E65-86EE-F165-A6C4-BFB600F011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879675-ABBF-6F8A-EED3-676DEFBF8031}"/>
              </a:ext>
            </a:extLst>
          </p:cNvPr>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63FA28DA-7465-0027-27AE-1F394FEA81B0}"/>
              </a:ext>
            </a:extLst>
          </p:cNvPr>
          <p:cNvSpPr>
            <a:spLocks noGrp="1"/>
          </p:cNvSpPr>
          <p:nvPr>
            <p:ph type="sldNum" sz="quarter" idx="5"/>
          </p:nvPr>
        </p:nvSpPr>
        <p:spPr/>
        <p:txBody>
          <a:bodyPr/>
          <a:lstStyle/>
          <a:p>
            <a:fld id="{9A4EC7EF-95E1-3D44-A982-BC7A3E9C617E}" type="slidenum">
              <a:rPr lang="en-GB" smtClean="0"/>
              <a:t>25</a:t>
            </a:fld>
            <a:endParaRPr lang="en-GB"/>
          </a:p>
        </p:txBody>
      </p:sp>
    </p:spTree>
    <p:extLst>
      <p:ext uri="{BB962C8B-B14F-4D97-AF65-F5344CB8AC3E}">
        <p14:creationId xmlns:p14="http://schemas.microsoft.com/office/powerpoint/2010/main" val="2715735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0163D-7AB1-A8CA-2920-60C198D7F4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C828EE-EF61-5791-53FD-6AC2C3E166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9A6F23-D6C1-A7C0-3377-712459262D6F}"/>
              </a:ext>
            </a:extLst>
          </p:cNvPr>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4F43F4EC-269B-A112-3CBE-5E677E9D0C9C}"/>
              </a:ext>
            </a:extLst>
          </p:cNvPr>
          <p:cNvSpPr>
            <a:spLocks noGrp="1"/>
          </p:cNvSpPr>
          <p:nvPr>
            <p:ph type="sldNum" sz="quarter" idx="5"/>
          </p:nvPr>
        </p:nvSpPr>
        <p:spPr/>
        <p:txBody>
          <a:bodyPr/>
          <a:lstStyle/>
          <a:p>
            <a:fld id="{9A4EC7EF-95E1-3D44-A982-BC7A3E9C617E}" type="slidenum">
              <a:rPr lang="en-GB" smtClean="0"/>
              <a:t>27</a:t>
            </a:fld>
            <a:endParaRPr lang="en-GB"/>
          </a:p>
        </p:txBody>
      </p:sp>
    </p:spTree>
    <p:extLst>
      <p:ext uri="{BB962C8B-B14F-4D97-AF65-F5344CB8AC3E}">
        <p14:creationId xmlns:p14="http://schemas.microsoft.com/office/powerpoint/2010/main" val="4039372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2C030-5297-86B3-88E0-0E506C2881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8AF2D7-8E35-FEF5-D8AE-51917CC809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B8BEA4-C1D5-E366-E1EC-4F8186454268}"/>
              </a:ext>
            </a:extLst>
          </p:cNvPr>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C0C2683E-5C92-4C83-902B-AF376801C653}"/>
              </a:ext>
            </a:extLst>
          </p:cNvPr>
          <p:cNvSpPr>
            <a:spLocks noGrp="1"/>
          </p:cNvSpPr>
          <p:nvPr>
            <p:ph type="sldNum" sz="quarter" idx="5"/>
          </p:nvPr>
        </p:nvSpPr>
        <p:spPr/>
        <p:txBody>
          <a:bodyPr/>
          <a:lstStyle/>
          <a:p>
            <a:fld id="{9A4EC7EF-95E1-3D44-A982-BC7A3E9C617E}" type="slidenum">
              <a:rPr lang="en-GB" smtClean="0"/>
              <a:t>28</a:t>
            </a:fld>
            <a:endParaRPr lang="en-GB"/>
          </a:p>
        </p:txBody>
      </p:sp>
    </p:spTree>
    <p:extLst>
      <p:ext uri="{BB962C8B-B14F-4D97-AF65-F5344CB8AC3E}">
        <p14:creationId xmlns:p14="http://schemas.microsoft.com/office/powerpoint/2010/main" val="2479471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15BE9-4DFD-59D7-0C4E-C8628CC7E5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17EAE4-18B2-A867-9B2C-3B35559BBD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1C2F03-597F-350E-F981-D2540314BED5}"/>
              </a:ext>
            </a:extLst>
          </p:cNvPr>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15A411B8-3370-5C5F-27A6-FE922557C02B}"/>
              </a:ext>
            </a:extLst>
          </p:cNvPr>
          <p:cNvSpPr>
            <a:spLocks noGrp="1"/>
          </p:cNvSpPr>
          <p:nvPr>
            <p:ph type="sldNum" sz="quarter" idx="5"/>
          </p:nvPr>
        </p:nvSpPr>
        <p:spPr/>
        <p:txBody>
          <a:bodyPr/>
          <a:lstStyle/>
          <a:p>
            <a:fld id="{9A4EC7EF-95E1-3D44-A982-BC7A3E9C617E}" type="slidenum">
              <a:rPr lang="en-GB" smtClean="0"/>
              <a:t>29</a:t>
            </a:fld>
            <a:endParaRPr lang="en-GB"/>
          </a:p>
        </p:txBody>
      </p:sp>
    </p:spTree>
    <p:extLst>
      <p:ext uri="{BB962C8B-B14F-4D97-AF65-F5344CB8AC3E}">
        <p14:creationId xmlns:p14="http://schemas.microsoft.com/office/powerpoint/2010/main" val="2812100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5CCB3-2ECC-91D2-F18A-E58AED0E24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FEB6B1-F1B5-B7FE-0453-62B873BCCE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E0C5D1-5B39-F22B-19D2-19369FE4F0D3}"/>
              </a:ext>
            </a:extLst>
          </p:cNvPr>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6C424F20-D520-88B1-4DAC-CCD88EAAB630}"/>
              </a:ext>
            </a:extLst>
          </p:cNvPr>
          <p:cNvSpPr>
            <a:spLocks noGrp="1"/>
          </p:cNvSpPr>
          <p:nvPr>
            <p:ph type="sldNum" sz="quarter" idx="5"/>
          </p:nvPr>
        </p:nvSpPr>
        <p:spPr/>
        <p:txBody>
          <a:bodyPr/>
          <a:lstStyle/>
          <a:p>
            <a:fld id="{9A4EC7EF-95E1-3D44-A982-BC7A3E9C617E}" type="slidenum">
              <a:rPr lang="en-GB" smtClean="0"/>
              <a:t>31</a:t>
            </a:fld>
            <a:endParaRPr lang="en-GB"/>
          </a:p>
        </p:txBody>
      </p:sp>
    </p:spTree>
    <p:extLst>
      <p:ext uri="{BB962C8B-B14F-4D97-AF65-F5344CB8AC3E}">
        <p14:creationId xmlns:p14="http://schemas.microsoft.com/office/powerpoint/2010/main" val="1159616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4</a:t>
            </a:fld>
            <a:endParaRPr lang="en-GB"/>
          </a:p>
        </p:txBody>
      </p:sp>
    </p:spTree>
    <p:extLst>
      <p:ext uri="{BB962C8B-B14F-4D97-AF65-F5344CB8AC3E}">
        <p14:creationId xmlns:p14="http://schemas.microsoft.com/office/powerpoint/2010/main" val="3636082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99C3D-A1F0-F337-32D5-A04BBEDC8F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723DFD-0745-4F56-C461-4B9580C6E2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BBC3AF-7335-1772-E665-EF930985EC98}"/>
              </a:ext>
            </a:extLst>
          </p:cNvPr>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934A9799-BE2B-F93C-3794-02B8C7EE6784}"/>
              </a:ext>
            </a:extLst>
          </p:cNvPr>
          <p:cNvSpPr>
            <a:spLocks noGrp="1"/>
          </p:cNvSpPr>
          <p:nvPr>
            <p:ph type="sldNum" sz="quarter" idx="5"/>
          </p:nvPr>
        </p:nvSpPr>
        <p:spPr/>
        <p:txBody>
          <a:bodyPr/>
          <a:lstStyle/>
          <a:p>
            <a:fld id="{9A4EC7EF-95E1-3D44-A982-BC7A3E9C617E}" type="slidenum">
              <a:rPr lang="en-GB" smtClean="0"/>
              <a:t>32</a:t>
            </a:fld>
            <a:endParaRPr lang="en-GB"/>
          </a:p>
        </p:txBody>
      </p:sp>
    </p:spTree>
    <p:extLst>
      <p:ext uri="{BB962C8B-B14F-4D97-AF65-F5344CB8AC3E}">
        <p14:creationId xmlns:p14="http://schemas.microsoft.com/office/powerpoint/2010/main" val="1355063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9ECFD-C282-B376-66BE-4EBA803D9D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60A91A-C8C7-365B-C2BF-A99C860A41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1A13B1-E99D-8C71-E634-3A49859CF39E}"/>
              </a:ext>
            </a:extLst>
          </p:cNvPr>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D865421C-CC0B-355F-8E18-F31FFC4EDCAB}"/>
              </a:ext>
            </a:extLst>
          </p:cNvPr>
          <p:cNvSpPr>
            <a:spLocks noGrp="1"/>
          </p:cNvSpPr>
          <p:nvPr>
            <p:ph type="sldNum" sz="quarter" idx="5"/>
          </p:nvPr>
        </p:nvSpPr>
        <p:spPr/>
        <p:txBody>
          <a:bodyPr/>
          <a:lstStyle/>
          <a:p>
            <a:fld id="{9A4EC7EF-95E1-3D44-A982-BC7A3E9C617E}" type="slidenum">
              <a:rPr lang="en-GB" smtClean="0"/>
              <a:t>5</a:t>
            </a:fld>
            <a:endParaRPr lang="en-GB"/>
          </a:p>
        </p:txBody>
      </p:sp>
    </p:spTree>
    <p:extLst>
      <p:ext uri="{BB962C8B-B14F-4D97-AF65-F5344CB8AC3E}">
        <p14:creationId xmlns:p14="http://schemas.microsoft.com/office/powerpoint/2010/main" val="3198366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0" i="0" u="none" strike="noStrike" baseline="0" dirty="0">
                <a:solidFill>
                  <a:srgbClr val="485C6E"/>
                </a:solidFill>
                <a:latin typeface="FrutigerLTStd-Light"/>
              </a:rPr>
              <a:t>Sample icon grid slide – 6 icons (inc. alt text)</a:t>
            </a:r>
          </a:p>
        </p:txBody>
      </p:sp>
      <p:sp>
        <p:nvSpPr>
          <p:cNvPr id="4" name="Slide Number Placeholder 3"/>
          <p:cNvSpPr>
            <a:spLocks noGrp="1"/>
          </p:cNvSpPr>
          <p:nvPr>
            <p:ph type="sldNum" sz="quarter" idx="5"/>
          </p:nvPr>
        </p:nvSpPr>
        <p:spPr/>
        <p:txBody>
          <a:bodyPr/>
          <a:lstStyle/>
          <a:p>
            <a:fld id="{9A4EC7EF-95E1-3D44-A982-BC7A3E9C617E}" type="slidenum">
              <a:rPr lang="en-GB" smtClean="0"/>
              <a:t>6</a:t>
            </a:fld>
            <a:endParaRPr lang="en-GB"/>
          </a:p>
        </p:txBody>
      </p:sp>
    </p:spTree>
    <p:extLst>
      <p:ext uri="{BB962C8B-B14F-4D97-AF65-F5344CB8AC3E}">
        <p14:creationId xmlns:p14="http://schemas.microsoft.com/office/powerpoint/2010/main" val="1976375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4E787-AE46-D64D-8195-B9FD9C6F91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78D909-98E1-FD12-9057-5398E2E600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08B512-F6C2-3A16-70F0-AE2577E59630}"/>
              </a:ext>
            </a:extLst>
          </p:cNvPr>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1D6B1731-0CE4-2FB3-AD69-57D01A8D40D1}"/>
              </a:ext>
            </a:extLst>
          </p:cNvPr>
          <p:cNvSpPr>
            <a:spLocks noGrp="1"/>
          </p:cNvSpPr>
          <p:nvPr>
            <p:ph type="sldNum" sz="quarter" idx="5"/>
          </p:nvPr>
        </p:nvSpPr>
        <p:spPr/>
        <p:txBody>
          <a:bodyPr/>
          <a:lstStyle/>
          <a:p>
            <a:fld id="{9A4EC7EF-95E1-3D44-A982-BC7A3E9C617E}" type="slidenum">
              <a:rPr lang="en-GB" smtClean="0"/>
              <a:t>8</a:t>
            </a:fld>
            <a:endParaRPr lang="en-GB"/>
          </a:p>
        </p:txBody>
      </p:sp>
    </p:spTree>
    <p:extLst>
      <p:ext uri="{BB962C8B-B14F-4D97-AF65-F5344CB8AC3E}">
        <p14:creationId xmlns:p14="http://schemas.microsoft.com/office/powerpoint/2010/main" val="337098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4C08E-4048-B817-85D9-5775109FE9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05BE12-2BD5-C85E-011E-B3CB6115FF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B482E9-68C7-CC8B-2475-B8D06415E225}"/>
              </a:ext>
            </a:extLst>
          </p:cNvPr>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B169C5AC-0508-1D8D-6736-BD6A91774874}"/>
              </a:ext>
            </a:extLst>
          </p:cNvPr>
          <p:cNvSpPr>
            <a:spLocks noGrp="1"/>
          </p:cNvSpPr>
          <p:nvPr>
            <p:ph type="sldNum" sz="quarter" idx="5"/>
          </p:nvPr>
        </p:nvSpPr>
        <p:spPr/>
        <p:txBody>
          <a:bodyPr/>
          <a:lstStyle/>
          <a:p>
            <a:fld id="{9A4EC7EF-95E1-3D44-A982-BC7A3E9C617E}" type="slidenum">
              <a:rPr lang="en-GB" smtClean="0"/>
              <a:t>9</a:t>
            </a:fld>
            <a:endParaRPr lang="en-GB"/>
          </a:p>
        </p:txBody>
      </p:sp>
    </p:spTree>
    <p:extLst>
      <p:ext uri="{BB962C8B-B14F-4D97-AF65-F5344CB8AC3E}">
        <p14:creationId xmlns:p14="http://schemas.microsoft.com/office/powerpoint/2010/main" val="3489413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9550D-2730-CE44-8FE5-88A7AAE5FB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CB524C-7204-D705-32FB-7E244C01D9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A3C297-DE18-CEEC-476C-853BA98A78F5}"/>
              </a:ext>
            </a:extLst>
          </p:cNvPr>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0F004FA1-147A-97E5-F76C-AEBE8E4B271A}"/>
              </a:ext>
            </a:extLst>
          </p:cNvPr>
          <p:cNvSpPr>
            <a:spLocks noGrp="1"/>
          </p:cNvSpPr>
          <p:nvPr>
            <p:ph type="sldNum" sz="quarter" idx="5"/>
          </p:nvPr>
        </p:nvSpPr>
        <p:spPr/>
        <p:txBody>
          <a:bodyPr/>
          <a:lstStyle/>
          <a:p>
            <a:fld id="{9A4EC7EF-95E1-3D44-A982-BC7A3E9C617E}" type="slidenum">
              <a:rPr lang="en-GB" smtClean="0"/>
              <a:t>11</a:t>
            </a:fld>
            <a:endParaRPr lang="en-GB"/>
          </a:p>
        </p:txBody>
      </p:sp>
    </p:spTree>
    <p:extLst>
      <p:ext uri="{BB962C8B-B14F-4D97-AF65-F5344CB8AC3E}">
        <p14:creationId xmlns:p14="http://schemas.microsoft.com/office/powerpoint/2010/main" val="494965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65BB3-2C69-1C5E-D5F1-D64C3B6D37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901080-27A5-AFA7-0DA3-07A70AEFFA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702C22-50BB-7E32-E3C0-498195AF6EE2}"/>
              </a:ext>
            </a:extLst>
          </p:cNvPr>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305F4AE3-5755-8414-A6FE-A63CDB0BFDB8}"/>
              </a:ext>
            </a:extLst>
          </p:cNvPr>
          <p:cNvSpPr>
            <a:spLocks noGrp="1"/>
          </p:cNvSpPr>
          <p:nvPr>
            <p:ph type="sldNum" sz="quarter" idx="5"/>
          </p:nvPr>
        </p:nvSpPr>
        <p:spPr/>
        <p:txBody>
          <a:bodyPr/>
          <a:lstStyle/>
          <a:p>
            <a:fld id="{9A4EC7EF-95E1-3D44-A982-BC7A3E9C617E}" type="slidenum">
              <a:rPr lang="en-GB" smtClean="0"/>
              <a:t>12</a:t>
            </a:fld>
            <a:endParaRPr lang="en-GB"/>
          </a:p>
        </p:txBody>
      </p:sp>
    </p:spTree>
    <p:extLst>
      <p:ext uri="{BB962C8B-B14F-4D97-AF65-F5344CB8AC3E}">
        <p14:creationId xmlns:p14="http://schemas.microsoft.com/office/powerpoint/2010/main" val="1523106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15</a:t>
            </a:fld>
            <a:endParaRPr lang="en-GB"/>
          </a:p>
        </p:txBody>
      </p:sp>
    </p:spTree>
    <p:extLst>
      <p:ext uri="{BB962C8B-B14F-4D97-AF65-F5344CB8AC3E}">
        <p14:creationId xmlns:p14="http://schemas.microsoft.com/office/powerpoint/2010/main" val="4441510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image" Target="../media/image2.jp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 Id="rId9"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330720" y="-46279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dirty="0"/>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dirty="0"/>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dirty="0"/>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dirty="0"/>
          </a:p>
        </p:txBody>
      </p:sp>
      <p:pic>
        <p:nvPicPr>
          <p:cNvPr id="10" name="Picture 9" descr="A blue and white logo&#10;&#10;Description automatically generated">
            <a:extLst>
              <a:ext uri="{FF2B5EF4-FFF2-40B4-BE49-F238E27FC236}">
                <a16:creationId xmlns:a16="http://schemas.microsoft.com/office/drawing/2014/main" id="{22CC3B60-E5BB-8062-058A-200D371CF7CF}"/>
              </a:ext>
            </a:extLst>
          </p:cNvPr>
          <p:cNvPicPr>
            <a:picLocks noChangeAspect="1"/>
          </p:cNvPicPr>
          <p:nvPr userDrawn="1"/>
        </p:nvPicPr>
        <p:blipFill>
          <a:blip r:embed="rId3"/>
          <a:stretch>
            <a:fillRect/>
          </a:stretch>
        </p:blipFill>
        <p:spPr>
          <a:xfrm>
            <a:off x="10648950" y="183306"/>
            <a:ext cx="1388350" cy="1329272"/>
          </a:xfrm>
          <a:prstGeom prst="rect">
            <a:avLst/>
          </a:prstGeom>
        </p:spPr>
      </p:pic>
    </p:spTree>
    <p:extLst>
      <p:ext uri="{BB962C8B-B14F-4D97-AF65-F5344CB8AC3E}">
        <p14:creationId xmlns:p14="http://schemas.microsoft.com/office/powerpoint/2010/main" val="774542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Icon Grid Boxes 3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712B60-6C80-0125-1B04-001787232DD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2" name="Title 1">
            <a:extLst>
              <a:ext uri="{FF2B5EF4-FFF2-40B4-BE49-F238E27FC236}">
                <a16:creationId xmlns:a16="http://schemas.microsoft.com/office/drawing/2014/main" id="{EA3FC528-9065-C94F-99DF-349AA62E3469}"/>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4"/>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4"/>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4"/>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cxnSp>
        <p:nvCxnSpPr>
          <p:cNvPr id="14" name="Straight Connector 13">
            <a:extLst>
              <a:ext uri="{FF2B5EF4-FFF2-40B4-BE49-F238E27FC236}">
                <a16:creationId xmlns:a16="http://schemas.microsoft.com/office/drawing/2014/main" id="{EEA2AC99-8B06-B44A-BCC3-DEDF573C1400}"/>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166600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ICON Grid Boxes 4UP with Intro">
    <p:bg>
      <p:bgPr>
        <a:solidFill>
          <a:srgbClr val="F6F8F8"/>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5FB54-F5EA-C613-D5F4-F3C0063B3E2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9" name="Title 1">
            <a:extLst>
              <a:ext uri="{FF2B5EF4-FFF2-40B4-BE49-F238E27FC236}">
                <a16:creationId xmlns:a16="http://schemas.microsoft.com/office/drawing/2014/main" id="{71D89516-E743-9149-8E82-C8FD33FB9E82}"/>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25" name="Content Placeholder 3">
            <a:extLst>
              <a:ext uri="{FF2B5EF4-FFF2-40B4-BE49-F238E27FC236}">
                <a16:creationId xmlns:a16="http://schemas.microsoft.com/office/drawing/2014/main" id="{62ACBA56-8EF4-494B-AB68-12ECC4D0812F}"/>
              </a:ext>
            </a:extLst>
          </p:cNvPr>
          <p:cNvSpPr>
            <a:spLocks noGrp="1"/>
          </p:cNvSpPr>
          <p:nvPr>
            <p:ph sz="quarter" idx="4294967295" hasCustomPrompt="1"/>
          </p:nvPr>
        </p:nvSpPr>
        <p:spPr>
          <a:xfrm>
            <a:off x="432000" y="1285014"/>
            <a:ext cx="3564001" cy="4769711"/>
          </a:xfrm>
        </p:spPr>
        <p:txBody>
          <a:bodyPr/>
          <a:lstStyle>
            <a:lvl1pPr marL="0" indent="0">
              <a:buNone/>
              <a:defRPr sz="2200">
                <a:solidFill>
                  <a:schemeClr val="tx1"/>
                </a:solidFill>
              </a:defRPr>
            </a:lvl1pPr>
          </a:lstStyle>
          <a:p>
            <a:r>
              <a:rPr lang="en-GB" dirty="0"/>
              <a:t>Intro summary text goes here</a:t>
            </a:r>
          </a:p>
        </p:txBody>
      </p:sp>
      <p:sp>
        <p:nvSpPr>
          <p:cNvPr id="12" name="Rectangle: Top Corners Rounded 11">
            <a:extLst>
              <a:ext uri="{FF2B5EF4-FFF2-40B4-BE49-F238E27FC236}">
                <a16:creationId xmlns:a16="http://schemas.microsoft.com/office/drawing/2014/main" id="{5E206611-9F04-2C46-95B1-573726492E29}"/>
              </a:ext>
              <a:ext uri="{C183D7F6-B498-43B3-948B-1728B52AA6E4}">
                <adec:decorative xmlns:adec="http://schemas.microsoft.com/office/drawing/2017/decorative" val="1"/>
              </a:ext>
            </a:extLst>
          </p:cNvPr>
          <p:cNvSpPr/>
          <p:nvPr userDrawn="1"/>
        </p:nvSpPr>
        <p:spPr>
          <a:xfrm>
            <a:off x="4310428"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4"/>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14" name="Rectangle: Top Corners Rounded 13">
            <a:extLst>
              <a:ext uri="{FF2B5EF4-FFF2-40B4-BE49-F238E27FC236}">
                <a16:creationId xmlns:a16="http://schemas.microsoft.com/office/drawing/2014/main" id="{C737232C-EBE9-2647-917F-C7C76B087CA4}"/>
              </a:ext>
              <a:ext uri="{C183D7F6-B498-43B3-948B-1728B52AA6E4}">
                <adec:decorative xmlns:adec="http://schemas.microsoft.com/office/drawing/2017/decorative" val="1"/>
              </a:ext>
            </a:extLst>
          </p:cNvPr>
          <p:cNvSpPr/>
          <p:nvPr userDrawn="1"/>
        </p:nvSpPr>
        <p:spPr>
          <a:xfrm>
            <a:off x="8264591"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16" name="Rectangle: Top Corners Rounded 15">
            <a:extLst>
              <a:ext uri="{FF2B5EF4-FFF2-40B4-BE49-F238E27FC236}">
                <a16:creationId xmlns:a16="http://schemas.microsoft.com/office/drawing/2014/main" id="{E29E7FE3-94A7-274E-9C79-62D4A777C7A5}"/>
              </a:ext>
              <a:ext uri="{C183D7F6-B498-43B3-948B-1728B52AA6E4}">
                <adec:decorative xmlns:adec="http://schemas.microsoft.com/office/drawing/2017/decorative" val="1"/>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18" name="Rectangle: Top Corners Rounded 17">
            <a:extLst>
              <a:ext uri="{FF2B5EF4-FFF2-40B4-BE49-F238E27FC236}">
                <a16:creationId xmlns:a16="http://schemas.microsoft.com/office/drawing/2014/main" id="{70713629-27C4-A749-B40D-6E3D13CBC59F}"/>
              </a:ext>
              <a:ext uri="{C183D7F6-B498-43B3-948B-1728B52AA6E4}">
                <adec:decorative xmlns:adec="http://schemas.microsoft.com/office/drawing/2017/decorative" val="1"/>
              </a:ext>
            </a:extLst>
          </p:cNvPr>
          <p:cNvSpPr/>
          <p:nvPr userDrawn="1"/>
        </p:nvSpPr>
        <p:spPr>
          <a:xfrm>
            <a:off x="8272154"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cxnSp>
        <p:nvCxnSpPr>
          <p:cNvPr id="22" name="Straight Connector 21">
            <a:extLst>
              <a:ext uri="{FF2B5EF4-FFF2-40B4-BE49-F238E27FC236}">
                <a16:creationId xmlns:a16="http://schemas.microsoft.com/office/drawing/2014/main" id="{ED046538-6FA9-4F4C-86B3-9F8268B46A71}"/>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381590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CON Grid boxes 5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CE6883-92E0-20E6-632B-52558F9DBE6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6" name="Title 1">
            <a:extLst>
              <a:ext uri="{FF2B5EF4-FFF2-40B4-BE49-F238E27FC236}">
                <a16:creationId xmlns:a16="http://schemas.microsoft.com/office/drawing/2014/main" id="{0F81D218-E72F-F84F-B0C3-EC8A11107F27}"/>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2370978" y="1089953"/>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8"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18" name="Straight Connector 17">
            <a:extLst>
              <a:ext uri="{FF2B5EF4-FFF2-40B4-BE49-F238E27FC236}">
                <a16:creationId xmlns:a16="http://schemas.microsoft.com/office/drawing/2014/main" id="{44481822-0DD9-B249-90C1-3B1FE0FD98A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311681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CON Grid Boxes 6UP Gre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8D1774-8975-89D5-1EA8-A68550359E2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0" name="Title 1">
            <a:extLst>
              <a:ext uri="{FF2B5EF4-FFF2-40B4-BE49-F238E27FC236}">
                <a16:creationId xmlns:a16="http://schemas.microsoft.com/office/drawing/2014/main" id="{58FD52DB-CC55-304D-B862-680CEE7832A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74434"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cxnSp>
        <p:nvCxnSpPr>
          <p:cNvPr id="31" name="Straight Connector 30">
            <a:extLst>
              <a:ext uri="{FF2B5EF4-FFF2-40B4-BE49-F238E27FC236}">
                <a16:creationId xmlns:a16="http://schemas.microsoft.com/office/drawing/2014/main" id="{BF036740-51BF-404A-B94A-164C9330AE62}"/>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10760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Grid Boxes, Titles 2UP +Intro ">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290349"/>
            <a:ext cx="3564000" cy="3764374"/>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290349"/>
            <a:ext cx="3564000" cy="3764372"/>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4" name="Content Placeholder 3">
            <a:extLst>
              <a:ext uri="{FF2B5EF4-FFF2-40B4-BE49-F238E27FC236}">
                <a16:creationId xmlns:a16="http://schemas.microsoft.com/office/drawing/2014/main" id="{F17D3740-0A11-F14D-A939-98CD3587271B}"/>
              </a:ext>
            </a:extLst>
          </p:cNvPr>
          <p:cNvSpPr>
            <a:spLocks noGrp="1"/>
          </p:cNvSpPr>
          <p:nvPr>
            <p:ph sz="quarter" idx="4294967295" hasCustomPrompt="1"/>
          </p:nvPr>
        </p:nvSpPr>
        <p:spPr>
          <a:xfrm>
            <a:off x="432000" y="1285014"/>
            <a:ext cx="3564001" cy="4769711"/>
          </a:xfrm>
        </p:spPr>
        <p:txBody>
          <a:bodyPr lIns="0" tIns="0" rIns="0" bIns="0"/>
          <a:lstStyle>
            <a:lvl1pPr marL="0" indent="0">
              <a:buNone/>
              <a:defRPr sz="2200">
                <a:solidFill>
                  <a:schemeClr val="tx1"/>
                </a:solidFill>
              </a:defRPr>
            </a:lvl1pPr>
          </a:lstStyle>
          <a:p>
            <a:r>
              <a:rPr lang="en-GB" dirty="0"/>
              <a:t>Intro summary text goes here</a:t>
            </a:r>
          </a:p>
        </p:txBody>
      </p:sp>
      <p:sp>
        <p:nvSpPr>
          <p:cNvPr id="15" name="Title 1">
            <a:extLst>
              <a:ext uri="{FF2B5EF4-FFF2-40B4-BE49-F238E27FC236}">
                <a16:creationId xmlns:a16="http://schemas.microsoft.com/office/drawing/2014/main" id="{95347A23-4C56-A54D-96A3-4993B860662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17" name="Text Placeholder 2">
            <a:extLst>
              <a:ext uri="{FF2B5EF4-FFF2-40B4-BE49-F238E27FC236}">
                <a16:creationId xmlns:a16="http://schemas.microsoft.com/office/drawing/2014/main" id="{721EFD07-C8A5-7845-9A8E-928B94195A0F}"/>
              </a:ext>
            </a:extLst>
          </p:cNvPr>
          <p:cNvSpPr>
            <a:spLocks noGrp="1"/>
          </p:cNvSpPr>
          <p:nvPr>
            <p:ph type="body" sz="quarter" idx="18" hasCustomPrompt="1"/>
          </p:nvPr>
        </p:nvSpPr>
        <p:spPr>
          <a:xfrm>
            <a:off x="4474871" y="1426237"/>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18" name="Text Placeholder 2">
            <a:extLst>
              <a:ext uri="{FF2B5EF4-FFF2-40B4-BE49-F238E27FC236}">
                <a16:creationId xmlns:a16="http://schemas.microsoft.com/office/drawing/2014/main" id="{6076541C-26A7-7147-BAC1-5A229E7C0E3C}"/>
              </a:ext>
            </a:extLst>
          </p:cNvPr>
          <p:cNvSpPr>
            <a:spLocks noGrp="1"/>
          </p:cNvSpPr>
          <p:nvPr>
            <p:ph type="body" sz="quarter" idx="19" hasCustomPrompt="1"/>
          </p:nvPr>
        </p:nvSpPr>
        <p:spPr>
          <a:xfrm>
            <a:off x="8367249" y="1426237"/>
            <a:ext cx="3348000" cy="684000"/>
          </a:xfrm>
        </p:spPr>
        <p:txBody>
          <a:bodyPr anchor="ctr"/>
          <a:lstStyle>
            <a:lvl1pPr algn="ctr">
              <a:buNone/>
              <a:defRPr sz="2200" b="1">
                <a:solidFill>
                  <a:schemeClr val="accent6"/>
                </a:solidFill>
              </a:defRPr>
            </a:lvl1pPr>
          </a:lstStyle>
          <a:p>
            <a:pPr lvl="0"/>
            <a:r>
              <a:rPr lang="en-GB" dirty="0"/>
              <a:t>Insert title</a:t>
            </a:r>
          </a:p>
        </p:txBody>
      </p:sp>
      <p:cxnSp>
        <p:nvCxnSpPr>
          <p:cNvPr id="16" name="Straight Connector 15">
            <a:extLst>
              <a:ext uri="{FF2B5EF4-FFF2-40B4-BE49-F238E27FC236}">
                <a16:creationId xmlns:a16="http://schemas.microsoft.com/office/drawing/2014/main" id="{D3FF391A-F0C8-2846-A025-06D92CB6CD43}"/>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4626D58-3C16-8648-D845-A7F5213188C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796752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Grid boxes, Titles 3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73BAF5-5900-0C46-ED91-BD67D9ED446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6" name="Title 1">
            <a:extLst>
              <a:ext uri="{FF2B5EF4-FFF2-40B4-BE49-F238E27FC236}">
                <a16:creationId xmlns:a16="http://schemas.microsoft.com/office/drawing/2014/main" id="{FDBDDA74-8B33-8B4B-9B25-993D2BE7C7F1}"/>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2">
            <a:extLst>
              <a:ext uri="{FF2B5EF4-FFF2-40B4-BE49-F238E27FC236}">
                <a16:creationId xmlns:a16="http://schemas.microsoft.com/office/drawing/2014/main" id="{145D2B57-B97B-B347-9DEB-D5C1AC753AE7}"/>
              </a:ext>
            </a:extLst>
          </p:cNvPr>
          <p:cNvSpPr>
            <a:spLocks noGrp="1"/>
          </p:cNvSpPr>
          <p:nvPr>
            <p:ph type="body" sz="quarter" idx="18" hasCustomPrompt="1"/>
          </p:nvPr>
        </p:nvSpPr>
        <p:spPr>
          <a:xfrm>
            <a:off x="520708" y="1897014"/>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2">
            <a:extLst>
              <a:ext uri="{FF2B5EF4-FFF2-40B4-BE49-F238E27FC236}">
                <a16:creationId xmlns:a16="http://schemas.microsoft.com/office/drawing/2014/main" id="{53DD1D30-BF5F-3F4D-A1DE-F7778CA7ED96}"/>
              </a:ext>
            </a:extLst>
          </p:cNvPr>
          <p:cNvSpPr>
            <a:spLocks noGrp="1"/>
          </p:cNvSpPr>
          <p:nvPr>
            <p:ph type="body" sz="quarter" idx="19" hasCustomPrompt="1"/>
          </p:nvPr>
        </p:nvSpPr>
        <p:spPr>
          <a:xfrm>
            <a:off x="4474871" y="1897014"/>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2">
            <a:extLst>
              <a:ext uri="{FF2B5EF4-FFF2-40B4-BE49-F238E27FC236}">
                <a16:creationId xmlns:a16="http://schemas.microsoft.com/office/drawing/2014/main" id="{0D443938-DE7C-934D-A74E-737FAD8DA310}"/>
              </a:ext>
            </a:extLst>
          </p:cNvPr>
          <p:cNvSpPr>
            <a:spLocks noGrp="1"/>
          </p:cNvSpPr>
          <p:nvPr>
            <p:ph type="body" sz="quarter" idx="20" hasCustomPrompt="1"/>
          </p:nvPr>
        </p:nvSpPr>
        <p:spPr>
          <a:xfrm>
            <a:off x="8367249" y="1891996"/>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cxnSp>
        <p:nvCxnSpPr>
          <p:cNvPr id="25" name="Straight Connector 24">
            <a:extLst>
              <a:ext uri="{FF2B5EF4-FFF2-40B4-BE49-F238E27FC236}">
                <a16:creationId xmlns:a16="http://schemas.microsoft.com/office/drawing/2014/main" id="{B1E58B1A-02A3-B84A-8BB1-27D19814EDBF}"/>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323220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 Grid boxes, Titles 4UP +Intro">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12" name="Rectangle: Top Corners Rounded 11">
            <a:extLst>
              <a:ext uri="{FF2B5EF4-FFF2-40B4-BE49-F238E27FC236}">
                <a16:creationId xmlns:a16="http://schemas.microsoft.com/office/drawing/2014/main" id="{5E206611-9F04-2C46-95B1-573726492E29}"/>
              </a:ext>
              <a:ext uri="{C183D7F6-B498-43B3-948B-1728B52AA6E4}">
                <adec:decorative xmlns:adec="http://schemas.microsoft.com/office/drawing/2017/decorative" val="1"/>
              </a:ext>
            </a:extLst>
          </p:cNvPr>
          <p:cNvSpPr/>
          <p:nvPr userDrawn="1"/>
        </p:nvSpPr>
        <p:spPr>
          <a:xfrm>
            <a:off x="4310428"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 uri="{C183D7F6-B498-43B3-948B-1728B52AA6E4}">
                <adec:decorative xmlns:adec="http://schemas.microsoft.com/office/drawing/2017/decorative" val="1"/>
              </a:ext>
            </a:extLst>
          </p:cNvPr>
          <p:cNvSpPr/>
          <p:nvPr userDrawn="1"/>
        </p:nvSpPr>
        <p:spPr>
          <a:xfrm>
            <a:off x="8264591"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 uri="{C183D7F6-B498-43B3-948B-1728B52AA6E4}">
                <adec:decorative xmlns:adec="http://schemas.microsoft.com/office/drawing/2017/decorative" val="1"/>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 uri="{C183D7F6-B498-43B3-948B-1728B52AA6E4}">
                <adec:decorative xmlns:adec="http://schemas.microsoft.com/office/drawing/2017/decorative" val="1"/>
              </a:ext>
            </a:extLst>
          </p:cNvPr>
          <p:cNvSpPr/>
          <p:nvPr userDrawn="1"/>
        </p:nvSpPr>
        <p:spPr>
          <a:xfrm>
            <a:off x="8272154"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Content Placeholder 3">
            <a:extLst>
              <a:ext uri="{FF2B5EF4-FFF2-40B4-BE49-F238E27FC236}">
                <a16:creationId xmlns:a16="http://schemas.microsoft.com/office/drawing/2014/main" id="{EA0FBD3D-6E21-E549-967B-395F00EE1908}"/>
              </a:ext>
            </a:extLst>
          </p:cNvPr>
          <p:cNvSpPr>
            <a:spLocks noGrp="1"/>
          </p:cNvSpPr>
          <p:nvPr>
            <p:ph sz="quarter" idx="4294967295" hasCustomPrompt="1"/>
          </p:nvPr>
        </p:nvSpPr>
        <p:spPr>
          <a:xfrm>
            <a:off x="432000" y="1393014"/>
            <a:ext cx="3564001" cy="4865268"/>
          </a:xfrm>
        </p:spPr>
        <p:txBody>
          <a:bodyPr lIns="0" tIns="0" rIns="0" bIns="0"/>
          <a:lstStyle>
            <a:lvl1pPr marL="0" indent="0">
              <a:buNone/>
              <a:defRPr sz="2200"/>
            </a:lvl1pPr>
          </a:lstStyle>
          <a:p>
            <a:r>
              <a:rPr lang="en-GB" dirty="0"/>
              <a:t>Intro summary text goes here</a:t>
            </a:r>
          </a:p>
        </p:txBody>
      </p:sp>
      <p:sp>
        <p:nvSpPr>
          <p:cNvPr id="19" name="Title 1">
            <a:extLst>
              <a:ext uri="{FF2B5EF4-FFF2-40B4-BE49-F238E27FC236}">
                <a16:creationId xmlns:a16="http://schemas.microsoft.com/office/drawing/2014/main" id="{E8CEA5C8-040E-A042-A8BE-B661106C8E75}"/>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26" name="Text Placeholder 2">
            <a:extLst>
              <a:ext uri="{FF2B5EF4-FFF2-40B4-BE49-F238E27FC236}">
                <a16:creationId xmlns:a16="http://schemas.microsoft.com/office/drawing/2014/main" id="{F63E93DE-B0A0-E448-839F-EC15B688DA99}"/>
              </a:ext>
            </a:extLst>
          </p:cNvPr>
          <p:cNvSpPr>
            <a:spLocks noGrp="1"/>
          </p:cNvSpPr>
          <p:nvPr>
            <p:ph type="body" sz="quarter" idx="19" hasCustomPrompt="1"/>
          </p:nvPr>
        </p:nvSpPr>
        <p:spPr>
          <a:xfrm>
            <a:off x="4418428" y="1393014"/>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27" name="Text Placeholder 2">
            <a:extLst>
              <a:ext uri="{FF2B5EF4-FFF2-40B4-BE49-F238E27FC236}">
                <a16:creationId xmlns:a16="http://schemas.microsoft.com/office/drawing/2014/main" id="{8728E9EF-F5FD-C54D-A0C4-E79B3934E34F}"/>
              </a:ext>
            </a:extLst>
          </p:cNvPr>
          <p:cNvSpPr>
            <a:spLocks noGrp="1"/>
          </p:cNvSpPr>
          <p:nvPr>
            <p:ph type="body" sz="quarter" idx="20" hasCustomPrompt="1"/>
          </p:nvPr>
        </p:nvSpPr>
        <p:spPr>
          <a:xfrm>
            <a:off x="8372591" y="1394399"/>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28" name="Text Placeholder 2">
            <a:extLst>
              <a:ext uri="{FF2B5EF4-FFF2-40B4-BE49-F238E27FC236}">
                <a16:creationId xmlns:a16="http://schemas.microsoft.com/office/drawing/2014/main" id="{13CE4756-EA5A-644E-8E3C-7A8854117627}"/>
              </a:ext>
            </a:extLst>
          </p:cNvPr>
          <p:cNvSpPr>
            <a:spLocks noGrp="1"/>
          </p:cNvSpPr>
          <p:nvPr>
            <p:ph type="body" sz="quarter" idx="21" hasCustomPrompt="1"/>
          </p:nvPr>
        </p:nvSpPr>
        <p:spPr>
          <a:xfrm>
            <a:off x="4418428" y="3954281"/>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29" name="Text Placeholder 2">
            <a:extLst>
              <a:ext uri="{FF2B5EF4-FFF2-40B4-BE49-F238E27FC236}">
                <a16:creationId xmlns:a16="http://schemas.microsoft.com/office/drawing/2014/main" id="{A023CEAC-43CB-D349-B655-0C148109A5B5}"/>
              </a:ext>
            </a:extLst>
          </p:cNvPr>
          <p:cNvSpPr>
            <a:spLocks noGrp="1"/>
          </p:cNvSpPr>
          <p:nvPr>
            <p:ph type="body" sz="quarter" idx="22" hasCustomPrompt="1"/>
          </p:nvPr>
        </p:nvSpPr>
        <p:spPr>
          <a:xfrm>
            <a:off x="8380154" y="3954281"/>
            <a:ext cx="3348000" cy="684000"/>
          </a:xfrm>
        </p:spPr>
        <p:txBody>
          <a:bodyPr anchor="ctr"/>
          <a:lstStyle>
            <a:lvl1pPr algn="ctr">
              <a:buNone/>
              <a:defRPr sz="2200" b="1">
                <a:solidFill>
                  <a:schemeClr val="accent6"/>
                </a:solidFill>
              </a:defRPr>
            </a:lvl1pPr>
          </a:lstStyle>
          <a:p>
            <a:pPr lvl="0"/>
            <a:r>
              <a:rPr lang="en-GB" dirty="0"/>
              <a:t>Insert title</a:t>
            </a:r>
          </a:p>
        </p:txBody>
      </p:sp>
      <p:cxnSp>
        <p:nvCxnSpPr>
          <p:cNvPr id="21" name="Straight Connector 20">
            <a:extLst>
              <a:ext uri="{FF2B5EF4-FFF2-40B4-BE49-F238E27FC236}">
                <a16:creationId xmlns:a16="http://schemas.microsoft.com/office/drawing/2014/main" id="{7116781D-5A03-6141-8389-E5AB404ECD9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6B9BB60-BD70-1857-B877-C41DEC1AF45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97884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 Grid boxes, Titles 5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778E56-0E45-B720-1A87-18BF82CEDE9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3" name="Title 1">
            <a:extLst>
              <a:ext uri="{FF2B5EF4-FFF2-40B4-BE49-F238E27FC236}">
                <a16:creationId xmlns:a16="http://schemas.microsoft.com/office/drawing/2014/main" id="{D61316BA-3A2D-A349-8FD8-DEAD56529B8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2370978" y="1113399"/>
            <a:ext cx="3564000" cy="899876"/>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 Placeholder 2">
            <a:extLst>
              <a:ext uri="{FF2B5EF4-FFF2-40B4-BE49-F238E27FC236}">
                <a16:creationId xmlns:a16="http://schemas.microsoft.com/office/drawing/2014/main" id="{3EC696E9-078C-3E45-8DCD-5A562EAEB29A}"/>
              </a:ext>
            </a:extLst>
          </p:cNvPr>
          <p:cNvSpPr>
            <a:spLocks noGrp="1"/>
          </p:cNvSpPr>
          <p:nvPr>
            <p:ph type="body" sz="quarter" idx="24" hasCustomPrompt="1"/>
          </p:nvPr>
        </p:nvSpPr>
        <p:spPr>
          <a:xfrm>
            <a:off x="2478978" y="1228501"/>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8"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 Placeholder 2">
            <a:extLst>
              <a:ext uri="{FF2B5EF4-FFF2-40B4-BE49-F238E27FC236}">
                <a16:creationId xmlns:a16="http://schemas.microsoft.com/office/drawing/2014/main" id="{17258850-67A6-DA45-BCA6-3A1843C3D938}"/>
              </a:ext>
            </a:extLst>
          </p:cNvPr>
          <p:cNvSpPr>
            <a:spLocks noGrp="1"/>
          </p:cNvSpPr>
          <p:nvPr>
            <p:ph type="body" sz="quarter" idx="25" hasCustomPrompt="1"/>
          </p:nvPr>
        </p:nvSpPr>
        <p:spPr>
          <a:xfrm>
            <a:off x="6370431" y="1228501"/>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 Placeholder 2">
            <a:extLst>
              <a:ext uri="{FF2B5EF4-FFF2-40B4-BE49-F238E27FC236}">
                <a16:creationId xmlns:a16="http://schemas.microsoft.com/office/drawing/2014/main" id="{89D36508-91C9-D341-BD22-8B7D09BC1DA2}"/>
              </a:ext>
            </a:extLst>
          </p:cNvPr>
          <p:cNvSpPr>
            <a:spLocks noGrp="1"/>
          </p:cNvSpPr>
          <p:nvPr>
            <p:ph type="body" sz="quarter" idx="26" hasCustomPrompt="1"/>
          </p:nvPr>
        </p:nvSpPr>
        <p:spPr>
          <a:xfrm>
            <a:off x="524490" y="3857267"/>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 Placeholder 2">
            <a:extLst>
              <a:ext uri="{FF2B5EF4-FFF2-40B4-BE49-F238E27FC236}">
                <a16:creationId xmlns:a16="http://schemas.microsoft.com/office/drawing/2014/main" id="{5A46B0EB-2090-6B41-BC96-DD563B676CB0}"/>
              </a:ext>
            </a:extLst>
          </p:cNvPr>
          <p:cNvSpPr>
            <a:spLocks noGrp="1"/>
          </p:cNvSpPr>
          <p:nvPr>
            <p:ph type="body" sz="quarter" idx="27" hasCustomPrompt="1"/>
          </p:nvPr>
        </p:nvSpPr>
        <p:spPr>
          <a:xfrm>
            <a:off x="4460077" y="3857267"/>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 Placeholder 2">
            <a:extLst>
              <a:ext uri="{FF2B5EF4-FFF2-40B4-BE49-F238E27FC236}">
                <a16:creationId xmlns:a16="http://schemas.microsoft.com/office/drawing/2014/main" id="{BDEAB9F2-4319-8F40-BA4F-1ED7E306385C}"/>
              </a:ext>
            </a:extLst>
          </p:cNvPr>
          <p:cNvSpPr>
            <a:spLocks noGrp="1"/>
          </p:cNvSpPr>
          <p:nvPr>
            <p:ph type="body" sz="quarter" idx="28"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cxnSp>
        <p:nvCxnSpPr>
          <p:cNvPr id="31" name="Straight Connector 30">
            <a:extLst>
              <a:ext uri="{FF2B5EF4-FFF2-40B4-BE49-F238E27FC236}">
                <a16:creationId xmlns:a16="http://schemas.microsoft.com/office/drawing/2014/main" id="{463BFC66-CD6B-7E4B-8089-7EA6B13C54A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4127233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Grid boxes, Titles 6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9B64CD-1CC9-E09E-D868-6F5395EB99F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0" name="Title 1">
            <a:extLst>
              <a:ext uri="{FF2B5EF4-FFF2-40B4-BE49-F238E27FC236}">
                <a16:creationId xmlns:a16="http://schemas.microsoft.com/office/drawing/2014/main" id="{5FEA82EC-5F70-2C43-B773-938E8FCB9FD7}"/>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2">
            <a:extLst>
              <a:ext uri="{FF2B5EF4-FFF2-40B4-BE49-F238E27FC236}">
                <a16:creationId xmlns:a16="http://schemas.microsoft.com/office/drawing/2014/main" id="{B9F8E112-B1EA-6542-A337-A038C269AD7A}"/>
              </a:ext>
            </a:extLst>
          </p:cNvPr>
          <p:cNvSpPr>
            <a:spLocks noGrp="1"/>
          </p:cNvSpPr>
          <p:nvPr>
            <p:ph type="body" sz="quarter" idx="19" hasCustomPrompt="1"/>
          </p:nvPr>
        </p:nvSpPr>
        <p:spPr>
          <a:xfrm>
            <a:off x="520708" y="1296000"/>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 Placeholder 2">
            <a:extLst>
              <a:ext uri="{FF2B5EF4-FFF2-40B4-BE49-F238E27FC236}">
                <a16:creationId xmlns:a16="http://schemas.microsoft.com/office/drawing/2014/main" id="{C36E8D2E-4AD7-3342-855A-6E726FEDA399}"/>
              </a:ext>
            </a:extLst>
          </p:cNvPr>
          <p:cNvSpPr>
            <a:spLocks noGrp="1"/>
          </p:cNvSpPr>
          <p:nvPr>
            <p:ph type="body" sz="quarter" idx="20" hasCustomPrompt="1"/>
          </p:nvPr>
        </p:nvSpPr>
        <p:spPr>
          <a:xfrm>
            <a:off x="4482434" y="1296000"/>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 Placeholder 2">
            <a:extLst>
              <a:ext uri="{FF2B5EF4-FFF2-40B4-BE49-F238E27FC236}">
                <a16:creationId xmlns:a16="http://schemas.microsoft.com/office/drawing/2014/main" id="{24380DA1-D506-154B-828B-630201A38F0E}"/>
              </a:ext>
            </a:extLst>
          </p:cNvPr>
          <p:cNvSpPr>
            <a:spLocks noGrp="1"/>
          </p:cNvSpPr>
          <p:nvPr>
            <p:ph type="body" sz="quarter" idx="21" hasCustomPrompt="1"/>
          </p:nvPr>
        </p:nvSpPr>
        <p:spPr>
          <a:xfrm>
            <a:off x="8367249" y="1296000"/>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 Placeholder 2">
            <a:extLst>
              <a:ext uri="{FF2B5EF4-FFF2-40B4-BE49-F238E27FC236}">
                <a16:creationId xmlns:a16="http://schemas.microsoft.com/office/drawing/2014/main" id="{EEF0A95D-85EC-7E4C-87ED-A15257D0B02D}"/>
              </a:ext>
            </a:extLst>
          </p:cNvPr>
          <p:cNvSpPr>
            <a:spLocks noGrp="1"/>
          </p:cNvSpPr>
          <p:nvPr>
            <p:ph type="body" sz="quarter" idx="22" hasCustomPrompt="1"/>
          </p:nvPr>
        </p:nvSpPr>
        <p:spPr>
          <a:xfrm>
            <a:off x="520708" y="3857267"/>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74434"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 Placeholder 2">
            <a:extLst>
              <a:ext uri="{FF2B5EF4-FFF2-40B4-BE49-F238E27FC236}">
                <a16:creationId xmlns:a16="http://schemas.microsoft.com/office/drawing/2014/main" id="{9B38F8DE-42A5-1243-AE49-5247BD816757}"/>
              </a:ext>
            </a:extLst>
          </p:cNvPr>
          <p:cNvSpPr>
            <a:spLocks noGrp="1"/>
          </p:cNvSpPr>
          <p:nvPr>
            <p:ph type="body" sz="quarter" idx="23" hasCustomPrompt="1"/>
          </p:nvPr>
        </p:nvSpPr>
        <p:spPr>
          <a:xfrm>
            <a:off x="4482434" y="3857267"/>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 Placeholder 2">
            <a:extLst>
              <a:ext uri="{FF2B5EF4-FFF2-40B4-BE49-F238E27FC236}">
                <a16:creationId xmlns:a16="http://schemas.microsoft.com/office/drawing/2014/main" id="{C4DB68FB-4DB7-1741-9BB7-E3E914ECFD46}"/>
              </a:ext>
            </a:extLst>
          </p:cNvPr>
          <p:cNvSpPr>
            <a:spLocks noGrp="1"/>
          </p:cNvSpPr>
          <p:nvPr>
            <p:ph type="body" sz="quarter" idx="24"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cxnSp>
        <p:nvCxnSpPr>
          <p:cNvPr id="34" name="Straight Connector 33">
            <a:extLst>
              <a:ext uri="{FF2B5EF4-FFF2-40B4-BE49-F238E27FC236}">
                <a16:creationId xmlns:a16="http://schemas.microsoft.com/office/drawing/2014/main" id="{F5C03302-9DA8-744E-AE94-FF1801AB2637}"/>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83788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Full pag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959E3C-5FB4-790C-CF99-8945D26702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F23656E6-FF78-F94F-8811-84EB59CAC3BF}"/>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Picture Placeholder 6">
            <a:extLst>
              <a:ext uri="{FF2B5EF4-FFF2-40B4-BE49-F238E27FC236}">
                <a16:creationId xmlns:a16="http://schemas.microsoft.com/office/drawing/2014/main" id="{82522558-9EFB-4BAA-9B27-3CE888AC5272}"/>
              </a:ext>
            </a:extLst>
          </p:cNvPr>
          <p:cNvSpPr>
            <a:spLocks noGrp="1"/>
          </p:cNvSpPr>
          <p:nvPr>
            <p:ph type="pic" sz="quarter" idx="10" hasCustomPrompt="1"/>
          </p:nvPr>
        </p:nvSpPr>
        <p:spPr>
          <a:xfrm>
            <a:off x="0" y="0"/>
            <a:ext cx="12192000" cy="6858000"/>
          </a:xfrm>
          <a:prstGeom prst="rect">
            <a:avLst/>
          </a:prstGeom>
        </p:spPr>
        <p:txBody>
          <a:bodyPr tIns="2340000"/>
          <a:lstStyle>
            <a:lvl1pPr algn="ctr">
              <a:buNone/>
              <a:defRPr/>
            </a:lvl1pPr>
          </a:lstStyle>
          <a:p>
            <a:r>
              <a:rPr lang="en-GB" dirty="0"/>
              <a:t>Click on image icon in centre to insert a photo</a:t>
            </a:r>
            <a:br>
              <a:rPr lang="en-GB" dirty="0"/>
            </a:br>
            <a:r>
              <a:rPr lang="en-GB" dirty="0"/>
              <a:t>(don’t forget to add Alt Text to image)</a:t>
            </a:r>
          </a:p>
        </p:txBody>
      </p:sp>
    </p:spTree>
    <p:extLst>
      <p:ext uri="{BB962C8B-B14F-4D97-AF65-F5344CB8AC3E}">
        <p14:creationId xmlns:p14="http://schemas.microsoft.com/office/powerpoint/2010/main" val="263289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138" y="414734"/>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3" name="Content Placeholder 2"/>
          <p:cNvSpPr>
            <a:spLocks noGrp="1"/>
          </p:cNvSpPr>
          <p:nvPr>
            <p:ph idx="1" hasCustomPrompt="1"/>
          </p:nvPr>
        </p:nvSpPr>
        <p:spPr>
          <a:xfrm>
            <a:off x="375138" y="1415778"/>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4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add text</a:t>
            </a:r>
          </a:p>
        </p:txBody>
      </p:sp>
    </p:spTree>
    <p:extLst>
      <p:ext uri="{BB962C8B-B14F-4D97-AF65-F5344CB8AC3E}">
        <p14:creationId xmlns:p14="http://schemas.microsoft.com/office/powerpoint/2010/main" val="403869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0"/>
            <a:ext cx="12191998"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add text</a:t>
            </a:r>
          </a:p>
        </p:txBody>
      </p:sp>
    </p:spTree>
    <p:extLst>
      <p:ext uri="{BB962C8B-B14F-4D97-AF65-F5344CB8AC3E}">
        <p14:creationId xmlns:p14="http://schemas.microsoft.com/office/powerpoint/2010/main" val="405208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4" name="Content Placeholder 2">
            <a:extLst>
              <a:ext uri="{FF2B5EF4-FFF2-40B4-BE49-F238E27FC236}">
                <a16:creationId xmlns:a16="http://schemas.microsoft.com/office/drawing/2014/main" id="{7558B23E-2241-0C04-DC3A-1FCFC1EF8A24}"/>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“Add quote text here”</a:t>
            </a:r>
          </a:p>
        </p:txBody>
      </p:sp>
    </p:spTree>
    <p:extLst>
      <p:ext uri="{BB962C8B-B14F-4D97-AF65-F5344CB8AC3E}">
        <p14:creationId xmlns:p14="http://schemas.microsoft.com/office/powerpoint/2010/main" val="284182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B4F947-0C85-DAF2-683C-40847EF7F07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 </a:t>
            </a: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Content Placeholder 2">
            <a:extLst>
              <a:ext uri="{FF2B5EF4-FFF2-40B4-BE49-F238E27FC236}">
                <a16:creationId xmlns:a16="http://schemas.microsoft.com/office/drawing/2014/main" id="{7A22BD2E-E9C2-A15B-06FB-553974CDE6CE}"/>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“Add quote text here”</a:t>
            </a:r>
          </a:p>
        </p:txBody>
      </p:sp>
    </p:spTree>
    <p:extLst>
      <p:ext uri="{BB962C8B-B14F-4D97-AF65-F5344CB8AC3E}">
        <p14:creationId xmlns:p14="http://schemas.microsoft.com/office/powerpoint/2010/main" val="12316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2" y="2242938"/>
            <a:ext cx="10515600" cy="1325563"/>
          </a:xfrm>
        </p:spPr>
        <p:txBody>
          <a:bodyPr>
            <a:noAutofit/>
          </a:bodyPr>
          <a:lstStyle>
            <a:lvl1pPr>
              <a:defRPr sz="6000" b="1"/>
            </a:lvl1pPr>
          </a:lstStyle>
          <a:p>
            <a:r>
              <a:rPr lang="en-US" dirty="0"/>
              <a:t>Breaker slide 1</a:t>
            </a:r>
            <a:endParaRPr lang="en-GB" dirty="0"/>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pic>
        <p:nvPicPr>
          <p:cNvPr id="5" name="Picture 4" descr="A drawing of a city&#10;&#10;Description automatically generated">
            <a:extLst>
              <a:ext uri="{FF2B5EF4-FFF2-40B4-BE49-F238E27FC236}">
                <a16:creationId xmlns:a16="http://schemas.microsoft.com/office/drawing/2014/main" id="{A95CE313-3086-E5AF-469E-4699D85B0D08}"/>
              </a:ext>
            </a:extLst>
          </p:cNvPr>
          <p:cNvPicPr>
            <a:picLocks noChangeAspect="1"/>
          </p:cNvPicPr>
          <p:nvPr userDrawn="1"/>
        </p:nvPicPr>
        <p:blipFill>
          <a:blip r:embed="rId3"/>
          <a:stretch>
            <a:fillRect/>
          </a:stretch>
        </p:blipFill>
        <p:spPr>
          <a:xfrm>
            <a:off x="5777045" y="1943099"/>
            <a:ext cx="5853708" cy="4380349"/>
          </a:xfrm>
          <a:prstGeom prst="rect">
            <a:avLst/>
          </a:prstGeom>
        </p:spPr>
      </p:pic>
    </p:spTree>
    <p:extLst>
      <p:ext uri="{BB962C8B-B14F-4D97-AF65-F5344CB8AC3E}">
        <p14:creationId xmlns:p14="http://schemas.microsoft.com/office/powerpoint/2010/main" val="334119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dirty="0"/>
              <a:t>Breaker </a:t>
            </a:r>
            <a:br>
              <a:rPr lang="en-US" dirty="0"/>
            </a:br>
            <a:r>
              <a:rPr lang="en-US" dirty="0"/>
              <a:t>slide 2</a:t>
            </a:r>
            <a:endParaRPr lang="en-GB" dirty="0"/>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210589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16318" y="-148043"/>
            <a:ext cx="12499929" cy="7031210"/>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dirty="0"/>
              <a:t>Breaker </a:t>
            </a:r>
            <a:br>
              <a:rPr lang="en-US" dirty="0"/>
            </a:br>
            <a:r>
              <a:rPr lang="en-US" dirty="0"/>
              <a:t>slide 3</a:t>
            </a:r>
            <a:endParaRPr lang="en-GB" dirty="0"/>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pic>
        <p:nvPicPr>
          <p:cNvPr id="4" name="Picture 3" descr="A drawing of a city&#10;&#10;Description automatically generated">
            <a:extLst>
              <a:ext uri="{FF2B5EF4-FFF2-40B4-BE49-F238E27FC236}">
                <a16:creationId xmlns:a16="http://schemas.microsoft.com/office/drawing/2014/main" id="{2C412C2A-9DEC-27C2-9796-B709EBF5F3B5}"/>
              </a:ext>
            </a:extLst>
          </p:cNvPr>
          <p:cNvPicPr>
            <a:picLocks noChangeAspect="1"/>
          </p:cNvPicPr>
          <p:nvPr userDrawn="1"/>
        </p:nvPicPr>
        <p:blipFill>
          <a:blip r:embed="rId3"/>
          <a:stretch>
            <a:fillRect/>
          </a:stretch>
        </p:blipFill>
        <p:spPr>
          <a:xfrm>
            <a:off x="7409936" y="4363581"/>
            <a:ext cx="2963264" cy="2217420"/>
          </a:xfrm>
          <a:prstGeom prst="rect">
            <a:avLst/>
          </a:prstGeom>
        </p:spPr>
      </p:pic>
    </p:spTree>
    <p:extLst>
      <p:ext uri="{BB962C8B-B14F-4D97-AF65-F5344CB8AC3E}">
        <p14:creationId xmlns:p14="http://schemas.microsoft.com/office/powerpoint/2010/main" val="136091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dirty="0"/>
              <a:t>Breaker </a:t>
            </a:r>
            <a:br>
              <a:rPr lang="en-US" dirty="0"/>
            </a:br>
            <a:r>
              <a:rPr lang="en-US" dirty="0"/>
              <a:t>slide 4</a:t>
            </a:r>
            <a:endParaRPr lang="en-GB" dirty="0"/>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4172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dirty="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8" y="2165645"/>
            <a:ext cx="4716354" cy="1325563"/>
          </a:xfrm>
        </p:spPr>
        <p:txBody>
          <a:bodyPr>
            <a:noAutofit/>
          </a:bodyPr>
          <a:lstStyle>
            <a:lvl1pPr>
              <a:defRPr sz="6000" b="1"/>
            </a:lvl1pPr>
          </a:lstStyle>
          <a:p>
            <a:r>
              <a:rPr lang="en-US" dirty="0"/>
              <a:t>Breaker </a:t>
            </a:r>
            <a:br>
              <a:rPr lang="en-US" dirty="0"/>
            </a:br>
            <a:r>
              <a:rPr lang="en-US" dirty="0"/>
              <a:t>slide 5</a:t>
            </a:r>
            <a:endParaRPr lang="en-GB" dirty="0"/>
          </a:p>
        </p:txBody>
      </p:sp>
    </p:spTree>
    <p:extLst>
      <p:ext uri="{BB962C8B-B14F-4D97-AF65-F5344CB8AC3E}">
        <p14:creationId xmlns:p14="http://schemas.microsoft.com/office/powerpoint/2010/main" val="125684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2509143" y="-71523"/>
            <a:ext cx="10768951" cy="761623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5525316"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dirty="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@NHSSW</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youtube.com/@nhssouthwest	</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england.nhs.uk/south</a:t>
            </a:r>
            <a:endParaRPr lang="en-GB" sz="2400" b="1" dirty="0">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5872040" y="3665234"/>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5767074" y="4806522"/>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dirty="0">
              <a:solidFill>
                <a:schemeClr val="accent2"/>
              </a:solidFill>
            </a:endParaRPr>
          </a:p>
        </p:txBody>
      </p:sp>
      <p:pic>
        <p:nvPicPr>
          <p:cNvPr id="4" name="Picture 3" descr="A blue and white logo&#10;&#10;Description automatically generated">
            <a:extLst>
              <a:ext uri="{FF2B5EF4-FFF2-40B4-BE49-F238E27FC236}">
                <a16:creationId xmlns:a16="http://schemas.microsoft.com/office/drawing/2014/main" id="{6EFDBD58-C8DB-9F72-C2D4-A967208D6223}"/>
              </a:ext>
            </a:extLst>
          </p:cNvPr>
          <p:cNvPicPr>
            <a:picLocks noChangeAspect="1"/>
          </p:cNvPicPr>
          <p:nvPr userDrawn="1"/>
        </p:nvPicPr>
        <p:blipFill>
          <a:blip r:embed="rId7"/>
          <a:stretch>
            <a:fillRect/>
          </a:stretch>
        </p:blipFill>
        <p:spPr>
          <a:xfrm>
            <a:off x="10648950" y="183306"/>
            <a:ext cx="1388350" cy="1329272"/>
          </a:xfrm>
          <a:prstGeom prst="rect">
            <a:avLst/>
          </a:prstGeom>
        </p:spPr>
      </p:pic>
      <p:pic>
        <p:nvPicPr>
          <p:cNvPr id="7" name="Picture 6" descr="A drawing of a city">
            <a:extLst>
              <a:ext uri="{FF2B5EF4-FFF2-40B4-BE49-F238E27FC236}">
                <a16:creationId xmlns:a16="http://schemas.microsoft.com/office/drawing/2014/main" id="{52F05571-F709-7E4B-56BA-A02C6317A9FE}"/>
              </a:ext>
            </a:extLst>
          </p:cNvPr>
          <p:cNvPicPr>
            <a:picLocks noChangeAspect="1"/>
          </p:cNvPicPr>
          <p:nvPr userDrawn="1"/>
        </p:nvPicPr>
        <p:blipFill>
          <a:blip r:embed="rId8"/>
          <a:stretch>
            <a:fillRect/>
          </a:stretch>
        </p:blipFill>
        <p:spPr>
          <a:xfrm>
            <a:off x="1334770" y="3770106"/>
            <a:ext cx="3706212" cy="2773370"/>
          </a:xfrm>
          <a:prstGeom prst="rect">
            <a:avLst/>
          </a:prstGeom>
        </p:spPr>
      </p:pic>
      <p:pic>
        <p:nvPicPr>
          <p:cNvPr id="12" name="Picture 11" descr="A white play button with a black background&#10;&#10;Description automatically generated">
            <a:extLst>
              <a:ext uri="{FF2B5EF4-FFF2-40B4-BE49-F238E27FC236}">
                <a16:creationId xmlns:a16="http://schemas.microsoft.com/office/drawing/2014/main" id="{F127617F-5CB4-FD75-FBD0-CF712BDDBD48}"/>
              </a:ext>
            </a:extLst>
          </p:cNvPr>
          <p:cNvPicPr>
            <a:picLocks noChangeAspect="1"/>
          </p:cNvPicPr>
          <p:nvPr userDrawn="1"/>
        </p:nvPicPr>
        <p:blipFill>
          <a:blip r:embed="rId9"/>
          <a:stretch>
            <a:fillRect/>
          </a:stretch>
        </p:blipFill>
        <p:spPr>
          <a:xfrm>
            <a:off x="5804954" y="4218674"/>
            <a:ext cx="524314" cy="524314"/>
          </a:xfrm>
          <a:prstGeom prst="rect">
            <a:avLst/>
          </a:prstGeom>
        </p:spPr>
      </p:pic>
    </p:spTree>
    <p:extLst>
      <p:ext uri="{BB962C8B-B14F-4D97-AF65-F5344CB8AC3E}">
        <p14:creationId xmlns:p14="http://schemas.microsoft.com/office/powerpoint/2010/main" val="46152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edit Master text styles</a:t>
            </a:r>
          </a:p>
          <a:p>
            <a:pPr lvl="1"/>
            <a:r>
              <a:rPr lang="en-GB" dirty="0"/>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424372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dirty="0">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67510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dirty="0"/>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dirty="0">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Tree>
    <p:extLst>
      <p:ext uri="{BB962C8B-B14F-4D97-AF65-F5344CB8AC3E}">
        <p14:creationId xmlns:p14="http://schemas.microsoft.com/office/powerpoint/2010/main" val="11083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edit Master text styles</a:t>
            </a:r>
          </a:p>
          <a:p>
            <a:pPr lvl="1"/>
            <a:r>
              <a:rPr lang="en-GB" dirty="0"/>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8701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edit Master text styles</a:t>
            </a:r>
          </a:p>
          <a:p>
            <a:pPr lvl="1"/>
            <a:r>
              <a:rPr lang="en-GB" dirty="0"/>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0596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slide with image A">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dirty="0"/>
              <a:t>Headline over a number of lines,</a:t>
            </a:r>
            <a:br>
              <a:rPr lang="en-GB" dirty="0"/>
            </a:br>
            <a:r>
              <a:rPr lang="en-GB" dirty="0"/>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dirty="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Tree>
    <p:extLst>
      <p:ext uri="{BB962C8B-B14F-4D97-AF65-F5344CB8AC3E}">
        <p14:creationId xmlns:p14="http://schemas.microsoft.com/office/powerpoint/2010/main" val="304328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Quote large Centred">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1214367" y="1180298"/>
            <a:ext cx="9811265" cy="2983230"/>
          </a:xfrm>
          <a:prstGeom prst="rect">
            <a:avLst/>
          </a:prstGeom>
        </p:spPr>
        <p:txBody>
          <a:bodyPr>
            <a:noAutofit/>
          </a:bodyPr>
          <a:lstStyle>
            <a:lvl1pPr marL="0" indent="0" algn="ctr">
              <a:buNone/>
              <a:defRPr sz="4200" b="0">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“Showcase quotation</a:t>
            </a:r>
            <a:br>
              <a:rPr lang="en-GB" dirty="0"/>
            </a:br>
            <a:r>
              <a:rPr lang="en-GB" dirty="0"/>
              <a:t>with centred text over multiple</a:t>
            </a:r>
            <a:br>
              <a:rPr lang="en-GB" dirty="0"/>
            </a:br>
            <a:r>
              <a:rPr lang="en-GB" dirty="0"/>
              <a:t>lines, try to make a harmonious shape like a diamond or </a:t>
            </a:r>
            <a:r>
              <a:rPr lang="en-GB" dirty="0" err="1"/>
              <a:t>xmas</a:t>
            </a:r>
            <a:r>
              <a:rPr lang="en-GB" dirty="0"/>
              <a:t> tree or</a:t>
            </a:r>
            <a:br>
              <a:rPr lang="en-GB" dirty="0"/>
            </a:br>
            <a:r>
              <a:rPr lang="en-GB" dirty="0"/>
              <a:t>something similar”</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4150923" y="5096236"/>
            <a:ext cx="3890150" cy="896938"/>
          </a:xfrm>
          <a:prstGeom prst="rect">
            <a:avLst/>
          </a:prstGeom>
        </p:spPr>
        <p:txBody>
          <a:bodyPr>
            <a:normAutofit/>
          </a:bodyPr>
          <a:lstStyle>
            <a:lvl1pPr marL="0" indent="0" algn="ctr">
              <a:buNone/>
              <a:defRPr sz="2200" b="1">
                <a:solidFill>
                  <a:schemeClr val="accent6"/>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Name Surname,</a:t>
            </a:r>
            <a:br>
              <a:rPr lang="en-GB" dirty="0"/>
            </a:br>
            <a:r>
              <a:rPr lang="en-GB" dirty="0"/>
              <a:t>Job Title</a:t>
            </a:r>
          </a:p>
        </p:txBody>
      </p:sp>
      <p:cxnSp>
        <p:nvCxnSpPr>
          <p:cNvPr id="8" name="Straight Connector 7">
            <a:extLst>
              <a:ext uri="{FF2B5EF4-FFF2-40B4-BE49-F238E27FC236}">
                <a16:creationId xmlns:a16="http://schemas.microsoft.com/office/drawing/2014/main" id="{A91AA706-8AF6-8441-8070-06566C40A690}"/>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42D3EEB-DBD8-CD48-C723-5F35F1DADF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89577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404918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Icon Grid Boxes 2UP with Intro">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7" name="Content Placeholder 3">
            <a:extLst>
              <a:ext uri="{FF2B5EF4-FFF2-40B4-BE49-F238E27FC236}">
                <a16:creationId xmlns:a16="http://schemas.microsoft.com/office/drawing/2014/main" id="{88166480-FB4D-C34C-807C-7BA7DD328F6E}"/>
              </a:ext>
            </a:extLst>
          </p:cNvPr>
          <p:cNvSpPr>
            <a:spLocks noGrp="1"/>
          </p:cNvSpPr>
          <p:nvPr>
            <p:ph sz="quarter" idx="4294967295" hasCustomPrompt="1"/>
          </p:nvPr>
        </p:nvSpPr>
        <p:spPr>
          <a:xfrm>
            <a:off x="432000" y="1735014"/>
            <a:ext cx="3564001" cy="4319711"/>
          </a:xfrm>
        </p:spPr>
        <p:txBody>
          <a:bodyPr/>
          <a:lstStyle>
            <a:lvl1pPr marL="0" indent="0">
              <a:buNone/>
              <a:defRPr sz="2200">
                <a:solidFill>
                  <a:schemeClr val="accent6"/>
                </a:solidFill>
              </a:defRPr>
            </a:lvl1pPr>
          </a:lstStyle>
          <a:p>
            <a:r>
              <a:rPr lang="en-GB" dirty="0"/>
              <a:t>Intro summary text goes here</a:t>
            </a:r>
          </a:p>
        </p:txBody>
      </p:sp>
      <p:sp>
        <p:nvSpPr>
          <p:cNvPr id="13" name="Title 1">
            <a:extLst>
              <a:ext uri="{FF2B5EF4-FFF2-40B4-BE49-F238E27FC236}">
                <a16:creationId xmlns:a16="http://schemas.microsoft.com/office/drawing/2014/main" id="{85267E27-DA97-0D46-9740-BF9E88C52C36}"/>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B4F929AC-5E7A-1A4C-8427-F04E4C908E8F}"/>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6D0C676-28C4-BF14-7D49-3169DC1AAA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102626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28/08/2025</a:t>
            </a:fld>
            <a:endParaRPr lang="en-GB" dirty="0"/>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dirty="0"/>
          </a:p>
        </p:txBody>
      </p:sp>
    </p:spTree>
    <p:extLst>
      <p:ext uri="{BB962C8B-B14F-4D97-AF65-F5344CB8AC3E}">
        <p14:creationId xmlns:p14="http://schemas.microsoft.com/office/powerpoint/2010/main" val="945044896"/>
      </p:ext>
    </p:extLst>
  </p:cSld>
  <p:clrMap bg1="dk1" tx1="lt1" bg2="dk2" tx2="lt2" accent1="accent1" accent2="accent2" accent3="accent3" accent4="accent4" accent5="accent5" accent6="accent6" hlink="hlink" folHlink="folHlink"/>
  <p:sldLayoutIdLst>
    <p:sldLayoutId id="2147483785" r:id="rId1"/>
    <p:sldLayoutId id="2147483817" r:id="rId2"/>
    <p:sldLayoutId id="2147483826" r:id="rId3"/>
    <p:sldLayoutId id="2147483827" r:id="rId4"/>
    <p:sldLayoutId id="2147483789" r:id="rId5"/>
    <p:sldLayoutId id="2147483818" r:id="rId6"/>
    <p:sldLayoutId id="2147483791" r:id="rId7"/>
    <p:sldLayoutId id="2147483813"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 id="2147483801" r:id="rId18"/>
    <p:sldLayoutId id="2147483802" r:id="rId19"/>
    <p:sldLayoutId id="2147483938" r:id="rId20"/>
    <p:sldLayoutId id="2147483939" r:id="rId21"/>
    <p:sldLayoutId id="2147483933" r:id="rId22"/>
    <p:sldLayoutId id="2147483824" r:id="rId23"/>
    <p:sldLayoutId id="2147483926" r:id="rId24"/>
    <p:sldLayoutId id="2147483927" r:id="rId25"/>
    <p:sldLayoutId id="2147483929" r:id="rId26"/>
    <p:sldLayoutId id="2147483928" r:id="rId27"/>
    <p:sldLayoutId id="2147483930" r:id="rId28"/>
    <p:sldLayoutId id="2147483924" r:id="rId29"/>
    <p:sldLayoutId id="2147483809" r:id="rId30"/>
    <p:sldLayoutId id="2147483940"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4.xml"/><Relationship Id="rId5" Type="http://schemas.openxmlformats.org/officeDocument/2006/relationships/image" Target="../media/image23.jpeg"/><Relationship Id="rId4" Type="http://schemas.openxmlformats.org/officeDocument/2006/relationships/image" Target="../media/image22.jpe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5.jpeg"/><Relationship Id="rId1" Type="http://schemas.openxmlformats.org/officeDocument/2006/relationships/slideLayout" Target="../slideLayouts/slideLayout26.xm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hyperlink" Target="https://www.e-lfh.org.uk/programmes/the-art-of-honest-conversation/"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new-learning.bmj.com/course/100603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plymouth.ac.uk/student-life/your-studies/academic-services/poppi/mentor-centre/giving-feedback"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s://learninghub.nhs.uk/Resource/52520/Item" TargetMode="External"/><Relationship Id="rId5" Type="http://schemas.openxmlformats.org/officeDocument/2006/relationships/hyperlink" Target="https://sw.leadershipnhs.uk/registration-set" TargetMode="External"/><Relationship Id="rId4" Type="http://schemas.openxmlformats.org/officeDocument/2006/relationships/hyperlink" Target="https://www.bradfordvts.co.uk/teaching-learning/feedback/"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hbr.org/podcast/2024/01/the-art-of-giving-feedback" TargetMode="External"/><Relationship Id="rId2" Type="http://schemas.openxmlformats.org/officeDocument/2006/relationships/hyperlink" Target="https://pmc.ncbi.nlm.nih.gov/articles/PMC9842479/"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6.jpeg"/><Relationship Id="rId1" Type="http://schemas.openxmlformats.org/officeDocument/2006/relationships/slideLayout" Target="../slideLayouts/slideLayout26.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8" Type="http://schemas.openxmlformats.org/officeDocument/2006/relationships/hyperlink" Target="https://www.bradfordvts.co.uk/teaching-learning/games/" TargetMode="External"/><Relationship Id="rId3" Type="http://schemas.openxmlformats.org/officeDocument/2006/relationships/hyperlink" Target="https://bmcmededuc.biomedcentral.com/articles/10.1186/s12909-020-02281-4" TargetMode="External"/><Relationship Id="rId7" Type="http://schemas.openxmlformats.org/officeDocument/2006/relationships/hyperlink" Target="https://www.bradfordvts.co.uk/teaching-learning/facilitating-groups/"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https://www.bradfordvts.co.uk/teaching-learning/teaching-for-beginners/" TargetMode="External"/><Relationship Id="rId5" Type="http://schemas.openxmlformats.org/officeDocument/2006/relationships/hyperlink" Target="https://www.bradfordvts.co.uk/teaching-learning/evidence-for-good-teacher-teaching/" TargetMode="External"/><Relationship Id="rId10" Type="http://schemas.openxmlformats.org/officeDocument/2006/relationships/hyperlink" Target="https://www.bradfordvts.co.uk/teaching-learning/problem-based-learning/" TargetMode="External"/><Relationship Id="rId4" Type="http://schemas.openxmlformats.org/officeDocument/2006/relationships/hyperlink" Target="https://www.bradfordvts.co.uk/teaching-learning/aims-objectives-ilo/#google_vignette" TargetMode="External"/><Relationship Id="rId9" Type="http://schemas.openxmlformats.org/officeDocument/2006/relationships/hyperlink" Target="https://www.bradfordvts.co.uk/teaching-learning/presentations-and-workshop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open.edu/openlearn/education-development/education/take-your-teaching-online/content-section-overview?active-tab=content-tab"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dls.nhs.uk/v2/FindYourCentre" TargetMode="External"/><Relationship Id="rId2" Type="http://schemas.openxmlformats.org/officeDocument/2006/relationships/hyperlink" Target="https://digital-transformation.hee.nhs.uk/digital-academy/programmes/digital-skills-assessment-tool" TargetMode="External"/><Relationship Id="rId1" Type="http://schemas.openxmlformats.org/officeDocument/2006/relationships/slideLayout" Target="../slideLayouts/slideLayout5.xml"/><Relationship Id="rId4" Type="http://schemas.openxmlformats.org/officeDocument/2006/relationships/hyperlink" Target="https://www.hee.nhs.uk/our-work/technology-enhanced-learni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4.jpeg"/><Relationship Id="rId1" Type="http://schemas.openxmlformats.org/officeDocument/2006/relationships/slideLayout" Target="../slideLayouts/slideLayout26.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hyperlink" Target="https://learninghub.nhs.uk/Resource/52516/Item"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hyperlink" Target="https://sw.leadershipnhs.uk/registration-set" TargetMode="External"/><Relationship Id="rId5" Type="http://schemas.openxmlformats.org/officeDocument/2006/relationships/hyperlink" Target="https://www.nhselect.nhs.uk/online_training_courses_detail.aspx?sectionID=39" TargetMode="External"/><Relationship Id="rId4" Type="http://schemas.openxmlformats.org/officeDocument/2006/relationships/hyperlink" Target="https://learninghub.nhs.uk/Resource/53258/Ite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reframeimagelibrary.fotoware.cloud/fotoweb/archives/5002-Clinical-Workforce/"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7.jpeg"/><Relationship Id="rId1" Type="http://schemas.openxmlformats.org/officeDocument/2006/relationships/slideLayout" Target="../slideLayouts/slideLayout26.xml"/><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hyperlink" Target="https://learninghub.nhs.uk/catalogue/InclusiveTrainingwithinPractice"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hyperlink" Target="https://sw.leadershipnhs.uk/registration-set" TargetMode="External"/><Relationship Id="rId4" Type="http://schemas.openxmlformats.org/officeDocument/2006/relationships/hyperlink" Target="https://learninghub.nhs.uk/catalogue/Allyshiprepository"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new-learning.bmj.com/course/10064571"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hyperlink" Target="https://www.youtube.com/watch?v=Ugx2WjkKvSI" TargetMode="External"/><Relationship Id="rId4" Type="http://schemas.openxmlformats.org/officeDocument/2006/relationships/hyperlink" Target="https://academy.florence-nightingale-foundation.org.uk/courses/sshine-neurodiversity-modul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bradfordvts.co.uk/equality-and-diversity/ethnicity-race-culture/" TargetMode="External"/><Relationship Id="rId2" Type="http://schemas.openxmlformats.org/officeDocument/2006/relationships/hyperlink" Target="https://learninghub.nhs.uk/Resource/35702/Item?acceptSensitiveContent=true" TargetMode="External"/><Relationship Id="rId1" Type="http://schemas.openxmlformats.org/officeDocument/2006/relationships/slideLayout" Target="../slideLayouts/slideLayout5.xml"/><Relationship Id="rId5" Type="http://schemas.openxmlformats.org/officeDocument/2006/relationships/hyperlink" Target="https://bmcmededuc.biomedcentral.com/articles/10.1186/s12909-024-06403-0#citeas" TargetMode="External"/><Relationship Id="rId4" Type="http://schemas.openxmlformats.org/officeDocument/2006/relationships/hyperlink" Target="https://bmcmededuc.biomedcentral.com/articles/10.1186/s12909-022-03892-9"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councilofdeans.org.uk/wp-content/uploads/2023/03/Anti.racism.in_.ahp_.education.report.pdf" TargetMode="External"/><Relationship Id="rId7" Type="http://schemas.openxmlformats.org/officeDocument/2006/relationships/hyperlink" Target="https://www.reframe-diverseimages.co.uk/home"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s://linktr.ee/DiverseLearners" TargetMode="External"/><Relationship Id="rId5" Type="http://schemas.openxmlformats.org/officeDocument/2006/relationships/hyperlink" Target="https://www.diverseeducators.co.uk/inclusive-allyship-toolkit/" TargetMode="External"/><Relationship Id="rId4" Type="http://schemas.openxmlformats.org/officeDocument/2006/relationships/hyperlink" Target="https://learninghub.nhs.uk/Resource/35702/Item?acceptSensitiveContent=tru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e-lfh.org.uk/programmes/understanding-sexual-misconduct-in-the-workpla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hyperlink" Target="https://www.equalityhumanrights.com/employer-8-step-guide-preventing-sexual-harassment-work?utm_source=e-shot&amp;utm_medium=email&amp;utm_campaign=Stakeholder+newsletter+-+May+2025#video"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hyperlink" Target="https://learninghub.nhs.uk/catalogue/supporting-AHP-students"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hyperlink" Target="https://learninghub.nhs.uk/catalogue/healthcare-science-training-resources/browse#catalogue-details" TargetMode="External"/><Relationship Id="rId5" Type="http://schemas.openxmlformats.org/officeDocument/2006/relationships/hyperlink" Target="https://www.bristol.ac.uk/health-professions-education/courses/fmed/" TargetMode="External"/><Relationship Id="rId4" Type="http://schemas.openxmlformats.org/officeDocument/2006/relationships/hyperlink" Target="https://learninghub.nhs.uk/catalogue/slep"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e-lfh.org.uk/programmes/pharmacy-educational-supervisor-training/"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learninghub.nhs.uk/catalogue/ahppracticeeducatortraining/about#catalogue-details"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england.nhs.uk/long-read/safe-learning-environment-charter/" TargetMode="External"/><Relationship Id="rId2" Type="http://schemas.openxmlformats.org/officeDocument/2006/relationships/hyperlink" Target="https://www.england.nhs.uk/long-read/nhs-equality-diversity-and-inclusion-improvement-plan/" TargetMode="External"/><Relationship Id="rId1" Type="http://schemas.openxmlformats.org/officeDocument/2006/relationships/slideLayout" Target="../slideLayouts/slideLayout5.xml"/><Relationship Id="rId4" Type="http://schemas.openxmlformats.org/officeDocument/2006/relationships/hyperlink" Target="https://www.england.nhs.uk/publication/educator-workforce-strategy/"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portal.e-lfh.org.uk/Catalogue/Index?HierarchyId=0_54104&amp;programmeId=54104" TargetMode="External"/><Relationship Id="rId2" Type="http://schemas.openxmlformats.org/officeDocument/2006/relationships/hyperlink" Target="https://courses.uwe.ac.uk/Z51000122/supporting-students-in-practice" TargetMode="External"/><Relationship Id="rId1" Type="http://schemas.openxmlformats.org/officeDocument/2006/relationships/slideLayout" Target="../slideLayouts/slideLayout5.xml"/><Relationship Id="rId4" Type="http://schemas.openxmlformats.org/officeDocument/2006/relationships/hyperlink" Target="https://london.hee.nhs.uk/sites/default/files/professional_development_framework_for_educators_2022.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varsitytraining.co.uk/case-study-enhancing-teaching-standards-in-the-nhs/"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hyperlink" Target="https://primarycare.severndeanery.nhs.uk/training/faculty/supervision-of-gp-training/"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www.bris.ac.uk/unit-programme-catalogue/UnitDetails.jsa?ayrCode=24%2F25&amp;unitCode=MEEDM0026" TargetMode="External"/><Relationship Id="rId3" Type="http://schemas.openxmlformats.org/officeDocument/2006/relationships/hyperlink" Target="https://www.exeter.ac.uk/study/postgraduate/courses/medicine/clinicaledmsc/" TargetMode="External"/><Relationship Id="rId7" Type="http://schemas.openxmlformats.org/officeDocument/2006/relationships/hyperlink" Target="https://www.bris.ac.uk/unit-programme-catalogue/UnitDetails.jsa?ayrCode=24%2F25&amp;unitCode=MEEDM0025"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hyperlink" Target="https://www.bris.ac.uk/unit-programme-catalogue/UnitDetails.jsa?ayrCode=24%2F25&amp;unitCode=MEEDM0037" TargetMode="External"/><Relationship Id="rId5" Type="http://schemas.openxmlformats.org/officeDocument/2006/relationships/hyperlink" Target="https://www.bris.ac.uk/unit-programme-catalogue/RouteStructure.jsa?byCohort=N&amp;ayrCode=25%2F26&amp;programmeCode=8MEED007T&amp;_gl=1*gt3zaw*_ga*Mzg1OTE2NzMuMTc0NTMyNTc0Ng..*_ga_6R8SPL3HLT*MTc0NTMzNjU0NS4yLjEuMTc0NTMzNjg3MC40OC4wLjA." TargetMode="External"/><Relationship Id="rId4" Type="http://schemas.openxmlformats.org/officeDocument/2006/relationships/hyperlink" Target="https://www.plymouth.ac.uk/courses/postgraduate/pgcert-clinical-education" TargetMode="External"/><Relationship Id="rId9" Type="http://schemas.openxmlformats.org/officeDocument/2006/relationships/hyperlink" Target="https://www.glos.ac.uk/courses/course/tcscps7-pgt-associate-nursing/"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nhselect.nhs.uk/improvement-collaboratives/Team-and-leadership-development/Clinical-Educator-National-Development-Programme" TargetMode="External"/><Relationship Id="rId2" Type="http://schemas.openxmlformats.org/officeDocument/2006/relationships/hyperlink" Target="https://www.exeter.ac.uk/study/studyinformation/modules/info/?moduleCode=HPDM142&amp;sys=0" TargetMode="Externa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8" Type="http://schemas.openxmlformats.org/officeDocument/2006/relationships/hyperlink" Target="https://learninghub.nhs.uk/Resource/22035/Item" TargetMode="External"/><Relationship Id="rId3" Type="http://schemas.openxmlformats.org/officeDocument/2006/relationships/hyperlink" Target="https://www.nmc.org.uk/revalidation/requirements/written-reflective-accounts/" TargetMode="External"/><Relationship Id="rId7" Type="http://schemas.openxmlformats.org/officeDocument/2006/relationships/hyperlink" Target="https://www.rpharms.com/Portals/0/RPS%20document%20library/Open%20access/Reflective%20Practice%20PF%20making%20the%20most%20Jan19.pdf?ver=2019-01-23-105956-103" TargetMode="External"/><Relationship Id="rId2" Type="http://schemas.openxmlformats.org/officeDocument/2006/relationships/hyperlink" Target="https://www.hcpc-uk.org/standards/meeting-our-standards/reflective-practice/" TargetMode="External"/><Relationship Id="rId1" Type="http://schemas.openxmlformats.org/officeDocument/2006/relationships/slideLayout" Target="../slideLayouts/slideLayout5.xml"/><Relationship Id="rId6" Type="http://schemas.openxmlformats.org/officeDocument/2006/relationships/hyperlink" Target="https://www.gmc-uk.org/education/standards-guidance-and-curricula/guidance/reflective-practice" TargetMode="External"/><Relationship Id="rId5" Type="http://schemas.openxmlformats.org/officeDocument/2006/relationships/hyperlink" Target="https://www.nmc.org.uk/globalassets/sitedocuments/standards/supporting-information-for-reflection-in-nursing-and-midwifery-practice.pdf" TargetMode="External"/><Relationship Id="rId4" Type="http://schemas.openxmlformats.org/officeDocument/2006/relationships/hyperlink" Target="https://www.nmc.org.uk/globalassets/sitedocuments/revalidation/reflective-practice-guidance.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hyperlink" Target="https://www.nmc.org.uk/globalassets/sitedocuments/standards/2024/standards-for-student-supervision-and-assessment.pdf" TargetMode="External"/><Relationship Id="rId3" Type="http://schemas.openxmlformats.org/officeDocument/2006/relationships/hyperlink" Target="https://london.hee.nhs.uk/sites/default/files/professional_development_framework_for_educators_2022.pdf" TargetMode="External"/><Relationship Id="rId7" Type="http://schemas.openxmlformats.org/officeDocument/2006/relationships/hyperlink" Target="https://www.hcpc-uk.org/standards/meeting-our-standards/supervision-leadership-and-culture/supervision/what-our-standards-say/"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s://learninghub.nhs.uk/catalogue/AHPEDUCATORCAREERFRAMEWORK/about" TargetMode="External"/><Relationship Id="rId5" Type="http://schemas.openxmlformats.org/officeDocument/2006/relationships/hyperlink" Target="https://www.councilofdeans.org.uk/wp-content/uploads/2023/04/Allied-Health-Professions-Educator-Framework.pdf" TargetMode="External"/><Relationship Id="rId4" Type="http://schemas.openxmlformats.org/officeDocument/2006/relationships/hyperlink" Target="https://www.nwpgmd.nhs.uk/resources/professional-standards-medical-dental-and-veterinary-educators" TargetMode="External"/><Relationship Id="rId9" Type="http://schemas.openxmlformats.org/officeDocument/2006/relationships/hyperlink" Target="https://advanced-practice.hee.nhs.uk/our-work/supervision/advanced-practice-supervisor-capabilities/#Advanced-practice-supervisor-capabilities"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4.jpeg"/><Relationship Id="rId7"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2.jpeg"/><Relationship Id="rId1" Type="http://schemas.openxmlformats.org/officeDocument/2006/relationships/slideLayout" Target="../slideLayouts/slideLayout26.xml"/><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hyperlink" Target="https://portal.e-lfh.org.uk/LearningContent/Launch/725430"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s://www.hcpc-uk.org/standards/meeting-our-standards/supervision-leadership-and-culture/supervision/the-benefits-and-outcomes-of-effective-supervision/" TargetMode="External"/><Relationship Id="rId5" Type="http://schemas.openxmlformats.org/officeDocument/2006/relationships/hyperlink" Target="https://learninghub.nhs.uk/Resource/62820/Item" TargetMode="External"/><Relationship Id="rId4" Type="http://schemas.openxmlformats.org/officeDocument/2006/relationships/hyperlink" Target="https://portal.e-lfh.org.uk/myElearning/Index?HierarchyId=0_51383&amp;programmeId=51383"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advanced-practice.hee.nhs.uk/our-work/supervision/supervision-and-assessment-resources/"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learninghub.nhs.uk/catalogue/multi-professionalsupervis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8732-D29D-D683-21A3-10CEFEB0B54C}"/>
              </a:ext>
            </a:extLst>
          </p:cNvPr>
          <p:cNvSpPr>
            <a:spLocks noGrp="1"/>
          </p:cNvSpPr>
          <p:nvPr>
            <p:ph type="title"/>
          </p:nvPr>
        </p:nvSpPr>
        <p:spPr>
          <a:xfrm>
            <a:off x="177641" y="774051"/>
            <a:ext cx="10492969" cy="1325563"/>
          </a:xfrm>
        </p:spPr>
        <p:txBody>
          <a:bodyPr/>
          <a:lstStyle/>
          <a:p>
            <a:r>
              <a:rPr lang="en-GB" dirty="0">
                <a:cs typeface="Arial"/>
              </a:rPr>
              <a:t>Multiprofessional Educator Learning Library</a:t>
            </a:r>
          </a:p>
        </p:txBody>
      </p:sp>
      <p:sp>
        <p:nvSpPr>
          <p:cNvPr id="3" name="Text Placeholder 2">
            <a:extLst>
              <a:ext uri="{FF2B5EF4-FFF2-40B4-BE49-F238E27FC236}">
                <a16:creationId xmlns:a16="http://schemas.microsoft.com/office/drawing/2014/main" id="{0D1BC7A6-53B3-122B-F023-6424EDF2F9B3}"/>
              </a:ext>
            </a:extLst>
          </p:cNvPr>
          <p:cNvSpPr>
            <a:spLocks noGrp="1"/>
          </p:cNvSpPr>
          <p:nvPr>
            <p:ph type="body" sz="quarter" idx="13"/>
          </p:nvPr>
        </p:nvSpPr>
        <p:spPr>
          <a:xfrm>
            <a:off x="350970" y="2629471"/>
            <a:ext cx="5400038" cy="1334382"/>
          </a:xfrm>
        </p:spPr>
        <p:txBody>
          <a:bodyPr vert="horz" lIns="0" tIns="0" rIns="0" bIns="0" rtlCol="0" anchor="t">
            <a:normAutofit fontScale="70000" lnSpcReduction="20000"/>
          </a:bodyPr>
          <a:lstStyle/>
          <a:p>
            <a:r>
              <a:rPr lang="en-GB" dirty="0">
                <a:cs typeface="Arial"/>
              </a:rPr>
              <a:t>Collated by Clare Cambray, </a:t>
            </a:r>
          </a:p>
          <a:p>
            <a:r>
              <a:rPr lang="en-GB" dirty="0">
                <a:cs typeface="Arial"/>
              </a:rPr>
              <a:t>Allied Health Professions Workforce fellow, 2024-2025, </a:t>
            </a:r>
          </a:p>
          <a:p>
            <a:r>
              <a:rPr lang="en-GB">
                <a:cs typeface="Arial"/>
              </a:rPr>
              <a:t>AHP Team, Southwest NHSE, Workforce, </a:t>
            </a:r>
            <a:r>
              <a:rPr lang="en-GB" dirty="0">
                <a:cs typeface="Arial"/>
              </a:rPr>
              <a:t>Training &amp; Education Directorate</a:t>
            </a:r>
            <a:endParaRPr lang="en-GB"/>
          </a:p>
        </p:txBody>
      </p:sp>
      <p:pic>
        <p:nvPicPr>
          <p:cNvPr id="4" name="Picture 3" descr="A blue and white logo&#10;&#10;AI-generated content may be incorrect.">
            <a:extLst>
              <a:ext uri="{FF2B5EF4-FFF2-40B4-BE49-F238E27FC236}">
                <a16:creationId xmlns:a16="http://schemas.microsoft.com/office/drawing/2014/main" id="{BF978E1E-CAF9-D4DA-6A78-3D5F5DACFEDE}"/>
              </a:ext>
            </a:extLst>
          </p:cNvPr>
          <p:cNvPicPr>
            <a:picLocks noChangeAspect="1"/>
          </p:cNvPicPr>
          <p:nvPr/>
        </p:nvPicPr>
        <p:blipFill>
          <a:blip r:embed="rId2"/>
          <a:stretch>
            <a:fillRect/>
          </a:stretch>
        </p:blipFill>
        <p:spPr>
          <a:xfrm>
            <a:off x="10676644" y="112360"/>
            <a:ext cx="1365602" cy="1327502"/>
          </a:xfrm>
          <a:prstGeom prst="rect">
            <a:avLst/>
          </a:prstGeom>
        </p:spPr>
      </p:pic>
      <p:pic>
        <p:nvPicPr>
          <p:cNvPr id="5" name="Picture 4" descr="DSC_1651_RP2S1CE.jpg">
            <a:extLst>
              <a:ext uri="{FF2B5EF4-FFF2-40B4-BE49-F238E27FC236}">
                <a16:creationId xmlns:a16="http://schemas.microsoft.com/office/drawing/2014/main" id="{E8D00B4A-08BE-A6BC-002B-2FE529DF0E5F}"/>
              </a:ext>
            </a:extLst>
          </p:cNvPr>
          <p:cNvPicPr>
            <a:picLocks noChangeAspect="1"/>
          </p:cNvPicPr>
          <p:nvPr/>
        </p:nvPicPr>
        <p:blipFill>
          <a:blip r:embed="rId3"/>
          <a:stretch>
            <a:fillRect/>
          </a:stretch>
        </p:blipFill>
        <p:spPr>
          <a:xfrm>
            <a:off x="3644659" y="4347533"/>
            <a:ext cx="2242869" cy="1455349"/>
          </a:xfrm>
          <a:prstGeom prst="rect">
            <a:avLst/>
          </a:prstGeom>
        </p:spPr>
      </p:pic>
      <p:pic>
        <p:nvPicPr>
          <p:cNvPr id="7" name="Picture 6" descr="IMG_6644_RP2S3CE.jpg">
            <a:extLst>
              <a:ext uri="{FF2B5EF4-FFF2-40B4-BE49-F238E27FC236}">
                <a16:creationId xmlns:a16="http://schemas.microsoft.com/office/drawing/2014/main" id="{B94E61B3-93DE-B145-1C56-C3AC21509554}"/>
              </a:ext>
            </a:extLst>
          </p:cNvPr>
          <p:cNvPicPr>
            <a:picLocks noChangeAspect="1"/>
          </p:cNvPicPr>
          <p:nvPr/>
        </p:nvPicPr>
        <p:blipFill>
          <a:blip r:embed="rId4"/>
          <a:stretch>
            <a:fillRect/>
          </a:stretch>
        </p:blipFill>
        <p:spPr>
          <a:xfrm flipH="1">
            <a:off x="580844" y="4353758"/>
            <a:ext cx="2461404" cy="1471651"/>
          </a:xfrm>
          <a:prstGeom prst="rect">
            <a:avLst/>
          </a:prstGeom>
        </p:spPr>
      </p:pic>
      <p:pic>
        <p:nvPicPr>
          <p:cNvPr id="6" name="Picture 5" descr="DSC_0783_RP2S1CE.jpg">
            <a:extLst>
              <a:ext uri="{FF2B5EF4-FFF2-40B4-BE49-F238E27FC236}">
                <a16:creationId xmlns:a16="http://schemas.microsoft.com/office/drawing/2014/main" id="{989F1C36-DD26-AEDB-42AF-1C2EC6DED361}"/>
              </a:ext>
            </a:extLst>
          </p:cNvPr>
          <p:cNvPicPr>
            <a:picLocks noChangeAspect="1"/>
          </p:cNvPicPr>
          <p:nvPr/>
        </p:nvPicPr>
        <p:blipFill>
          <a:blip r:embed="rId5"/>
          <a:stretch>
            <a:fillRect/>
          </a:stretch>
        </p:blipFill>
        <p:spPr>
          <a:xfrm>
            <a:off x="5280085" y="2477668"/>
            <a:ext cx="2235681" cy="1456968"/>
          </a:xfrm>
          <a:prstGeom prst="rect">
            <a:avLst/>
          </a:prstGeom>
        </p:spPr>
      </p:pic>
    </p:spTree>
    <p:extLst>
      <p:ext uri="{BB962C8B-B14F-4D97-AF65-F5344CB8AC3E}">
        <p14:creationId xmlns:p14="http://schemas.microsoft.com/office/powerpoint/2010/main" val="168971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3D1FD-5D46-F018-D582-FDCCDAD352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CC9C30-6AE1-FF17-3724-6A2A33C4D461}"/>
              </a:ext>
            </a:extLst>
          </p:cNvPr>
          <p:cNvSpPr>
            <a:spLocks noGrp="1"/>
          </p:cNvSpPr>
          <p:nvPr>
            <p:ph type="title"/>
          </p:nvPr>
        </p:nvSpPr>
        <p:spPr>
          <a:xfrm>
            <a:off x="747468" y="2165645"/>
            <a:ext cx="6612886" cy="1269119"/>
          </a:xfrm>
        </p:spPr>
        <p:txBody>
          <a:bodyPr/>
          <a:lstStyle/>
          <a:p>
            <a:r>
              <a:rPr lang="en-GB" dirty="0">
                <a:cs typeface="Arial"/>
              </a:rPr>
              <a:t>Communication </a:t>
            </a:r>
            <a:r>
              <a:rPr lang="en-GB">
                <a:cs typeface="Arial"/>
              </a:rPr>
              <a:t>Skills &amp; Effective </a:t>
            </a:r>
            <a:r>
              <a:rPr lang="en-GB" dirty="0">
                <a:cs typeface="Arial"/>
              </a:rPr>
              <a:t>Feedback</a:t>
            </a:r>
          </a:p>
        </p:txBody>
      </p:sp>
      <p:sp>
        <p:nvSpPr>
          <p:cNvPr id="3" name="Text Placeholder 2">
            <a:extLst>
              <a:ext uri="{FF2B5EF4-FFF2-40B4-BE49-F238E27FC236}">
                <a16:creationId xmlns:a16="http://schemas.microsoft.com/office/drawing/2014/main" id="{00C9DEC4-BECB-5036-58F0-FF3AC558BC5E}"/>
              </a:ext>
            </a:extLst>
          </p:cNvPr>
          <p:cNvSpPr>
            <a:spLocks noGrp="1"/>
          </p:cNvSpPr>
          <p:nvPr>
            <p:ph type="body" sz="quarter" idx="13"/>
          </p:nvPr>
        </p:nvSpPr>
        <p:spPr>
          <a:xfrm>
            <a:off x="2853361" y="5624774"/>
            <a:ext cx="3890150" cy="896938"/>
          </a:xfrm>
        </p:spPr>
        <p:txBody>
          <a:bodyPr vert="horz" lIns="0" tIns="0" rIns="0" bIns="0" rtlCol="0" anchor="t">
            <a:normAutofit/>
          </a:bodyPr>
          <a:lstStyle/>
          <a:p>
            <a:r>
              <a:rPr lang="en-GB" sz="2000" i="1">
                <a:cs typeface="Arial"/>
              </a:rPr>
              <a:t>Please note profession-specific educator training programs &amp; CPD may also include this topic</a:t>
            </a:r>
            <a:endParaRPr lang="en-US"/>
          </a:p>
        </p:txBody>
      </p:sp>
      <p:pic>
        <p:nvPicPr>
          <p:cNvPr id="4" name="Picture 3" descr="DSC_1944_RP2S1CE.jpg">
            <a:extLst>
              <a:ext uri="{FF2B5EF4-FFF2-40B4-BE49-F238E27FC236}">
                <a16:creationId xmlns:a16="http://schemas.microsoft.com/office/drawing/2014/main" id="{2184C509-A52B-C8C5-598D-198727D48A02}"/>
              </a:ext>
            </a:extLst>
          </p:cNvPr>
          <p:cNvPicPr>
            <a:picLocks noChangeAspect="1"/>
          </p:cNvPicPr>
          <p:nvPr/>
        </p:nvPicPr>
        <p:blipFill>
          <a:blip r:embed="rId2"/>
          <a:stretch>
            <a:fillRect/>
          </a:stretch>
        </p:blipFill>
        <p:spPr>
          <a:xfrm>
            <a:off x="6893944" y="-3954"/>
            <a:ext cx="3810000" cy="2552700"/>
          </a:xfrm>
          <a:prstGeom prst="rect">
            <a:avLst/>
          </a:prstGeom>
        </p:spPr>
      </p:pic>
      <p:pic>
        <p:nvPicPr>
          <p:cNvPr id="5" name="Picture 4" descr="RAF100RP2S2JB-98.jpg">
            <a:extLst>
              <a:ext uri="{FF2B5EF4-FFF2-40B4-BE49-F238E27FC236}">
                <a16:creationId xmlns:a16="http://schemas.microsoft.com/office/drawing/2014/main" id="{193FD2E9-1D2C-06D7-795C-F25D966489B4}"/>
              </a:ext>
            </a:extLst>
          </p:cNvPr>
          <p:cNvPicPr>
            <a:picLocks noChangeAspect="1"/>
          </p:cNvPicPr>
          <p:nvPr/>
        </p:nvPicPr>
        <p:blipFill>
          <a:blip r:embed="rId3"/>
          <a:stretch>
            <a:fillRect/>
          </a:stretch>
        </p:blipFill>
        <p:spPr>
          <a:xfrm>
            <a:off x="4938623" y="3163826"/>
            <a:ext cx="3321170" cy="2198119"/>
          </a:xfrm>
          <a:prstGeom prst="rect">
            <a:avLst/>
          </a:prstGeom>
        </p:spPr>
      </p:pic>
      <p:pic>
        <p:nvPicPr>
          <p:cNvPr id="6" name="Picture 5" descr="IMG_6336_RP2S3CE.jpg">
            <a:extLst>
              <a:ext uri="{FF2B5EF4-FFF2-40B4-BE49-F238E27FC236}">
                <a16:creationId xmlns:a16="http://schemas.microsoft.com/office/drawing/2014/main" id="{5E1716BC-98FE-17C4-4AE3-E17C97F24E02}"/>
              </a:ext>
            </a:extLst>
          </p:cNvPr>
          <p:cNvPicPr>
            <a:picLocks noChangeAspect="1"/>
          </p:cNvPicPr>
          <p:nvPr/>
        </p:nvPicPr>
        <p:blipFill>
          <a:blip r:embed="rId4"/>
          <a:stretch>
            <a:fillRect/>
          </a:stretch>
        </p:blipFill>
        <p:spPr>
          <a:xfrm>
            <a:off x="8834887" y="3149449"/>
            <a:ext cx="3364302" cy="2212497"/>
          </a:xfrm>
          <a:prstGeom prst="rect">
            <a:avLst/>
          </a:prstGeom>
        </p:spPr>
      </p:pic>
    </p:spTree>
    <p:extLst>
      <p:ext uri="{BB962C8B-B14F-4D97-AF65-F5344CB8AC3E}">
        <p14:creationId xmlns:p14="http://schemas.microsoft.com/office/powerpoint/2010/main" val="2328803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E9867-D32C-0F34-952E-1132EC20358E}"/>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08583904-900F-5CEF-D30D-6B1F0D2C967C}"/>
              </a:ext>
            </a:extLst>
          </p:cNvPr>
          <p:cNvSpPr>
            <a:spLocks noGrp="1"/>
          </p:cNvSpPr>
          <p:nvPr>
            <p:ph type="title"/>
          </p:nvPr>
        </p:nvSpPr>
        <p:spPr>
          <a:xfrm>
            <a:off x="432000" y="432000"/>
            <a:ext cx="11404154" cy="865186"/>
          </a:xfrm>
        </p:spPr>
        <p:txBody>
          <a:bodyPr/>
          <a:lstStyle/>
          <a:p>
            <a:r>
              <a:rPr lang="en-GB">
                <a:cs typeface="Arial"/>
              </a:rPr>
              <a:t>Communication Skills &amp; Effective Feedback </a:t>
            </a:r>
            <a:endParaRPr lang="en-GB" dirty="0">
              <a:cs typeface="Arial"/>
            </a:endParaRPr>
          </a:p>
        </p:txBody>
      </p:sp>
      <p:sp>
        <p:nvSpPr>
          <p:cNvPr id="5" name="Content Placeholder 4">
            <a:extLst>
              <a:ext uri="{FF2B5EF4-FFF2-40B4-BE49-F238E27FC236}">
                <a16:creationId xmlns:a16="http://schemas.microsoft.com/office/drawing/2014/main" id="{644AF9AF-023C-2C15-F67F-98C38D9AAE9D}"/>
              </a:ext>
            </a:extLst>
          </p:cNvPr>
          <p:cNvSpPr>
            <a:spLocks noGrp="1"/>
          </p:cNvSpPr>
          <p:nvPr>
            <p:ph idx="1"/>
          </p:nvPr>
        </p:nvSpPr>
        <p:spPr>
          <a:xfrm>
            <a:off x="432000" y="1295878"/>
            <a:ext cx="11017445" cy="4932121"/>
          </a:xfrm>
        </p:spPr>
        <p:txBody>
          <a:bodyPr vert="horz" lIns="0" tIns="0" rIns="0" bIns="0" rtlCol="0" anchor="t">
            <a:noAutofit/>
          </a:bodyPr>
          <a:lstStyle/>
          <a:p>
            <a:pPr marL="285750" indent="-285750">
              <a:spcAft>
                <a:spcPts val="1200"/>
              </a:spcAft>
              <a:buChar char="•"/>
            </a:pPr>
            <a:r>
              <a:rPr lang="en-US" sz="2000" b="1" dirty="0">
                <a:ea typeface="+mn-lt"/>
                <a:cs typeface="+mn-lt"/>
              </a:rPr>
              <a:t>The Art of the Honest Conversation.</a:t>
            </a:r>
            <a:r>
              <a:rPr lang="en-US" sz="2000" dirty="0">
                <a:ea typeface="+mn-lt"/>
                <a:cs typeface="+mn-lt"/>
              </a:rPr>
              <a:t> </a:t>
            </a:r>
            <a:r>
              <a:rPr lang="en-US" sz="2000" dirty="0">
                <a:solidFill>
                  <a:srgbClr val="0070C0"/>
                </a:solidFill>
                <a:ea typeface="+mn-lt"/>
                <a:cs typeface="+mn-lt"/>
                <a:hlinkClick r:id="rId3">
                  <a:extLst>
                    <a:ext uri="{A12FA001-AC4F-418D-AE19-62706E023703}">
                      <ahyp:hlinkClr xmlns:ahyp="http://schemas.microsoft.com/office/drawing/2018/hyperlinkcolor" val="tx"/>
                    </a:ext>
                  </a:extLst>
                </a:hlinkClick>
              </a:rPr>
              <a:t>The Art of Honest Conversation - elearning for healthcare</a:t>
            </a:r>
            <a:r>
              <a:rPr lang="en-US" sz="2000" dirty="0">
                <a:solidFill>
                  <a:srgbClr val="0070C0"/>
                </a:solidFill>
                <a:ea typeface="+mn-lt"/>
                <a:cs typeface="+mn-lt"/>
              </a:rPr>
              <a:t>.</a:t>
            </a:r>
            <a:r>
              <a:rPr lang="en-US" sz="2000" dirty="0">
                <a:solidFill>
                  <a:srgbClr val="0070C0"/>
                </a:solidFill>
                <a:ea typeface="Calibri"/>
                <a:cs typeface="Arial"/>
              </a:rPr>
              <a:t> </a:t>
            </a:r>
            <a:r>
              <a:rPr lang="en-US" sz="2000" dirty="0">
                <a:solidFill>
                  <a:srgbClr val="231F20"/>
                </a:solidFill>
                <a:ea typeface="Calibri"/>
                <a:cs typeface="Calibri"/>
              </a:rPr>
              <a:t>Most</a:t>
            </a:r>
            <a:r>
              <a:rPr lang="en-US" sz="2000" dirty="0">
                <a:latin typeface="Arial"/>
                <a:ea typeface="Calibri"/>
                <a:cs typeface="Calibri"/>
              </a:rPr>
              <a:t> would agree that regular, constructive and developmental feedback to colleagues is a healthy part of the culture of any business or organisation. Yet sometimes feedback needs to be more direct especially when challenging undesirable or simply unacceptable behaviors of colleagues.  </a:t>
            </a:r>
            <a:r>
              <a:rPr lang="en-US" sz="2000" dirty="0">
                <a:latin typeface="Arial"/>
                <a:ea typeface="Calibri"/>
                <a:cs typeface="Arial"/>
              </a:rPr>
              <a:t>You will need a free e-learning for health account to enroll onto this e-learning. </a:t>
            </a:r>
          </a:p>
          <a:p>
            <a:pPr marL="285750" indent="-285750">
              <a:spcAft>
                <a:spcPts val="1200"/>
              </a:spcAft>
              <a:buChar char="•"/>
            </a:pPr>
            <a:r>
              <a:rPr lang="en-US" sz="2000" b="1" dirty="0">
                <a:latin typeface="Arial"/>
                <a:ea typeface="Calibri"/>
                <a:cs typeface="Calibri"/>
              </a:rPr>
              <a:t>The Art of effective feedback.</a:t>
            </a:r>
            <a:r>
              <a:rPr lang="en-US" sz="2000" dirty="0">
                <a:latin typeface="Arial"/>
                <a:ea typeface="Calibri"/>
                <a:cs typeface="Calibri"/>
              </a:rPr>
              <a:t> </a:t>
            </a:r>
            <a:r>
              <a:rPr lang="en-US" sz="2000" dirty="0">
                <a:ea typeface="Calibri"/>
                <a:cs typeface="+mn-lt"/>
              </a:rPr>
              <a:t> </a:t>
            </a:r>
            <a:r>
              <a:rPr lang="en-US" sz="2000" dirty="0">
                <a:solidFill>
                  <a:srgbClr val="0070C0"/>
                </a:solidFill>
                <a:ea typeface="Calibri"/>
                <a:cs typeface="+mn-lt"/>
                <a:hlinkClick r:id="rId4">
                  <a:extLst>
                    <a:ext uri="{A12FA001-AC4F-418D-AE19-62706E023703}">
                      <ahyp:hlinkClr xmlns:ahyp="http://schemas.microsoft.com/office/drawing/2018/hyperlinkcolor" val="tx"/>
                    </a:ext>
                  </a:extLst>
                </a:hlinkClick>
              </a:rPr>
              <a:t>The</a:t>
            </a:r>
            <a:r>
              <a:rPr lang="en-US" sz="2000" dirty="0">
                <a:solidFill>
                  <a:srgbClr val="0070C0"/>
                </a:solidFill>
                <a:ea typeface="+mn-lt"/>
                <a:cs typeface="+mn-lt"/>
                <a:hlinkClick r:id="rId4">
                  <a:extLst>
                    <a:ext uri="{A12FA001-AC4F-418D-AE19-62706E023703}">
                      <ahyp:hlinkClr xmlns:ahyp="http://schemas.microsoft.com/office/drawing/2018/hyperlinkcolor" val="tx"/>
                    </a:ext>
                  </a:extLst>
                </a:hlinkClick>
              </a:rPr>
              <a:t> art of effective feedback Online course | BMJ Learning</a:t>
            </a:r>
            <a:r>
              <a:rPr lang="en-US" sz="2000" dirty="0">
                <a:solidFill>
                  <a:srgbClr val="0070C0"/>
                </a:solidFill>
                <a:ea typeface="+mn-lt"/>
                <a:cs typeface="+mn-lt"/>
              </a:rPr>
              <a:t> .</a:t>
            </a:r>
            <a:r>
              <a:rPr lang="en-US" sz="2000" dirty="0">
                <a:ea typeface="+mn-lt"/>
                <a:cs typeface="+mn-lt"/>
              </a:rPr>
              <a:t>The ability to give and receive effective feedback on your work supports your leadership behaviours and ongoing professional development. Conveying feedback in a positive, supportive, and constructive manner will strengthen your working relationships and help you motivate your colleagues. This e-learning module will guide you through the process of giving and receiving feedback, and using the feedback you receive to enhance your career. You will need a login (via your </a:t>
            </a:r>
            <a:r>
              <a:rPr lang="en-US" sz="2000" dirty="0" err="1">
                <a:ea typeface="+mn-lt"/>
                <a:cs typeface="+mn-lt"/>
              </a:rPr>
              <a:t>organisation</a:t>
            </a:r>
            <a:r>
              <a:rPr lang="en-US" sz="2000" dirty="0">
                <a:ea typeface="+mn-lt"/>
                <a:cs typeface="+mn-lt"/>
              </a:rPr>
              <a:t> of open </a:t>
            </a:r>
            <a:r>
              <a:rPr lang="en-US" sz="2000" dirty="0" err="1">
                <a:ea typeface="+mn-lt"/>
                <a:cs typeface="+mn-lt"/>
              </a:rPr>
              <a:t>athens</a:t>
            </a:r>
            <a:r>
              <a:rPr lang="en-US" sz="2000" dirty="0">
                <a:ea typeface="+mn-lt"/>
                <a:cs typeface="+mn-lt"/>
              </a:rPr>
              <a:t>). This course is 1 hour.</a:t>
            </a:r>
            <a:endParaRPr lang="en-US" sz="2000" dirty="0">
              <a:solidFill>
                <a:srgbClr val="231F20"/>
              </a:solidFill>
              <a:cs typeface="Arial"/>
            </a:endParaRPr>
          </a:p>
          <a:p>
            <a:pPr marL="457200" indent="-457200">
              <a:spcAft>
                <a:spcPts val="1200"/>
              </a:spcAft>
              <a:buChar char="•"/>
            </a:pPr>
            <a:endParaRPr lang="en-US" sz="1200" dirty="0">
              <a:solidFill>
                <a:srgbClr val="5F6163"/>
              </a:solidFill>
              <a:ea typeface="Calibri"/>
              <a:cs typeface="Arial"/>
            </a:endParaRPr>
          </a:p>
        </p:txBody>
      </p:sp>
    </p:spTree>
    <p:extLst>
      <p:ext uri="{BB962C8B-B14F-4D97-AF65-F5344CB8AC3E}">
        <p14:creationId xmlns:p14="http://schemas.microsoft.com/office/powerpoint/2010/main" val="196462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6FA55-B8DA-3AA2-05E1-0BBC7CC05778}"/>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CD3C0352-8DDB-CCB6-40F7-F8C9B6D2663D}"/>
              </a:ext>
            </a:extLst>
          </p:cNvPr>
          <p:cNvSpPr>
            <a:spLocks noGrp="1"/>
          </p:cNvSpPr>
          <p:nvPr>
            <p:ph type="title"/>
          </p:nvPr>
        </p:nvSpPr>
        <p:spPr>
          <a:xfrm>
            <a:off x="432000" y="432000"/>
            <a:ext cx="11404154" cy="865186"/>
          </a:xfrm>
        </p:spPr>
        <p:txBody>
          <a:bodyPr/>
          <a:lstStyle/>
          <a:p>
            <a:r>
              <a:rPr lang="en-GB">
                <a:cs typeface="Arial"/>
              </a:rPr>
              <a:t>Communication Skills &amp; Effective Feedback </a:t>
            </a:r>
            <a:endParaRPr lang="en-US"/>
          </a:p>
        </p:txBody>
      </p:sp>
      <p:sp>
        <p:nvSpPr>
          <p:cNvPr id="5" name="Content Placeholder 4">
            <a:extLst>
              <a:ext uri="{FF2B5EF4-FFF2-40B4-BE49-F238E27FC236}">
                <a16:creationId xmlns:a16="http://schemas.microsoft.com/office/drawing/2014/main" id="{F21F430C-AE48-BC99-8E69-851C192E2919}"/>
              </a:ext>
            </a:extLst>
          </p:cNvPr>
          <p:cNvSpPr>
            <a:spLocks noGrp="1"/>
          </p:cNvSpPr>
          <p:nvPr>
            <p:ph idx="1"/>
          </p:nvPr>
        </p:nvSpPr>
        <p:spPr>
          <a:xfrm>
            <a:off x="432000" y="1295878"/>
            <a:ext cx="11017445" cy="4932121"/>
          </a:xfrm>
        </p:spPr>
        <p:txBody>
          <a:bodyPr vert="horz" lIns="0" tIns="0" rIns="0" bIns="0" rtlCol="0" anchor="t">
            <a:normAutofit/>
          </a:bodyPr>
          <a:lstStyle/>
          <a:p>
            <a:pPr marL="285750" indent="-285750">
              <a:spcAft>
                <a:spcPts val="1200"/>
              </a:spcAft>
              <a:buClr>
                <a:srgbClr val="231F20"/>
              </a:buClr>
              <a:buChar char="•"/>
            </a:pPr>
            <a:r>
              <a:rPr lang="en-US" sz="2000" b="1" dirty="0">
                <a:solidFill>
                  <a:srgbClr val="231F20"/>
                </a:solidFill>
                <a:latin typeface="Arial"/>
                <a:ea typeface="Calibri"/>
                <a:cs typeface="Arial"/>
              </a:rPr>
              <a:t>Giving Feedback:</a:t>
            </a:r>
            <a:r>
              <a:rPr lang="en-US" sz="2000" dirty="0">
                <a:solidFill>
                  <a:srgbClr val="231F20"/>
                </a:solidFill>
                <a:latin typeface="Arial"/>
                <a:ea typeface="Calibri"/>
                <a:cs typeface="Arial"/>
              </a:rPr>
              <a:t> Plymouth University’s Mentor Centre providing short e-learning and resources around mentoring others.</a:t>
            </a:r>
            <a:r>
              <a:rPr lang="en-US" sz="2000" b="1" dirty="0">
                <a:solidFill>
                  <a:srgbClr val="0070C0"/>
                </a:solidFill>
                <a:latin typeface="Arial"/>
                <a:ea typeface="Calibri"/>
                <a:cs typeface="Arial"/>
              </a:rPr>
              <a:t> </a:t>
            </a:r>
            <a:r>
              <a:rPr lang="en-US" sz="2000" dirty="0">
                <a:solidFill>
                  <a:srgbClr val="0070C0"/>
                </a:solidFill>
                <a:latin typeface="Arial"/>
                <a:ea typeface="Calibri"/>
                <a:cs typeface="Arial"/>
                <a:hlinkClick r:id="rId3">
                  <a:extLst>
                    <a:ext uri="{A12FA001-AC4F-418D-AE19-62706E023703}">
                      <ahyp:hlinkClr xmlns:ahyp="http://schemas.microsoft.com/office/drawing/2018/hyperlinkcolor" val="tx"/>
                    </a:ext>
                  </a:extLst>
                </a:hlinkClick>
              </a:rPr>
              <a:t>Giving feedback - University of Plymouth</a:t>
            </a:r>
            <a:r>
              <a:rPr lang="en-US" sz="2000" dirty="0">
                <a:solidFill>
                  <a:srgbClr val="0070C0"/>
                </a:solidFill>
                <a:latin typeface="Arial"/>
                <a:ea typeface="Calibri"/>
                <a:cs typeface="Arial"/>
              </a:rPr>
              <a:t>. </a:t>
            </a:r>
            <a:r>
              <a:rPr lang="en-US" sz="2000" dirty="0">
                <a:solidFill>
                  <a:srgbClr val="231F20"/>
                </a:solidFill>
                <a:latin typeface="Arial"/>
                <a:ea typeface="Calibri"/>
                <a:cs typeface="Arial"/>
              </a:rPr>
              <a:t>This introduces the importance of effective feedback and discusses some common models used in practice. Allow 30 minutes to complete. </a:t>
            </a:r>
            <a:endParaRPr lang="en-US" sz="2000" dirty="0">
              <a:cs typeface="Arial" panose="020B0604020202020204"/>
            </a:endParaRPr>
          </a:p>
          <a:p>
            <a:pPr marL="285750" indent="-285750">
              <a:spcAft>
                <a:spcPts val="1200"/>
              </a:spcAft>
              <a:buChar char="•"/>
            </a:pPr>
            <a:r>
              <a:rPr lang="en-US" sz="2000" b="1" dirty="0">
                <a:solidFill>
                  <a:srgbClr val="333333"/>
                </a:solidFill>
                <a:latin typeface="Arial"/>
                <a:ea typeface="Calibri"/>
                <a:cs typeface="Calibri"/>
              </a:rPr>
              <a:t>Feedback: </a:t>
            </a:r>
            <a:r>
              <a:rPr lang="en-US" sz="2000" dirty="0">
                <a:solidFill>
                  <a:srgbClr val="333333"/>
                </a:solidFill>
                <a:latin typeface="Arial"/>
                <a:ea typeface="Calibri"/>
                <a:cs typeface="Arial"/>
                <a:hlinkClick r:id="rId4"/>
              </a:rPr>
              <a:t>feedback – Bradford VTS</a:t>
            </a:r>
            <a:r>
              <a:rPr lang="en-US" sz="2000" dirty="0">
                <a:solidFill>
                  <a:srgbClr val="333333"/>
                </a:solidFill>
                <a:latin typeface="Arial"/>
                <a:ea typeface="Calibri"/>
                <a:cs typeface="Arial"/>
              </a:rPr>
              <a:t>. </a:t>
            </a:r>
            <a:r>
              <a:rPr lang="en-US" sz="2000" dirty="0">
                <a:solidFill>
                  <a:srgbClr val="333333"/>
                </a:solidFill>
                <a:latin typeface="Arial"/>
                <a:ea typeface="Calibri"/>
                <a:cs typeface="Calibri"/>
              </a:rPr>
              <a:t>Bradford Vocational Training Scheme (VTS) is A well-known resource that GP Educational supervisors use.</a:t>
            </a:r>
            <a:r>
              <a:rPr lang="en-US" sz="2000" b="1" dirty="0">
                <a:solidFill>
                  <a:srgbClr val="333333"/>
                </a:solidFill>
                <a:latin typeface="Arial"/>
                <a:ea typeface="Calibri"/>
                <a:cs typeface="Calibri"/>
              </a:rPr>
              <a:t> </a:t>
            </a:r>
            <a:r>
              <a:rPr lang="en-US" sz="2000" dirty="0">
                <a:solidFill>
                  <a:srgbClr val="333333"/>
                </a:solidFill>
                <a:latin typeface="Arial"/>
                <a:ea typeface="Calibri"/>
                <a:cs typeface="Calibri"/>
              </a:rPr>
              <a:t>Applicable to multiple professional groups, especially if you are dealing with post-graduate learners. </a:t>
            </a:r>
            <a:endParaRPr lang="en-US" sz="2000" dirty="0">
              <a:solidFill>
                <a:srgbClr val="333333"/>
              </a:solidFill>
              <a:ea typeface="Calibri"/>
              <a:cs typeface="Arial"/>
            </a:endParaRPr>
          </a:p>
          <a:p>
            <a:pPr marL="285750" indent="-285750">
              <a:spcAft>
                <a:spcPts val="1200"/>
              </a:spcAft>
              <a:buChar char="•"/>
            </a:pPr>
            <a:r>
              <a:rPr lang="en-US" sz="2000" b="1" dirty="0">
                <a:latin typeface="Arial"/>
                <a:ea typeface="Calibri"/>
                <a:cs typeface="Calibri"/>
              </a:rPr>
              <a:t>How to give effective feedback: </a:t>
            </a:r>
            <a:r>
              <a:rPr lang="en-US" sz="2000" dirty="0">
                <a:latin typeface="Arial"/>
                <a:ea typeface="Calibri"/>
                <a:cs typeface="Calibri"/>
              </a:rPr>
              <a:t>NHS leadership academy SW. </a:t>
            </a:r>
            <a:r>
              <a:rPr lang="en-US" sz="2000" dirty="0">
                <a:latin typeface="Arial"/>
                <a:ea typeface="Calibri"/>
                <a:cs typeface="Segoe UI"/>
              </a:rPr>
              <a:t>This e-learning module is aimed at anyone who would like to be able to deliver feedback to other people in an effective way. It may be particularly useful for managers of individuals and teams who play a key role in developing others. You will need to register for an account to access this module: </a:t>
            </a:r>
            <a:r>
              <a:rPr lang="en-US" sz="2000" dirty="0">
                <a:solidFill>
                  <a:srgbClr val="FF0000"/>
                </a:solidFill>
                <a:ea typeface="+mn-lt"/>
                <a:cs typeface="+mn-lt"/>
                <a:hlinkClick r:id="rId5"/>
              </a:rPr>
              <a:t>HELM LMS</a:t>
            </a:r>
            <a:endParaRPr lang="en-US" sz="2000">
              <a:solidFill>
                <a:srgbClr val="FF0000"/>
              </a:solidFill>
              <a:latin typeface="Arial"/>
              <a:ea typeface="Calibri"/>
              <a:cs typeface="Arial" panose="020B0604020202020204"/>
            </a:endParaRPr>
          </a:p>
          <a:p>
            <a:pPr marL="285750" indent="-285750">
              <a:spcAft>
                <a:spcPts val="1200"/>
              </a:spcAft>
              <a:buChar char="•"/>
            </a:pPr>
            <a:r>
              <a:rPr lang="en-US" sz="1800" b="1" dirty="0">
                <a:solidFill>
                  <a:srgbClr val="231F20"/>
                </a:solidFill>
                <a:ea typeface="Calibri"/>
                <a:cs typeface="Arial"/>
              </a:rPr>
              <a:t>Coaching conversations Part 3.</a:t>
            </a:r>
            <a:r>
              <a:rPr lang="en-US" sz="1800" dirty="0">
                <a:solidFill>
                  <a:srgbClr val="231F20"/>
                </a:solidFill>
                <a:ea typeface="Calibri"/>
                <a:cs typeface="Arial"/>
              </a:rPr>
              <a:t> </a:t>
            </a:r>
            <a:r>
              <a:rPr lang="en-US" sz="1800" dirty="0">
                <a:solidFill>
                  <a:srgbClr val="231F20"/>
                </a:solidFill>
                <a:ea typeface="Calibri"/>
                <a:cs typeface="Arial"/>
                <a:hlinkClick r:id="rId6"/>
              </a:rPr>
              <a:t>Resource details</a:t>
            </a:r>
            <a:r>
              <a:rPr lang="en-US" sz="1800" dirty="0">
                <a:solidFill>
                  <a:srgbClr val="231F20"/>
                </a:solidFill>
                <a:ea typeface="Calibri"/>
                <a:cs typeface="Arial"/>
              </a:rPr>
              <a:t>. Part of the safe learning environment practitioner program. This module covers feedback models and the coaching model 'GROW'. </a:t>
            </a:r>
            <a:r>
              <a:rPr lang="en-US" sz="1800" dirty="0">
                <a:solidFill>
                  <a:srgbClr val="212B32"/>
                </a:solidFill>
                <a:ea typeface="Calibri"/>
                <a:cs typeface="Arial"/>
              </a:rPr>
              <a:t>You will need a free NHS learning hub or open </a:t>
            </a:r>
            <a:r>
              <a:rPr lang="en-US" sz="1800" dirty="0" err="1">
                <a:solidFill>
                  <a:srgbClr val="212B32"/>
                </a:solidFill>
                <a:ea typeface="Calibri"/>
                <a:cs typeface="Arial"/>
              </a:rPr>
              <a:t>athens</a:t>
            </a:r>
            <a:r>
              <a:rPr lang="en-US" sz="1800" dirty="0">
                <a:solidFill>
                  <a:srgbClr val="212B32"/>
                </a:solidFill>
                <a:ea typeface="Calibri"/>
                <a:cs typeface="Arial"/>
              </a:rPr>
              <a:t> account to access this. This learning takes 60 minutes.</a:t>
            </a:r>
            <a:endParaRPr lang="en-US" sz="2000" dirty="0">
              <a:solidFill>
                <a:srgbClr val="231F20"/>
              </a:solidFill>
              <a:ea typeface="Calibri"/>
              <a:cs typeface="Segoe UI"/>
            </a:endParaRPr>
          </a:p>
          <a:p>
            <a:pPr marL="285750" indent="-285750">
              <a:spcAft>
                <a:spcPts val="1200"/>
              </a:spcAft>
              <a:buChar char="•"/>
            </a:pPr>
            <a:endParaRPr lang="en-US" sz="1600" dirty="0">
              <a:latin typeface="Arial" panose="020B0604020202020204"/>
              <a:ea typeface="Calibri"/>
              <a:cs typeface="Segoe UI"/>
            </a:endParaRPr>
          </a:p>
          <a:p>
            <a:pPr marL="285750" indent="-285750">
              <a:spcAft>
                <a:spcPts val="1200"/>
              </a:spcAft>
              <a:buChar char="•"/>
            </a:pPr>
            <a:endParaRPr lang="en-US" sz="1100" b="1" dirty="0">
              <a:solidFill>
                <a:srgbClr val="231F20"/>
              </a:solidFill>
              <a:latin typeface="Calibri"/>
              <a:ea typeface="Calibri"/>
              <a:cs typeface="Calibri"/>
            </a:endParaRPr>
          </a:p>
          <a:p>
            <a:pPr>
              <a:spcAft>
                <a:spcPts val="1200"/>
              </a:spcAft>
            </a:pPr>
            <a:endParaRPr lang="en-US" sz="1600" dirty="0">
              <a:solidFill>
                <a:srgbClr val="0070C0"/>
              </a:solidFill>
              <a:latin typeface="Arial"/>
              <a:ea typeface="Calibri"/>
              <a:cs typeface="Arial"/>
            </a:endParaRPr>
          </a:p>
          <a:p>
            <a:pPr>
              <a:spcAft>
                <a:spcPts val="1200"/>
              </a:spcAft>
            </a:pPr>
            <a:endParaRPr lang="en-US" sz="1600" dirty="0">
              <a:solidFill>
                <a:srgbClr val="0070C0"/>
              </a:solidFill>
              <a:latin typeface="Arial"/>
              <a:ea typeface="Calibri"/>
              <a:cs typeface="Arial"/>
            </a:endParaRPr>
          </a:p>
          <a:p>
            <a:pPr>
              <a:spcAft>
                <a:spcPts val="1200"/>
              </a:spcAft>
            </a:pPr>
            <a:endParaRPr lang="en-US" sz="2000" u="sng" dirty="0">
              <a:solidFill>
                <a:srgbClr val="231F20"/>
              </a:solidFill>
              <a:latin typeface="Calibri"/>
              <a:ea typeface="Calibri"/>
              <a:cs typeface="Calibri"/>
            </a:endParaRPr>
          </a:p>
        </p:txBody>
      </p:sp>
    </p:spTree>
    <p:extLst>
      <p:ext uri="{BB962C8B-B14F-4D97-AF65-F5344CB8AC3E}">
        <p14:creationId xmlns:p14="http://schemas.microsoft.com/office/powerpoint/2010/main" val="74328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A39A3D-32F3-CAB2-82E8-C0E1BCF9C8B2}"/>
              </a:ext>
            </a:extLst>
          </p:cNvPr>
          <p:cNvSpPr>
            <a:spLocks noGrp="1"/>
          </p:cNvSpPr>
          <p:nvPr>
            <p:ph idx="1"/>
          </p:nvPr>
        </p:nvSpPr>
        <p:spPr>
          <a:xfrm>
            <a:off x="432000" y="1290333"/>
            <a:ext cx="11088000" cy="4937666"/>
          </a:xfrm>
        </p:spPr>
        <p:txBody>
          <a:bodyPr vert="horz" lIns="0" tIns="0" rIns="0" bIns="0" rtlCol="0" anchor="t">
            <a:noAutofit/>
          </a:bodyPr>
          <a:lstStyle/>
          <a:p>
            <a:pPr marL="285750" indent="-285750">
              <a:buChar char="•"/>
            </a:pPr>
            <a:r>
              <a:rPr lang="en-US" sz="2000" b="1" dirty="0">
                <a:solidFill>
                  <a:srgbClr val="1B1B1B"/>
                </a:solidFill>
                <a:cs typeface="Arial"/>
              </a:rPr>
              <a:t>Common models and approaches for the clinical educator to plan effective feedback encounters</a:t>
            </a:r>
            <a:r>
              <a:rPr lang="en-US" sz="2000" dirty="0">
                <a:solidFill>
                  <a:srgbClr val="1B1B1B"/>
                </a:solidFill>
                <a:cs typeface="Arial"/>
              </a:rPr>
              <a:t>. </a:t>
            </a:r>
            <a:r>
              <a:rPr lang="en-US" sz="2000" dirty="0">
                <a:solidFill>
                  <a:schemeClr val="bg2"/>
                </a:solidFill>
                <a:cs typeface="Arial"/>
                <a:hlinkClick r:id="rId2">
                  <a:extLst>
                    <a:ext uri="{A12FA001-AC4F-418D-AE19-62706E023703}">
                      <ahyp:hlinkClr xmlns:ahyp="http://schemas.microsoft.com/office/drawing/2018/hyperlinkcolor" val="tx"/>
                    </a:ext>
                  </a:extLst>
                </a:hlinkClick>
              </a:rPr>
              <a:t>Common models and approaches for the clinical educator to plan effective feedback encounters - PMC</a:t>
            </a:r>
            <a:r>
              <a:rPr lang="en-US" sz="2000" dirty="0">
                <a:solidFill>
                  <a:schemeClr val="bg2"/>
                </a:solidFill>
                <a:cs typeface="Arial"/>
              </a:rPr>
              <a:t> </a:t>
            </a:r>
            <a:r>
              <a:rPr lang="en-US" sz="2000" dirty="0">
                <a:solidFill>
                  <a:srgbClr val="1B1B1B"/>
                </a:solidFill>
                <a:cs typeface="Arial"/>
              </a:rPr>
              <a:t>This academic review presents the 6 most common and accepted feedback models, including the Feedback Sandwich, the Pendleton Rules, the One-Minute Preceptor, the SET-GO model, the R2C2 (Rapport/Reaction/Content/Coach), and the ALOBA (Agenda Led Outcome-based Analysis) model. This paper describes their structure, strengths and weaknesses, requirements for educators and learners, and suitable feedback encounters for use for each model.</a:t>
            </a:r>
          </a:p>
          <a:p>
            <a:pPr marL="285750" indent="-285750">
              <a:buChar char="•"/>
            </a:pPr>
            <a:r>
              <a:rPr lang="en-US" sz="2000" b="1" dirty="0">
                <a:solidFill>
                  <a:srgbClr val="231F20"/>
                </a:solidFill>
                <a:cs typeface="Arial" panose="020B0604020202020204"/>
              </a:rPr>
              <a:t>The Art of giving feedback. </a:t>
            </a:r>
            <a:r>
              <a:rPr lang="en-US" sz="2000" dirty="0">
                <a:solidFill>
                  <a:srgbClr val="1B1B1B"/>
                </a:solidFill>
                <a:cs typeface="Arial" panose="020B0604020202020204"/>
                <a:hlinkClick r:id="rId3"/>
              </a:rPr>
              <a:t>The Art of Giving Feedback</a:t>
            </a:r>
            <a:r>
              <a:rPr lang="en-US" sz="2000" dirty="0">
                <a:solidFill>
                  <a:srgbClr val="231F20"/>
                </a:solidFill>
                <a:cs typeface="Arial" panose="020B0604020202020204"/>
              </a:rPr>
              <a:t>. </a:t>
            </a:r>
            <a:r>
              <a:rPr lang="en-US" sz="2000" dirty="0">
                <a:solidFill>
                  <a:srgbClr val="000000"/>
                </a:solidFill>
                <a:cs typeface="Arial" panose="020B0604020202020204"/>
              </a:rPr>
              <a:t>In this podcast, Therese Huston, a cognitive scientist at Seattle University who specializes in giving and receiving feedback, and Jessica Gomez, an elementary school principal whose job involves observing teachers and giving them feedback on their teaching, break down the art and science of giving effective feedback. They discuss what to prioritize when you give feedback, how to make sure your message is clear, and how to lay the groundwork for these difficult conversations. 34 minutes. </a:t>
            </a:r>
            <a:endParaRPr lang="en-US" sz="2000" dirty="0">
              <a:solidFill>
                <a:srgbClr val="1B1B1B"/>
              </a:solidFill>
              <a:cs typeface="Arial" panose="020B0604020202020204"/>
            </a:endParaRPr>
          </a:p>
        </p:txBody>
      </p:sp>
      <p:sp>
        <p:nvSpPr>
          <p:cNvPr id="4" name="Title 3">
            <a:extLst>
              <a:ext uri="{FF2B5EF4-FFF2-40B4-BE49-F238E27FC236}">
                <a16:creationId xmlns:a16="http://schemas.microsoft.com/office/drawing/2014/main" id="{2625CF1E-AA30-0715-F680-C6DECA938B4D}"/>
              </a:ext>
            </a:extLst>
          </p:cNvPr>
          <p:cNvSpPr>
            <a:spLocks noGrp="1"/>
          </p:cNvSpPr>
          <p:nvPr>
            <p:ph type="title"/>
          </p:nvPr>
        </p:nvSpPr>
        <p:spPr/>
        <p:txBody>
          <a:bodyPr/>
          <a:lstStyle/>
          <a:p>
            <a:r>
              <a:rPr lang="en-GB" dirty="0">
                <a:cs typeface="Arial"/>
              </a:rPr>
              <a:t>Communications Skills &amp; effective feedback</a:t>
            </a:r>
            <a:endParaRPr lang="en-GB" dirty="0"/>
          </a:p>
        </p:txBody>
      </p:sp>
    </p:spTree>
    <p:extLst>
      <p:ext uri="{BB962C8B-B14F-4D97-AF65-F5344CB8AC3E}">
        <p14:creationId xmlns:p14="http://schemas.microsoft.com/office/powerpoint/2010/main" val="407360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7E91C-37E4-996A-C58F-FE59E524D37F}"/>
              </a:ext>
            </a:extLst>
          </p:cNvPr>
          <p:cNvSpPr>
            <a:spLocks noGrp="1"/>
          </p:cNvSpPr>
          <p:nvPr>
            <p:ph type="title"/>
          </p:nvPr>
        </p:nvSpPr>
        <p:spPr>
          <a:xfrm>
            <a:off x="747468" y="2165645"/>
            <a:ext cx="4467999" cy="1325563"/>
          </a:xfrm>
        </p:spPr>
        <p:txBody>
          <a:bodyPr/>
          <a:lstStyle/>
          <a:p>
            <a:r>
              <a:rPr lang="en-GB" dirty="0"/>
              <a:t>Teaching skills</a:t>
            </a:r>
            <a:endParaRPr lang="en-GB" dirty="0">
              <a:cs typeface="Arial"/>
            </a:endParaRPr>
          </a:p>
        </p:txBody>
      </p:sp>
      <p:sp>
        <p:nvSpPr>
          <p:cNvPr id="3" name="Text Placeholder 2">
            <a:extLst>
              <a:ext uri="{FF2B5EF4-FFF2-40B4-BE49-F238E27FC236}">
                <a16:creationId xmlns:a16="http://schemas.microsoft.com/office/drawing/2014/main" id="{150115BC-3C5F-8278-55BC-EE10F6951668}"/>
              </a:ext>
            </a:extLst>
          </p:cNvPr>
          <p:cNvSpPr>
            <a:spLocks noGrp="1"/>
          </p:cNvSpPr>
          <p:nvPr>
            <p:ph type="body" sz="quarter" idx="13"/>
          </p:nvPr>
        </p:nvSpPr>
        <p:spPr>
          <a:xfrm>
            <a:off x="2641694" y="5667107"/>
            <a:ext cx="3890150" cy="896938"/>
          </a:xfrm>
        </p:spPr>
        <p:txBody>
          <a:bodyPr vert="horz" lIns="0" tIns="0" rIns="0" bIns="0" rtlCol="0" anchor="t">
            <a:normAutofit/>
          </a:bodyPr>
          <a:lstStyle/>
          <a:p>
            <a:r>
              <a:rPr lang="en-GB" sz="2000" i="1">
                <a:cs typeface="Arial"/>
              </a:rPr>
              <a:t>Please note profession-specific educator training programs &amp; CPD may also include this topic</a:t>
            </a:r>
            <a:endParaRPr lang="en-US"/>
          </a:p>
        </p:txBody>
      </p:sp>
      <p:pic>
        <p:nvPicPr>
          <p:cNvPr id="4" name="Picture 3" descr="RAF100RP2S1JB-175 (2).jpg">
            <a:extLst>
              <a:ext uri="{FF2B5EF4-FFF2-40B4-BE49-F238E27FC236}">
                <a16:creationId xmlns:a16="http://schemas.microsoft.com/office/drawing/2014/main" id="{FDC71618-F126-A492-58AE-60C002FA1DED}"/>
              </a:ext>
            </a:extLst>
          </p:cNvPr>
          <p:cNvPicPr>
            <a:picLocks noChangeAspect="1"/>
          </p:cNvPicPr>
          <p:nvPr/>
        </p:nvPicPr>
        <p:blipFill>
          <a:blip r:embed="rId2"/>
          <a:stretch>
            <a:fillRect/>
          </a:stretch>
        </p:blipFill>
        <p:spPr>
          <a:xfrm>
            <a:off x="6865188" y="1021601"/>
            <a:ext cx="3608717" cy="2471288"/>
          </a:xfrm>
          <a:prstGeom prst="rect">
            <a:avLst/>
          </a:prstGeom>
        </p:spPr>
      </p:pic>
      <p:pic>
        <p:nvPicPr>
          <p:cNvPr id="5" name="Picture 4" descr="7I9A7079_RP2S3CE.jpg">
            <a:extLst>
              <a:ext uri="{FF2B5EF4-FFF2-40B4-BE49-F238E27FC236}">
                <a16:creationId xmlns:a16="http://schemas.microsoft.com/office/drawing/2014/main" id="{C8E06E74-C0E6-1CA4-87B9-C2700E19430B}"/>
              </a:ext>
            </a:extLst>
          </p:cNvPr>
          <p:cNvPicPr>
            <a:picLocks noChangeAspect="1"/>
          </p:cNvPicPr>
          <p:nvPr/>
        </p:nvPicPr>
        <p:blipFill>
          <a:blip r:embed="rId3"/>
          <a:stretch>
            <a:fillRect/>
          </a:stretch>
        </p:blipFill>
        <p:spPr>
          <a:xfrm>
            <a:off x="3224123" y="3148641"/>
            <a:ext cx="3285227" cy="2228491"/>
          </a:xfrm>
          <a:prstGeom prst="rect">
            <a:avLst/>
          </a:prstGeom>
        </p:spPr>
      </p:pic>
      <p:pic>
        <p:nvPicPr>
          <p:cNvPr id="6" name="Picture 5" descr="RAF100RP2S2JB-156.jpg">
            <a:extLst>
              <a:ext uri="{FF2B5EF4-FFF2-40B4-BE49-F238E27FC236}">
                <a16:creationId xmlns:a16="http://schemas.microsoft.com/office/drawing/2014/main" id="{DC5488AD-61AB-1701-AA1D-B8B69B52B3C4}"/>
              </a:ext>
            </a:extLst>
          </p:cNvPr>
          <p:cNvPicPr>
            <a:picLocks noChangeAspect="1"/>
          </p:cNvPicPr>
          <p:nvPr/>
        </p:nvPicPr>
        <p:blipFill>
          <a:blip r:embed="rId4"/>
          <a:stretch>
            <a:fillRect/>
          </a:stretch>
        </p:blipFill>
        <p:spPr>
          <a:xfrm>
            <a:off x="2979708" y="129395"/>
            <a:ext cx="2810774" cy="1797173"/>
          </a:xfrm>
          <a:prstGeom prst="rect">
            <a:avLst/>
          </a:prstGeom>
        </p:spPr>
      </p:pic>
    </p:spTree>
    <p:extLst>
      <p:ext uri="{BB962C8B-B14F-4D97-AF65-F5344CB8AC3E}">
        <p14:creationId xmlns:p14="http://schemas.microsoft.com/office/powerpoint/2010/main" val="180187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Teaching Skills</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295878"/>
            <a:ext cx="11017445" cy="5377819"/>
          </a:xfrm>
        </p:spPr>
        <p:txBody>
          <a:bodyPr vert="horz" lIns="0" tIns="0" rIns="0" bIns="0" rtlCol="0" anchor="t">
            <a:normAutofit lnSpcReduction="10000"/>
          </a:bodyPr>
          <a:lstStyle/>
          <a:p>
            <a:pPr marL="342900" indent="-342900">
              <a:spcAft>
                <a:spcPts val="1200"/>
              </a:spcAft>
              <a:buClr>
                <a:schemeClr val="accent6"/>
              </a:buClr>
              <a:buChar char="•"/>
            </a:pPr>
            <a:r>
              <a:rPr lang="en-US" sz="2000" b="1" dirty="0">
                <a:solidFill>
                  <a:srgbClr val="000000"/>
                </a:solidFill>
                <a:latin typeface="Arial"/>
                <a:ea typeface="Calibri"/>
                <a:cs typeface="Calibri"/>
              </a:rPr>
              <a:t>Planning, Preparing &amp; Structuring a small group teaching session. </a:t>
            </a:r>
            <a:r>
              <a:rPr lang="en-US" sz="2000" dirty="0">
                <a:solidFill>
                  <a:srgbClr val="000000"/>
                </a:solidFill>
                <a:latin typeface="Arial"/>
                <a:ea typeface="Calibri"/>
                <a:cs typeface="Calibri"/>
              </a:rPr>
              <a:t>An academic review article. An introduction to basic educational theory around planning small group teaching sessions in healthcare professions.  </a:t>
            </a:r>
            <a:r>
              <a:rPr lang="en-US" sz="2000" u="sng" dirty="0">
                <a:latin typeface="Arial"/>
                <a:ea typeface="Calibri"/>
                <a:cs typeface="Calibri"/>
                <a:hlinkClick r:id="rId3"/>
              </a:rPr>
              <a:t>Planning, preparing and structuring a small group teaching session | BMC Medical Education | Full Text</a:t>
            </a:r>
            <a:endParaRPr lang="en-GB" sz="2000">
              <a:solidFill>
                <a:srgbClr val="000000"/>
              </a:solidFill>
              <a:latin typeface="Arial"/>
              <a:ea typeface="Calibri"/>
              <a:cs typeface="Calibri"/>
            </a:endParaRPr>
          </a:p>
          <a:p>
            <a:pPr marL="342900" indent="-342900">
              <a:spcAft>
                <a:spcPts val="1200"/>
              </a:spcAft>
              <a:buClr>
                <a:schemeClr val="accent6"/>
              </a:buClr>
              <a:buChar char="•"/>
            </a:pPr>
            <a:r>
              <a:rPr lang="en-US" sz="2000" dirty="0">
                <a:solidFill>
                  <a:srgbClr val="333333"/>
                </a:solidFill>
                <a:latin typeface="Arial"/>
                <a:ea typeface="Calibri"/>
                <a:cs typeface="Arial"/>
              </a:rPr>
              <a:t>Bradford Vocational Training Scheme (VTS) is A well-known resource that GP Educational supervisors use.</a:t>
            </a:r>
            <a:r>
              <a:rPr lang="en-US" sz="2000" b="1" dirty="0">
                <a:solidFill>
                  <a:srgbClr val="333333"/>
                </a:solidFill>
                <a:latin typeface="Arial"/>
                <a:ea typeface="Calibri"/>
                <a:cs typeface="Arial"/>
              </a:rPr>
              <a:t> </a:t>
            </a:r>
            <a:r>
              <a:rPr lang="en-US" sz="2000" dirty="0">
                <a:solidFill>
                  <a:srgbClr val="333333"/>
                </a:solidFill>
                <a:latin typeface="Arial"/>
                <a:ea typeface="Calibri"/>
                <a:cs typeface="Arial"/>
              </a:rPr>
              <a:t>Applicable to multiple professional groups, especially if you are dealing with post-graduate learners. Relevant sections include: </a:t>
            </a:r>
            <a:endParaRPr lang="en-US" sz="1800" u="sng" dirty="0">
              <a:latin typeface="Arial"/>
              <a:ea typeface="Calibri"/>
              <a:cs typeface="Calibri"/>
            </a:endParaRPr>
          </a:p>
          <a:p>
            <a:pPr marL="971550" lvl="1" indent="-285750">
              <a:spcAft>
                <a:spcPts val="1200"/>
              </a:spcAft>
              <a:buClr>
                <a:schemeClr val="accent6"/>
              </a:buClr>
              <a:buFont typeface="Courier New" panose="020B0604020202020204" pitchFamily="34" charset="0"/>
              <a:buChar char="o"/>
            </a:pPr>
            <a:r>
              <a:rPr lang="en-US" sz="1800" b="1" dirty="0">
                <a:latin typeface="Arial"/>
                <a:ea typeface="Calibri"/>
                <a:cs typeface="Calibri"/>
              </a:rPr>
              <a:t>Aims, objectives and intended learning outcomes</a:t>
            </a:r>
            <a:r>
              <a:rPr lang="en-US" sz="1800" dirty="0">
                <a:latin typeface="Arial"/>
                <a:ea typeface="Calibri"/>
                <a:cs typeface="Calibri"/>
              </a:rPr>
              <a:t> </a:t>
            </a:r>
            <a:r>
              <a:rPr lang="en-US" sz="1800" dirty="0">
                <a:solidFill>
                  <a:srgbClr val="333333"/>
                </a:solidFill>
                <a:latin typeface="Arial"/>
                <a:ea typeface="Calibri"/>
                <a:cs typeface="Calibri"/>
              </a:rPr>
              <a:t> </a:t>
            </a:r>
            <a:r>
              <a:rPr lang="en-US" sz="1800" dirty="0">
                <a:solidFill>
                  <a:srgbClr val="333333"/>
                </a:solidFill>
                <a:ea typeface="+mn-lt"/>
                <a:cs typeface="+mn-lt"/>
                <a:hlinkClick r:id="rId4"/>
              </a:rPr>
              <a:t>aims objectives ilo – Bradford VTS</a:t>
            </a:r>
            <a:endParaRPr lang="en-US" sz="1800" u="sng">
              <a:latin typeface="Arial"/>
              <a:ea typeface="Calibri"/>
              <a:cs typeface="Calibri"/>
            </a:endParaRPr>
          </a:p>
          <a:p>
            <a:pPr marL="971550" lvl="1" indent="-285750">
              <a:spcAft>
                <a:spcPts val="1200"/>
              </a:spcAft>
              <a:buClr>
                <a:schemeClr val="accent6"/>
              </a:buClr>
              <a:buFont typeface="Courier New" panose="020B0604020202020204" pitchFamily="34" charset="0"/>
              <a:buChar char="o"/>
            </a:pPr>
            <a:r>
              <a:rPr lang="en-US" sz="1800" b="1" dirty="0">
                <a:solidFill>
                  <a:srgbClr val="333333"/>
                </a:solidFill>
                <a:latin typeface="Arial"/>
                <a:ea typeface="Calibri"/>
                <a:cs typeface="Calibri"/>
              </a:rPr>
              <a:t>The good (effective) teacher / teaching</a:t>
            </a:r>
            <a:r>
              <a:rPr lang="en-US" sz="1800" dirty="0">
                <a:solidFill>
                  <a:srgbClr val="333333"/>
                </a:solidFill>
                <a:latin typeface="Arial"/>
                <a:ea typeface="Calibri"/>
                <a:cs typeface="Calibri"/>
              </a:rPr>
              <a:t> </a:t>
            </a:r>
            <a:r>
              <a:rPr lang="en-US" sz="1800" dirty="0">
                <a:solidFill>
                  <a:srgbClr val="333333"/>
                </a:solidFill>
                <a:ea typeface="+mn-lt"/>
                <a:cs typeface="+mn-lt"/>
                <a:hlinkClick r:id="rId5"/>
              </a:rPr>
              <a:t>evidence for good teacher teaching – Bradford VTS</a:t>
            </a:r>
            <a:endParaRPr lang="en-US" sz="1800" dirty="0">
              <a:solidFill>
                <a:srgbClr val="333333"/>
              </a:solidFill>
              <a:latin typeface="Arial"/>
              <a:ea typeface="Calibri"/>
              <a:cs typeface="Arial"/>
            </a:endParaRPr>
          </a:p>
          <a:p>
            <a:pPr marL="971550" lvl="1" indent="-285750">
              <a:spcAft>
                <a:spcPts val="1200"/>
              </a:spcAft>
              <a:buClr>
                <a:schemeClr val="accent6"/>
              </a:buClr>
              <a:buFont typeface="Courier New" panose="020B0604020202020204" pitchFamily="34" charset="0"/>
              <a:buChar char="o"/>
            </a:pPr>
            <a:r>
              <a:rPr lang="en-US" sz="1800" b="1" dirty="0">
                <a:solidFill>
                  <a:srgbClr val="333333"/>
                </a:solidFill>
                <a:latin typeface="Arial"/>
                <a:ea typeface="Calibri"/>
                <a:cs typeface="Arial"/>
              </a:rPr>
              <a:t>Teaching for beginners:</a:t>
            </a:r>
            <a:r>
              <a:rPr lang="en-US" sz="1800" dirty="0">
                <a:solidFill>
                  <a:srgbClr val="333333"/>
                </a:solidFill>
                <a:latin typeface="Arial"/>
                <a:ea typeface="Calibri"/>
                <a:cs typeface="Arial"/>
              </a:rPr>
              <a:t> </a:t>
            </a:r>
            <a:r>
              <a:rPr lang="en-US" sz="1800" dirty="0">
                <a:solidFill>
                  <a:srgbClr val="333333"/>
                </a:solidFill>
                <a:ea typeface="+mn-lt"/>
                <a:cs typeface="+mn-lt"/>
                <a:hlinkClick r:id="rId6"/>
              </a:rPr>
              <a:t>teaching for beginners – Bradford VTS</a:t>
            </a:r>
            <a:endParaRPr lang="en-US" sz="1800" dirty="0">
              <a:solidFill>
                <a:srgbClr val="333333"/>
              </a:solidFill>
              <a:latin typeface="Arial"/>
              <a:ea typeface="Calibri"/>
              <a:cs typeface="Arial"/>
            </a:endParaRPr>
          </a:p>
          <a:p>
            <a:pPr marL="971550" lvl="1" indent="-285750">
              <a:spcAft>
                <a:spcPts val="1200"/>
              </a:spcAft>
              <a:buClr>
                <a:schemeClr val="accent6"/>
              </a:buClr>
              <a:buFont typeface="Courier New" panose="020B0604020202020204" pitchFamily="34" charset="0"/>
              <a:buChar char="o"/>
            </a:pPr>
            <a:r>
              <a:rPr lang="en-US" sz="1800" b="1" dirty="0">
                <a:solidFill>
                  <a:srgbClr val="333333"/>
                </a:solidFill>
                <a:latin typeface="Arial"/>
                <a:ea typeface="Calibri"/>
                <a:cs typeface="Arial"/>
              </a:rPr>
              <a:t>Facilitating groups:</a:t>
            </a:r>
            <a:r>
              <a:rPr lang="en-US" sz="1800" dirty="0">
                <a:solidFill>
                  <a:srgbClr val="333333"/>
                </a:solidFill>
                <a:latin typeface="Arial"/>
                <a:ea typeface="Calibri"/>
                <a:cs typeface="Arial"/>
              </a:rPr>
              <a:t> </a:t>
            </a:r>
            <a:r>
              <a:rPr lang="en-US" sz="1800" u="sng" dirty="0">
                <a:solidFill>
                  <a:srgbClr val="333333"/>
                </a:solidFill>
                <a:latin typeface="Arial"/>
                <a:ea typeface="Calibri"/>
                <a:cs typeface="Calibri"/>
                <a:hlinkClick r:id="rId7"/>
              </a:rPr>
              <a:t>facilitating groups – Bradford VTS</a:t>
            </a:r>
            <a:endParaRPr lang="en-US" sz="1800">
              <a:solidFill>
                <a:srgbClr val="000000"/>
              </a:solidFill>
              <a:latin typeface="Arial"/>
              <a:ea typeface="Calibri"/>
              <a:cs typeface="Calibri"/>
            </a:endParaRPr>
          </a:p>
          <a:p>
            <a:pPr marL="971550" lvl="1" indent="-285750">
              <a:spcAft>
                <a:spcPts val="1200"/>
              </a:spcAft>
              <a:buClr>
                <a:schemeClr val="accent6"/>
              </a:buClr>
              <a:buFont typeface="Courier New" panose="020B0604020202020204" pitchFamily="34" charset="0"/>
              <a:buChar char="o"/>
            </a:pPr>
            <a:r>
              <a:rPr lang="en-US" sz="1800" b="1" dirty="0">
                <a:solidFill>
                  <a:srgbClr val="333333"/>
                </a:solidFill>
                <a:latin typeface="Arial"/>
                <a:ea typeface="Calibri"/>
                <a:cs typeface="Calibri"/>
              </a:rPr>
              <a:t>Games in teaching:</a:t>
            </a:r>
            <a:r>
              <a:rPr lang="en-US" sz="1800" dirty="0">
                <a:solidFill>
                  <a:srgbClr val="333333"/>
                </a:solidFill>
                <a:latin typeface="Arial"/>
                <a:ea typeface="Calibri"/>
                <a:cs typeface="Calibri"/>
              </a:rPr>
              <a:t> </a:t>
            </a:r>
            <a:r>
              <a:rPr lang="en-US" sz="1800" u="sng" dirty="0">
                <a:solidFill>
                  <a:srgbClr val="333333"/>
                </a:solidFill>
                <a:latin typeface="Arial"/>
                <a:ea typeface="Calibri"/>
                <a:cs typeface="Calibri"/>
                <a:hlinkClick r:id="rId8"/>
              </a:rPr>
              <a:t>games – Bradford VTS</a:t>
            </a:r>
            <a:endParaRPr lang="en-US" sz="1800">
              <a:solidFill>
                <a:srgbClr val="000000"/>
              </a:solidFill>
              <a:latin typeface="Arial"/>
              <a:ea typeface="Calibri"/>
              <a:cs typeface="Calibri"/>
            </a:endParaRPr>
          </a:p>
          <a:p>
            <a:pPr marL="971550" lvl="1" indent="-285750">
              <a:spcAft>
                <a:spcPts val="1200"/>
              </a:spcAft>
              <a:buClr>
                <a:schemeClr val="accent6"/>
              </a:buClr>
              <a:buFont typeface="Courier New" panose="020B0604020202020204" pitchFamily="34" charset="0"/>
              <a:buChar char="o"/>
            </a:pPr>
            <a:r>
              <a:rPr lang="en-US" sz="1800" b="1" dirty="0">
                <a:solidFill>
                  <a:srgbClr val="333333"/>
                </a:solidFill>
                <a:latin typeface="Arial"/>
                <a:ea typeface="Calibri"/>
                <a:cs typeface="Calibri"/>
              </a:rPr>
              <a:t>Presentation &amp; workshops:</a:t>
            </a:r>
            <a:r>
              <a:rPr lang="en-US" sz="1800" dirty="0">
                <a:solidFill>
                  <a:srgbClr val="333333"/>
                </a:solidFill>
                <a:latin typeface="Arial"/>
                <a:ea typeface="Calibri"/>
                <a:cs typeface="Calibri"/>
              </a:rPr>
              <a:t> </a:t>
            </a:r>
            <a:r>
              <a:rPr lang="en-US" sz="1800" u="sng" dirty="0">
                <a:solidFill>
                  <a:srgbClr val="333333"/>
                </a:solidFill>
                <a:latin typeface="Arial"/>
                <a:ea typeface="Calibri"/>
                <a:cs typeface="Calibri"/>
              </a:rPr>
              <a:t> </a:t>
            </a:r>
            <a:r>
              <a:rPr lang="en-US" sz="1800" u="sng" dirty="0">
                <a:solidFill>
                  <a:srgbClr val="333333"/>
                </a:solidFill>
                <a:latin typeface="Arial"/>
                <a:ea typeface="Calibri"/>
                <a:cs typeface="Calibri"/>
                <a:hlinkClick r:id="rId9"/>
              </a:rPr>
              <a:t>presentations and workshops – Bradford VTS</a:t>
            </a:r>
            <a:endParaRPr lang="en-US" sz="1800">
              <a:solidFill>
                <a:srgbClr val="000000"/>
              </a:solidFill>
              <a:latin typeface="Arial"/>
              <a:ea typeface="Calibri"/>
              <a:cs typeface="Calibri"/>
            </a:endParaRPr>
          </a:p>
          <a:p>
            <a:pPr marL="971550" lvl="1" indent="-285750">
              <a:spcAft>
                <a:spcPts val="1200"/>
              </a:spcAft>
              <a:buClr>
                <a:schemeClr val="accent6"/>
              </a:buClr>
              <a:buFont typeface="Courier New" panose="020B0604020202020204" pitchFamily="34" charset="0"/>
              <a:buChar char="o"/>
            </a:pPr>
            <a:r>
              <a:rPr lang="en-US" sz="1800" b="1" dirty="0">
                <a:solidFill>
                  <a:srgbClr val="333333"/>
                </a:solidFill>
                <a:latin typeface="Arial"/>
                <a:ea typeface="Calibri"/>
                <a:cs typeface="Calibri"/>
              </a:rPr>
              <a:t>Problem based learning:</a:t>
            </a:r>
            <a:r>
              <a:rPr lang="en-US" sz="1800" dirty="0">
                <a:solidFill>
                  <a:srgbClr val="333333"/>
                </a:solidFill>
                <a:latin typeface="Arial"/>
                <a:ea typeface="Calibri"/>
                <a:cs typeface="Calibri"/>
              </a:rPr>
              <a:t> </a:t>
            </a:r>
            <a:r>
              <a:rPr lang="en-US" sz="1800" u="sng" dirty="0">
                <a:solidFill>
                  <a:srgbClr val="333333"/>
                </a:solidFill>
                <a:latin typeface="Arial"/>
                <a:ea typeface="Calibri"/>
                <a:cs typeface="Calibri"/>
                <a:hlinkClick r:id="rId10"/>
              </a:rPr>
              <a:t>problem based learning – Bradford VTS</a:t>
            </a:r>
            <a:endParaRPr lang="en-US" sz="1800">
              <a:solidFill>
                <a:srgbClr val="000000"/>
              </a:solidFill>
              <a:latin typeface="Arial"/>
              <a:ea typeface="Calibri"/>
              <a:cs typeface="Calibri"/>
            </a:endParaRPr>
          </a:p>
          <a:p>
            <a:pPr marL="971550" lvl="1" indent="-285750">
              <a:spcAft>
                <a:spcPts val="1200"/>
              </a:spcAft>
              <a:buClr>
                <a:schemeClr val="accent6"/>
              </a:buClr>
              <a:buFont typeface="Courier New" panose="020B0604020202020204" pitchFamily="34" charset="0"/>
              <a:buChar char="o"/>
            </a:pPr>
            <a:endParaRPr lang="en-US" sz="1600" dirty="0">
              <a:solidFill>
                <a:srgbClr val="333333"/>
              </a:solidFill>
              <a:latin typeface="Arial"/>
              <a:ea typeface="Calibri"/>
              <a:cs typeface="Arial"/>
            </a:endParaRPr>
          </a:p>
          <a:p>
            <a:pPr marL="342900" indent="-342900">
              <a:spcAft>
                <a:spcPts val="1200"/>
              </a:spcAft>
              <a:buClr>
                <a:schemeClr val="accent6"/>
              </a:buClr>
              <a:buChar char="•"/>
            </a:pPr>
            <a:endParaRPr lang="en-US" sz="1600" dirty="0">
              <a:solidFill>
                <a:srgbClr val="333333"/>
              </a:solidFill>
              <a:latin typeface="Arial"/>
              <a:ea typeface="Calibri"/>
              <a:cs typeface="Arial"/>
            </a:endParaRPr>
          </a:p>
          <a:p>
            <a:pPr marL="342900" indent="-342900">
              <a:spcAft>
                <a:spcPts val="1200"/>
              </a:spcAft>
              <a:buClr>
                <a:schemeClr val="accent6"/>
              </a:buClr>
              <a:buChar char="•"/>
            </a:pPr>
            <a:endParaRPr lang="en-US" sz="1600" dirty="0">
              <a:solidFill>
                <a:srgbClr val="333333"/>
              </a:solidFill>
              <a:latin typeface="Arial"/>
              <a:ea typeface="Calibri"/>
              <a:cs typeface="Arial"/>
            </a:endParaRPr>
          </a:p>
          <a:p>
            <a:pPr marL="342900" indent="-342900">
              <a:spcAft>
                <a:spcPts val="1200"/>
              </a:spcAft>
              <a:buClr>
                <a:schemeClr val="accent6"/>
              </a:buClr>
              <a:buChar char="•"/>
            </a:pPr>
            <a:endParaRPr lang="en-US" sz="1400" u="sng" dirty="0">
              <a:latin typeface="Calibri"/>
              <a:ea typeface="Calibri"/>
              <a:cs typeface="Calibri"/>
            </a:endParaRPr>
          </a:p>
          <a:p>
            <a:pPr>
              <a:spcAft>
                <a:spcPts val="1200"/>
              </a:spcAft>
              <a:buClr>
                <a:schemeClr val="accent6"/>
              </a:buClr>
            </a:pPr>
            <a:endParaRPr lang="en-GB" sz="2400" dirty="0">
              <a:latin typeface="Arial" panose="020B0604020202020204"/>
              <a:ea typeface="Calibri"/>
              <a:cs typeface="Arial" panose="020B0604020202020204"/>
            </a:endParaRPr>
          </a:p>
        </p:txBody>
      </p:sp>
    </p:spTree>
    <p:extLst>
      <p:ext uri="{BB962C8B-B14F-4D97-AF65-F5344CB8AC3E}">
        <p14:creationId xmlns:p14="http://schemas.microsoft.com/office/powerpoint/2010/main" val="228214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5DBC8-FB6F-B061-C2FB-3D3731DAA98C}"/>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212D14D0-814E-7BC4-3437-AE89E2AB9EC9}"/>
              </a:ext>
            </a:extLst>
          </p:cNvPr>
          <p:cNvSpPr>
            <a:spLocks noGrp="1"/>
          </p:cNvSpPr>
          <p:nvPr>
            <p:ph type="title"/>
          </p:nvPr>
        </p:nvSpPr>
        <p:spPr>
          <a:xfrm>
            <a:off x="432000" y="432000"/>
            <a:ext cx="11404154" cy="865186"/>
          </a:xfrm>
        </p:spPr>
        <p:txBody>
          <a:bodyPr/>
          <a:lstStyle/>
          <a:p>
            <a:r>
              <a:rPr lang="en-GB" dirty="0">
                <a:cs typeface="Arial"/>
              </a:rPr>
              <a:t>Teaching Skills (Digital)</a:t>
            </a:r>
          </a:p>
        </p:txBody>
      </p:sp>
      <p:sp>
        <p:nvSpPr>
          <p:cNvPr id="5" name="Content Placeholder 4">
            <a:extLst>
              <a:ext uri="{FF2B5EF4-FFF2-40B4-BE49-F238E27FC236}">
                <a16:creationId xmlns:a16="http://schemas.microsoft.com/office/drawing/2014/main" id="{99BCDC89-9423-7BE1-7E5D-59BA59CB5876}"/>
              </a:ext>
            </a:extLst>
          </p:cNvPr>
          <p:cNvSpPr>
            <a:spLocks noGrp="1"/>
          </p:cNvSpPr>
          <p:nvPr>
            <p:ph idx="1"/>
          </p:nvPr>
        </p:nvSpPr>
        <p:spPr>
          <a:xfrm>
            <a:off x="432000" y="1295878"/>
            <a:ext cx="11017445" cy="4932121"/>
          </a:xfrm>
        </p:spPr>
        <p:txBody>
          <a:bodyPr vert="horz" lIns="0" tIns="0" rIns="0" bIns="0" rtlCol="0" anchor="t">
            <a:normAutofit fontScale="92500" lnSpcReduction="10000"/>
          </a:bodyPr>
          <a:lstStyle/>
          <a:p>
            <a:pPr marL="285750" indent="-285750">
              <a:spcAft>
                <a:spcPts val="1200"/>
              </a:spcAft>
              <a:buChar char="•"/>
            </a:pPr>
            <a:r>
              <a:rPr lang="en-US" sz="2000" b="1" dirty="0">
                <a:solidFill>
                  <a:srgbClr val="333333"/>
                </a:solidFill>
                <a:latin typeface="Arial"/>
                <a:ea typeface="Calibri"/>
                <a:cs typeface="Arial"/>
              </a:rPr>
              <a:t>Take Your Teaching online: Open University. </a:t>
            </a:r>
            <a:r>
              <a:rPr lang="en-US" sz="2000" dirty="0">
                <a:solidFill>
                  <a:srgbClr val="231F20"/>
                </a:solidFill>
                <a:latin typeface="Arial"/>
                <a:ea typeface="Calibri"/>
                <a:cs typeface="Arial"/>
                <a:hlinkClick r:id="rId3"/>
              </a:rPr>
              <a:t>Take your teaching online | OpenLearn - Open University</a:t>
            </a:r>
            <a:r>
              <a:rPr lang="en-US" sz="2000" dirty="0">
                <a:solidFill>
                  <a:srgbClr val="1D2125"/>
                </a:solidFill>
                <a:latin typeface="Arial"/>
                <a:ea typeface="Calibri"/>
                <a:cs typeface="Arial"/>
              </a:rPr>
              <a:t> . </a:t>
            </a:r>
            <a:r>
              <a:rPr lang="en-US" sz="1900" dirty="0">
                <a:solidFill>
                  <a:srgbClr val="1D2125"/>
                </a:solidFill>
                <a:latin typeface="Arial"/>
                <a:ea typeface="Calibri"/>
                <a:cs typeface="Arial"/>
              </a:rPr>
              <a:t>Commitment required: This free, online course runs over </a:t>
            </a:r>
            <a:r>
              <a:rPr lang="en-US" sz="1900" dirty="0">
                <a:solidFill>
                  <a:srgbClr val="333333"/>
                </a:solidFill>
                <a:latin typeface="Arial"/>
                <a:ea typeface="Calibri"/>
                <a:cs typeface="Arial"/>
              </a:rPr>
              <a:t>8 weeks, requiring 3 hours per week. </a:t>
            </a:r>
            <a:r>
              <a:rPr lang="en-US" sz="2000" dirty="0">
                <a:solidFill>
                  <a:srgbClr val="1D2125"/>
                </a:solidFill>
                <a:latin typeface="Arial"/>
                <a:ea typeface="Calibri"/>
                <a:cs typeface="Arial"/>
              </a:rPr>
              <a:t>After studying this course, you should be able to: </a:t>
            </a:r>
          </a:p>
          <a:p>
            <a:pPr marL="971550" lvl="1" indent="-285750">
              <a:spcAft>
                <a:spcPts val="1200"/>
              </a:spcAft>
              <a:buFont typeface="Courier New" panose="020B0604020202020204" pitchFamily="34" charset="0"/>
              <a:buChar char="o"/>
            </a:pPr>
            <a:r>
              <a:rPr lang="en-US" sz="2000" dirty="0">
                <a:solidFill>
                  <a:srgbClr val="1D2125"/>
                </a:solidFill>
                <a:latin typeface="Arial"/>
                <a:ea typeface="Calibri"/>
                <a:cs typeface="Arial"/>
              </a:rPr>
              <a:t>Create, or support the creation of, digital material for different contexts and in a range of formats</a:t>
            </a:r>
          </a:p>
          <a:p>
            <a:pPr marL="971550" lvl="1" indent="-285750">
              <a:spcAft>
                <a:spcPts val="1200"/>
              </a:spcAft>
              <a:buFont typeface="Courier New" panose="020B0604020202020204" pitchFamily="34" charset="0"/>
              <a:buChar char="o"/>
            </a:pPr>
            <a:r>
              <a:rPr lang="en-US" sz="2000" dirty="0">
                <a:solidFill>
                  <a:srgbClr val="1D2125"/>
                </a:solidFill>
                <a:latin typeface="Arial"/>
                <a:ea typeface="Calibri"/>
                <a:cs typeface="Arial"/>
              </a:rPr>
              <a:t>Implement digital approaches to teaching and assessment</a:t>
            </a:r>
          </a:p>
          <a:p>
            <a:pPr marL="971550" lvl="1" indent="-285750">
              <a:spcAft>
                <a:spcPts val="1200"/>
              </a:spcAft>
              <a:buFont typeface="Courier New" panose="020B0604020202020204" pitchFamily="34" charset="0"/>
              <a:buChar char="o"/>
            </a:pPr>
            <a:r>
              <a:rPr lang="en-US" sz="2000" dirty="0">
                <a:solidFill>
                  <a:srgbClr val="1D2125"/>
                </a:solidFill>
                <a:latin typeface="Arial"/>
                <a:ea typeface="Calibri"/>
                <a:cs typeface="Arial"/>
              </a:rPr>
              <a:t>Use accessible and inclusive forms of communication, considering the needs of different users</a:t>
            </a:r>
          </a:p>
          <a:p>
            <a:pPr marL="971550" lvl="1" indent="-285750">
              <a:spcAft>
                <a:spcPts val="1200"/>
              </a:spcAft>
              <a:buFont typeface="Courier New" panose="020B0604020202020204" pitchFamily="34" charset="0"/>
              <a:buChar char="o"/>
            </a:pPr>
            <a:r>
              <a:rPr lang="en-US" sz="2000" dirty="0">
                <a:solidFill>
                  <a:srgbClr val="1D2125"/>
                </a:solidFill>
                <a:latin typeface="Arial"/>
                <a:ea typeface="Calibri"/>
                <a:cs typeface="Arial"/>
              </a:rPr>
              <a:t>Use collaborative digital environments and tools</a:t>
            </a:r>
          </a:p>
          <a:p>
            <a:pPr marL="971550" lvl="1" indent="-285750">
              <a:spcAft>
                <a:spcPts val="1200"/>
              </a:spcAft>
              <a:buFont typeface="Courier New" panose="020B0604020202020204" pitchFamily="34" charset="0"/>
              <a:buChar char="o"/>
            </a:pPr>
            <a:r>
              <a:rPr lang="en-US" sz="2000" dirty="0">
                <a:solidFill>
                  <a:srgbClr val="1D2125"/>
                </a:solidFill>
                <a:latin typeface="Arial"/>
                <a:ea typeface="Calibri"/>
                <a:cs typeface="Arial"/>
              </a:rPr>
              <a:t>Understand the educational value of different digital tools for teaching and learning</a:t>
            </a:r>
          </a:p>
          <a:p>
            <a:pPr marL="971550" lvl="1" indent="-285750">
              <a:spcAft>
                <a:spcPts val="1200"/>
              </a:spcAft>
              <a:buFont typeface="Courier New" panose="020B0604020202020204" pitchFamily="34" charset="0"/>
              <a:buChar char="o"/>
            </a:pPr>
            <a:r>
              <a:rPr lang="en-US" sz="2000" dirty="0">
                <a:solidFill>
                  <a:srgbClr val="1D2125"/>
                </a:solidFill>
                <a:latin typeface="Arial"/>
                <a:ea typeface="Calibri"/>
                <a:cs typeface="Arial"/>
              </a:rPr>
              <a:t>Share expertise through online communities of professional learning or practice</a:t>
            </a:r>
          </a:p>
          <a:p>
            <a:pPr marL="971550" lvl="1" indent="-285750">
              <a:spcAft>
                <a:spcPts val="1200"/>
              </a:spcAft>
              <a:buFont typeface="Courier New" panose="020B0604020202020204" pitchFamily="34" charset="0"/>
              <a:buChar char="o"/>
            </a:pPr>
            <a:r>
              <a:rPr lang="en-US" sz="2000" dirty="0">
                <a:solidFill>
                  <a:srgbClr val="1D2125"/>
                </a:solidFill>
                <a:latin typeface="Arial"/>
                <a:ea typeface="Calibri"/>
                <a:cs typeface="Arial"/>
              </a:rPr>
              <a:t>Use digital information to support decision making</a:t>
            </a:r>
          </a:p>
          <a:p>
            <a:pPr marL="971550" lvl="1" indent="-285750">
              <a:spcAft>
                <a:spcPts val="1200"/>
              </a:spcAft>
              <a:buFont typeface="Courier New" panose="020B0604020202020204" pitchFamily="34" charset="0"/>
              <a:buChar char="o"/>
            </a:pPr>
            <a:r>
              <a:rPr lang="en-US" sz="2000" dirty="0">
                <a:solidFill>
                  <a:srgbClr val="1D2125"/>
                </a:solidFill>
                <a:latin typeface="Arial"/>
                <a:ea typeface="Calibri"/>
                <a:cs typeface="Arial"/>
              </a:rPr>
              <a:t>Know where to find digital information sources and services relevant to your professional role. </a:t>
            </a:r>
            <a:endParaRPr lang="en-US" sz="2000" dirty="0">
              <a:solidFill>
                <a:srgbClr val="212B32"/>
              </a:solidFill>
              <a:cs typeface="Arial" panose="020B0604020202020204"/>
            </a:endParaRPr>
          </a:p>
        </p:txBody>
      </p:sp>
    </p:spTree>
    <p:extLst>
      <p:ext uri="{BB962C8B-B14F-4D97-AF65-F5344CB8AC3E}">
        <p14:creationId xmlns:p14="http://schemas.microsoft.com/office/powerpoint/2010/main" val="206673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D5D345-028E-4D85-88F6-ED5FFABCBBB0}"/>
              </a:ext>
            </a:extLst>
          </p:cNvPr>
          <p:cNvSpPr>
            <a:spLocks noGrp="1"/>
          </p:cNvSpPr>
          <p:nvPr>
            <p:ph idx="1"/>
          </p:nvPr>
        </p:nvSpPr>
        <p:spPr>
          <a:xfrm>
            <a:off x="432000" y="1521169"/>
            <a:ext cx="11088000" cy="4706830"/>
          </a:xfrm>
        </p:spPr>
        <p:txBody>
          <a:bodyPr vert="horz" lIns="0" tIns="0" rIns="0" bIns="0" rtlCol="0" anchor="t">
            <a:normAutofit/>
          </a:bodyPr>
          <a:lstStyle/>
          <a:p>
            <a:pPr marL="285750" indent="-285750">
              <a:buChar char="•"/>
            </a:pPr>
            <a:r>
              <a:rPr lang="en-US" sz="1700" b="1" dirty="0">
                <a:solidFill>
                  <a:srgbClr val="212B32"/>
                </a:solidFill>
                <a:cs typeface="Arial"/>
              </a:rPr>
              <a:t>The Digital Skills Assessment Tool (DSAT) is an online tool for NHS and social care workers</a:t>
            </a:r>
            <a:r>
              <a:rPr lang="en-US" sz="1700" dirty="0">
                <a:solidFill>
                  <a:srgbClr val="212B32"/>
                </a:solidFill>
                <a:cs typeface="Arial"/>
              </a:rPr>
              <a:t>.</a:t>
            </a:r>
            <a:r>
              <a:rPr lang="en-US" sz="1700" dirty="0">
                <a:cs typeface="Arial"/>
                <a:hlinkClick r:id="rId2"/>
              </a:rPr>
              <a:t>Digital Skills Assessment Tool | Digital Transformation</a:t>
            </a:r>
            <a:r>
              <a:rPr lang="en-US" sz="1700" dirty="0">
                <a:solidFill>
                  <a:srgbClr val="212B32"/>
                </a:solidFill>
                <a:cs typeface="Arial"/>
              </a:rPr>
              <a:t> .It helps assess digital skills by answering a set of questions, and then signposts to learning resources which will help improve existing skills. The assessment is delivered through our network of Digital Learning centers. To </a:t>
            </a:r>
            <a:r>
              <a:rPr lang="en-US" sz="1700" dirty="0">
                <a:solidFill>
                  <a:srgbClr val="0563C1"/>
                </a:solidFill>
                <a:cs typeface="Arial"/>
                <a:hlinkClick r:id="rId3">
                  <a:extLst>
                    <a:ext uri="{A12FA001-AC4F-418D-AE19-62706E023703}">
                      <ahyp:hlinkClr xmlns:ahyp="http://schemas.microsoft.com/office/drawing/2018/hyperlinkcolor" val="tx"/>
                    </a:ext>
                  </a:extLst>
                </a:hlinkClick>
              </a:rPr>
              <a:t>find your registered centre</a:t>
            </a:r>
            <a:r>
              <a:rPr lang="en-US" sz="1700" dirty="0">
                <a:solidFill>
                  <a:srgbClr val="212B32"/>
                </a:solidFill>
                <a:cs typeface="Arial"/>
              </a:rPr>
              <a:t> please visit the Digital Learning Solutions website. The tool has been developed by the NHS Digital Academy in partnership with the </a:t>
            </a:r>
            <a:r>
              <a:rPr lang="en-US" sz="1700" dirty="0">
                <a:solidFill>
                  <a:srgbClr val="0563C1"/>
                </a:solidFill>
                <a:cs typeface="Arial"/>
                <a:hlinkClick r:id="rId4">
                  <a:extLst>
                    <a:ext uri="{A12FA001-AC4F-418D-AE19-62706E023703}">
                      <ahyp:hlinkClr xmlns:ahyp="http://schemas.microsoft.com/office/drawing/2018/hyperlinkcolor" val="tx"/>
                    </a:ext>
                  </a:extLst>
                </a:hlinkClick>
              </a:rPr>
              <a:t>Technology Enhanced Learning (TEL)</a:t>
            </a:r>
            <a:r>
              <a:rPr lang="en-US" sz="1700" dirty="0">
                <a:solidFill>
                  <a:srgbClr val="212B32"/>
                </a:solidFill>
                <a:cs typeface="Arial"/>
              </a:rPr>
              <a:t> team.</a:t>
            </a:r>
            <a:endParaRPr lang="en-US" dirty="0">
              <a:cs typeface="Arial" panose="020B0604020202020204"/>
            </a:endParaRPr>
          </a:p>
        </p:txBody>
      </p:sp>
      <p:sp>
        <p:nvSpPr>
          <p:cNvPr id="4" name="Title 3">
            <a:extLst>
              <a:ext uri="{FF2B5EF4-FFF2-40B4-BE49-F238E27FC236}">
                <a16:creationId xmlns:a16="http://schemas.microsoft.com/office/drawing/2014/main" id="{E7197D6C-E348-D96D-6C8F-BA857B97E5E3}"/>
              </a:ext>
            </a:extLst>
          </p:cNvPr>
          <p:cNvSpPr>
            <a:spLocks noGrp="1"/>
          </p:cNvSpPr>
          <p:nvPr>
            <p:ph type="title"/>
          </p:nvPr>
        </p:nvSpPr>
        <p:spPr/>
        <p:txBody>
          <a:bodyPr/>
          <a:lstStyle/>
          <a:p>
            <a:r>
              <a:rPr lang="en-GB" dirty="0">
                <a:cs typeface="Arial"/>
              </a:rPr>
              <a:t>Teaching Skill (Digital)</a:t>
            </a:r>
            <a:endParaRPr lang="en-GB" dirty="0"/>
          </a:p>
        </p:txBody>
      </p:sp>
    </p:spTree>
    <p:extLst>
      <p:ext uri="{BB962C8B-B14F-4D97-AF65-F5344CB8AC3E}">
        <p14:creationId xmlns:p14="http://schemas.microsoft.com/office/powerpoint/2010/main" val="34892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CCBCF-9328-5FF7-ACB7-84009316BE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9445C0-1A70-B6F0-6620-A09D947B230C}"/>
              </a:ext>
            </a:extLst>
          </p:cNvPr>
          <p:cNvSpPr>
            <a:spLocks noGrp="1"/>
          </p:cNvSpPr>
          <p:nvPr>
            <p:ph type="title"/>
          </p:nvPr>
        </p:nvSpPr>
        <p:spPr>
          <a:xfrm>
            <a:off x="747468" y="2165645"/>
            <a:ext cx="4834887" cy="1269119"/>
          </a:xfrm>
        </p:spPr>
        <p:txBody>
          <a:bodyPr/>
          <a:lstStyle/>
          <a:p>
            <a:r>
              <a:rPr lang="en-GB" dirty="0">
                <a:cs typeface="Arial"/>
              </a:rPr>
              <a:t>Coaching &amp; Mentoring Skills</a:t>
            </a:r>
          </a:p>
        </p:txBody>
      </p:sp>
      <p:sp>
        <p:nvSpPr>
          <p:cNvPr id="3" name="Text Placeholder 2">
            <a:extLst>
              <a:ext uri="{FF2B5EF4-FFF2-40B4-BE49-F238E27FC236}">
                <a16:creationId xmlns:a16="http://schemas.microsoft.com/office/drawing/2014/main" id="{DB8D9343-6801-7A03-DDD5-E7C16F0D1ADC}"/>
              </a:ext>
            </a:extLst>
          </p:cNvPr>
          <p:cNvSpPr>
            <a:spLocks noGrp="1"/>
          </p:cNvSpPr>
          <p:nvPr>
            <p:ph type="body" sz="quarter" idx="13"/>
          </p:nvPr>
        </p:nvSpPr>
        <p:spPr>
          <a:xfrm>
            <a:off x="2703463" y="5671633"/>
            <a:ext cx="3890150" cy="896938"/>
          </a:xfrm>
        </p:spPr>
        <p:txBody>
          <a:bodyPr vert="horz" lIns="0" tIns="0" rIns="0" bIns="0" rtlCol="0" anchor="t">
            <a:normAutofit/>
          </a:bodyPr>
          <a:lstStyle/>
          <a:p>
            <a:r>
              <a:rPr lang="en-GB" sz="2000" i="1">
                <a:cs typeface="Arial"/>
              </a:rPr>
              <a:t>Please note profession-specific educator training programs &amp; CPD may also include this topic</a:t>
            </a:r>
            <a:endParaRPr lang="en-US"/>
          </a:p>
        </p:txBody>
      </p:sp>
      <p:pic>
        <p:nvPicPr>
          <p:cNvPr id="4" name="Picture 3" descr="DSC_1717_RP2S1CE.jpg">
            <a:extLst>
              <a:ext uri="{FF2B5EF4-FFF2-40B4-BE49-F238E27FC236}">
                <a16:creationId xmlns:a16="http://schemas.microsoft.com/office/drawing/2014/main" id="{DE0BE1B2-A943-2DAC-C7C9-ECA50206C4E2}"/>
              </a:ext>
            </a:extLst>
          </p:cNvPr>
          <p:cNvPicPr>
            <a:picLocks noChangeAspect="1"/>
          </p:cNvPicPr>
          <p:nvPr/>
        </p:nvPicPr>
        <p:blipFill>
          <a:blip r:embed="rId2"/>
          <a:stretch>
            <a:fillRect/>
          </a:stretch>
        </p:blipFill>
        <p:spPr>
          <a:xfrm>
            <a:off x="5887528" y="911344"/>
            <a:ext cx="3651850" cy="2504896"/>
          </a:xfrm>
          <a:prstGeom prst="rect">
            <a:avLst/>
          </a:prstGeom>
        </p:spPr>
      </p:pic>
      <p:pic>
        <p:nvPicPr>
          <p:cNvPr id="5" name="Picture 4" descr="7I9A7025_RP2S3CE.jpg">
            <a:extLst>
              <a:ext uri="{FF2B5EF4-FFF2-40B4-BE49-F238E27FC236}">
                <a16:creationId xmlns:a16="http://schemas.microsoft.com/office/drawing/2014/main" id="{3E6927FC-27A3-A12C-5CBB-C848AB647496}"/>
              </a:ext>
            </a:extLst>
          </p:cNvPr>
          <p:cNvPicPr>
            <a:picLocks noChangeAspect="1"/>
          </p:cNvPicPr>
          <p:nvPr/>
        </p:nvPicPr>
        <p:blipFill>
          <a:blip r:embed="rId3"/>
          <a:stretch>
            <a:fillRect/>
          </a:stretch>
        </p:blipFill>
        <p:spPr>
          <a:xfrm>
            <a:off x="5168660" y="3595147"/>
            <a:ext cx="2861095" cy="1924949"/>
          </a:xfrm>
          <a:prstGeom prst="rect">
            <a:avLst/>
          </a:prstGeom>
        </p:spPr>
      </p:pic>
      <p:pic>
        <p:nvPicPr>
          <p:cNvPr id="6" name="Picture 5" descr="RAF100RP2S2JB-87.jpg">
            <a:extLst>
              <a:ext uri="{FF2B5EF4-FFF2-40B4-BE49-F238E27FC236}">
                <a16:creationId xmlns:a16="http://schemas.microsoft.com/office/drawing/2014/main" id="{CE80D3E4-514B-F02A-019D-C0B8BE0F4EFF}"/>
              </a:ext>
            </a:extLst>
          </p:cNvPr>
          <p:cNvPicPr>
            <a:picLocks noChangeAspect="1"/>
          </p:cNvPicPr>
          <p:nvPr/>
        </p:nvPicPr>
        <p:blipFill>
          <a:blip r:embed="rId4"/>
          <a:stretch>
            <a:fillRect/>
          </a:stretch>
        </p:blipFill>
        <p:spPr>
          <a:xfrm>
            <a:off x="3156639" y="3421810"/>
            <a:ext cx="1508005" cy="2099095"/>
          </a:xfrm>
          <a:prstGeom prst="rect">
            <a:avLst/>
          </a:prstGeom>
        </p:spPr>
      </p:pic>
    </p:spTree>
    <p:extLst>
      <p:ext uri="{BB962C8B-B14F-4D97-AF65-F5344CB8AC3E}">
        <p14:creationId xmlns:p14="http://schemas.microsoft.com/office/powerpoint/2010/main" val="3251905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E9C2E-2A1F-1F6E-7583-13676D7D2AD1}"/>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293875C1-2EC5-CA57-72C9-F7FAF0B10C59}"/>
              </a:ext>
            </a:extLst>
          </p:cNvPr>
          <p:cNvSpPr>
            <a:spLocks noGrp="1"/>
          </p:cNvSpPr>
          <p:nvPr>
            <p:ph type="title"/>
          </p:nvPr>
        </p:nvSpPr>
        <p:spPr>
          <a:xfrm>
            <a:off x="432000" y="432000"/>
            <a:ext cx="11404154" cy="865186"/>
          </a:xfrm>
        </p:spPr>
        <p:txBody>
          <a:bodyPr/>
          <a:lstStyle/>
          <a:p>
            <a:r>
              <a:rPr lang="en-GB" dirty="0">
                <a:cs typeface="Arial"/>
              </a:rPr>
              <a:t>Coaching &amp; Mentoring Resources</a:t>
            </a:r>
          </a:p>
        </p:txBody>
      </p:sp>
      <p:sp>
        <p:nvSpPr>
          <p:cNvPr id="5" name="Content Placeholder 4">
            <a:extLst>
              <a:ext uri="{FF2B5EF4-FFF2-40B4-BE49-F238E27FC236}">
                <a16:creationId xmlns:a16="http://schemas.microsoft.com/office/drawing/2014/main" id="{15FD3FE0-F607-9F49-3382-88AE7C7A05DD}"/>
              </a:ext>
            </a:extLst>
          </p:cNvPr>
          <p:cNvSpPr>
            <a:spLocks noGrp="1"/>
          </p:cNvSpPr>
          <p:nvPr>
            <p:ph idx="1"/>
          </p:nvPr>
        </p:nvSpPr>
        <p:spPr>
          <a:xfrm>
            <a:off x="432000" y="1295878"/>
            <a:ext cx="11405633" cy="5147781"/>
          </a:xfrm>
        </p:spPr>
        <p:txBody>
          <a:bodyPr vert="horz" lIns="0" tIns="0" rIns="0" bIns="0" rtlCol="0" anchor="t">
            <a:noAutofit/>
          </a:bodyPr>
          <a:lstStyle/>
          <a:p>
            <a:pPr marL="285750" indent="-285750">
              <a:buClr>
                <a:schemeClr val="accent6"/>
              </a:buClr>
              <a:buChar char="•"/>
            </a:pPr>
            <a:r>
              <a:rPr lang="en-US" sz="1800" b="1" dirty="0">
                <a:ea typeface="+mn-lt"/>
                <a:cs typeface="+mn-lt"/>
              </a:rPr>
              <a:t>Coaching Conversations - Part 1</a:t>
            </a:r>
            <a:r>
              <a:rPr lang="en-US" sz="1800" dirty="0">
                <a:ea typeface="+mn-lt"/>
                <a:cs typeface="+mn-lt"/>
              </a:rPr>
              <a:t> Includes topics on The Coaching Spectrum, Skill and Will, Active Listening: </a:t>
            </a:r>
            <a:r>
              <a:rPr lang="en-US" sz="1800" dirty="0">
                <a:solidFill>
                  <a:srgbClr val="0070C0"/>
                </a:solidFill>
                <a:ea typeface="+mn-lt"/>
                <a:cs typeface="+mn-lt"/>
                <a:hlinkClick r:id="rId3">
                  <a:extLst>
                    <a:ext uri="{A12FA001-AC4F-418D-AE19-62706E023703}">
                      <ahyp:hlinkClr xmlns:ahyp="http://schemas.microsoft.com/office/drawing/2018/hyperlinkcolor" val="tx"/>
                    </a:ext>
                  </a:extLst>
                </a:hlinkClick>
              </a:rPr>
              <a:t>Resource details</a:t>
            </a:r>
            <a:endParaRPr lang="en-US" sz="1800" dirty="0">
              <a:solidFill>
                <a:srgbClr val="0070C0"/>
              </a:solidFill>
              <a:ea typeface="+mn-lt"/>
              <a:cs typeface="+mn-lt"/>
            </a:endParaRPr>
          </a:p>
          <a:p>
            <a:pPr marL="285750" indent="-285750">
              <a:buClr>
                <a:schemeClr val="accent6"/>
              </a:buClr>
              <a:buChar char="•"/>
            </a:pPr>
            <a:r>
              <a:rPr lang="en-US" sz="1800" b="1" dirty="0">
                <a:latin typeface="Arial"/>
                <a:ea typeface="Calibri"/>
                <a:cs typeface="Arial"/>
              </a:rPr>
              <a:t>Coaching Conversations – Part 2</a:t>
            </a:r>
            <a:r>
              <a:rPr lang="en-US" sz="1800" dirty="0">
                <a:latin typeface="Arial"/>
                <a:ea typeface="Calibri"/>
                <a:cs typeface="Arial"/>
              </a:rPr>
              <a:t>. </a:t>
            </a:r>
            <a:r>
              <a:rPr lang="en-US" sz="1800" dirty="0">
                <a:solidFill>
                  <a:srgbClr val="0070C0"/>
                </a:solidFill>
                <a:ea typeface="+mn-lt"/>
                <a:cs typeface="+mn-lt"/>
                <a:hlinkClick r:id="rId4">
                  <a:extLst>
                    <a:ext uri="{A12FA001-AC4F-418D-AE19-62706E023703}">
                      <ahyp:hlinkClr xmlns:ahyp="http://schemas.microsoft.com/office/drawing/2018/hyperlinkcolor" val="tx"/>
                    </a:ext>
                  </a:extLst>
                </a:hlinkClick>
              </a:rPr>
              <a:t>Resource details</a:t>
            </a:r>
            <a:endParaRPr lang="en-US" sz="1800" dirty="0">
              <a:solidFill>
                <a:srgbClr val="0070C0"/>
              </a:solidFill>
              <a:ea typeface="+mn-lt"/>
              <a:cs typeface="+mn-lt"/>
            </a:endParaRPr>
          </a:p>
          <a:p>
            <a:pPr marL="285750" indent="-285750">
              <a:buClr>
                <a:schemeClr val="accent6"/>
              </a:buClr>
              <a:buChar char="•"/>
            </a:pPr>
            <a:r>
              <a:rPr lang="en-US" sz="1800" b="1" dirty="0">
                <a:solidFill>
                  <a:srgbClr val="231F20"/>
                </a:solidFill>
                <a:latin typeface="Arial"/>
                <a:ea typeface="Calibri"/>
                <a:cs typeface="Arial"/>
              </a:rPr>
              <a:t>Mentoring: </a:t>
            </a:r>
            <a:r>
              <a:rPr lang="en-US" sz="1800" dirty="0">
                <a:solidFill>
                  <a:srgbClr val="0070C0"/>
                </a:solidFill>
                <a:latin typeface="Arial"/>
                <a:ea typeface="Calibri"/>
                <a:cs typeface="Arial"/>
                <a:hlinkClick r:id="rId5">
                  <a:extLst>
                    <a:ext uri="{A12FA001-AC4F-418D-AE19-62706E023703}">
                      <ahyp:hlinkClr xmlns:ahyp="http://schemas.microsoft.com/office/drawing/2018/hyperlinkcolor" val="tx"/>
                    </a:ext>
                  </a:extLst>
                </a:hlinkClick>
              </a:rPr>
              <a:t>NHS Elect</a:t>
            </a:r>
            <a:r>
              <a:rPr lang="en-US" sz="1800" dirty="0">
                <a:solidFill>
                  <a:srgbClr val="0070C0"/>
                </a:solidFill>
                <a:latin typeface="Arial"/>
                <a:ea typeface="Calibri"/>
                <a:cs typeface="Arial"/>
              </a:rPr>
              <a:t>.</a:t>
            </a:r>
            <a:r>
              <a:rPr lang="en-US" sz="1800" dirty="0">
                <a:solidFill>
                  <a:srgbClr val="231F20"/>
                </a:solidFill>
                <a:latin typeface="Arial"/>
                <a:ea typeface="Calibri"/>
                <a:cs typeface="Arial"/>
              </a:rPr>
              <a:t> </a:t>
            </a:r>
            <a:r>
              <a:rPr lang="en-US" sz="1800" dirty="0">
                <a:solidFill>
                  <a:srgbClr val="231F20"/>
                </a:solidFill>
                <a:latin typeface="Arial"/>
                <a:ea typeface="Calibri"/>
                <a:cs typeface="Calibri"/>
              </a:rPr>
              <a:t>Whether you want to start mentoring someone or you're already an experienced mentor looking to refresh your understanding - this e-learning course will guide you through the fundamentals of mentoring. Our experienced coaching faculty will give you the tools you need to get started through this four hour online course.</a:t>
            </a:r>
            <a:r>
              <a:rPr lang="en-US" sz="1800" dirty="0">
                <a:solidFill>
                  <a:srgbClr val="231F20"/>
                </a:solidFill>
                <a:latin typeface="Arial"/>
                <a:ea typeface="Calibri"/>
                <a:cs typeface="Arial"/>
              </a:rPr>
              <a:t> (</a:t>
            </a:r>
            <a:r>
              <a:rPr lang="en-US" sz="1800" i="1" dirty="0">
                <a:solidFill>
                  <a:srgbClr val="231F20"/>
                </a:solidFill>
                <a:latin typeface="Arial"/>
                <a:ea typeface="Calibri"/>
                <a:cs typeface="Calibri"/>
              </a:rPr>
              <a:t>NB only some South West organizations have signed up for staff to receive free access)  </a:t>
            </a:r>
          </a:p>
          <a:p>
            <a:pPr marL="285750" indent="-285750">
              <a:buClr>
                <a:schemeClr val="accent6"/>
              </a:buClr>
              <a:buChar char="•"/>
            </a:pPr>
            <a:r>
              <a:rPr lang="en-US" sz="1800" b="1" dirty="0">
                <a:latin typeface="Arial"/>
                <a:ea typeface="Calibri"/>
                <a:cs typeface="Calibri"/>
              </a:rPr>
              <a:t>Coaching skills: </a:t>
            </a:r>
            <a:r>
              <a:rPr lang="en-US" sz="1800" b="1" dirty="0">
                <a:latin typeface="Arial"/>
                <a:ea typeface="Calibri"/>
                <a:cs typeface="Arial"/>
              </a:rPr>
              <a:t>NHS Leadership academy </a:t>
            </a:r>
            <a:r>
              <a:rPr lang="en-US" sz="1800" dirty="0">
                <a:latin typeface="Arial"/>
                <a:ea typeface="Roboto"/>
                <a:cs typeface="Arial"/>
              </a:rPr>
              <a:t>You will need to register for an account to access this module:  </a:t>
            </a:r>
            <a:r>
              <a:rPr lang="en-US" sz="1800" dirty="0">
                <a:ea typeface="+mn-lt"/>
                <a:cs typeface="+mn-lt"/>
                <a:hlinkClick r:id="rId6"/>
              </a:rPr>
              <a:t>HELM LMS</a:t>
            </a:r>
            <a:r>
              <a:rPr lang="en-US" sz="1800" dirty="0">
                <a:latin typeface="Arial"/>
                <a:ea typeface="Roboto"/>
                <a:cs typeface="Arial"/>
              </a:rPr>
              <a:t>.</a:t>
            </a:r>
            <a:r>
              <a:rPr lang="en-US" sz="1800" dirty="0">
                <a:latin typeface="Arial"/>
                <a:ea typeface="Roboto"/>
                <a:cs typeface="Roboto"/>
              </a:rPr>
              <a:t> </a:t>
            </a:r>
            <a:r>
              <a:rPr lang="en-US" sz="1800" dirty="0">
                <a:latin typeface="Arial"/>
                <a:ea typeface="Roboto Condensed"/>
                <a:cs typeface="Roboto Condensed"/>
              </a:rPr>
              <a:t>Learning objectives: </a:t>
            </a:r>
            <a:endParaRPr lang="en-US" sz="1800" dirty="0">
              <a:latin typeface="Arial"/>
              <a:ea typeface="Roboto"/>
              <a:cs typeface="Arial"/>
            </a:endParaRPr>
          </a:p>
          <a:p>
            <a:pPr marL="971550" lvl="1" indent="-285750">
              <a:spcAft>
                <a:spcPts val="600"/>
              </a:spcAft>
              <a:buClr>
                <a:schemeClr val="accent6"/>
              </a:buClr>
              <a:buFont typeface="Courier New" panose="020B0604020202020204" pitchFamily="34" charset="0"/>
              <a:buChar char="o"/>
            </a:pPr>
            <a:r>
              <a:rPr lang="en-US" sz="1800" dirty="0">
                <a:latin typeface="Arial"/>
                <a:ea typeface="Roboto"/>
                <a:cs typeface="Roboto"/>
              </a:rPr>
              <a:t>Explain the principles of coaching and how these differ from other forms of support and development,</a:t>
            </a:r>
            <a:endParaRPr lang="en-US" sz="1800" dirty="0">
              <a:latin typeface="Arial"/>
              <a:ea typeface="Roboto"/>
              <a:cs typeface="Arial"/>
            </a:endParaRPr>
          </a:p>
          <a:p>
            <a:pPr marL="971550" lvl="1" indent="-285750">
              <a:spcAft>
                <a:spcPts val="600"/>
              </a:spcAft>
              <a:buClr>
                <a:schemeClr val="accent6"/>
              </a:buClr>
              <a:buFont typeface="Courier New" panose="020B0604020202020204" pitchFamily="34" charset="0"/>
              <a:buChar char="o"/>
            </a:pPr>
            <a:r>
              <a:rPr lang="en-US" sz="1800" dirty="0" err="1">
                <a:latin typeface="Arial"/>
                <a:ea typeface="Roboto"/>
                <a:cs typeface="Roboto"/>
              </a:rPr>
              <a:t>Recognise</a:t>
            </a:r>
            <a:r>
              <a:rPr lang="en-US" sz="1800" dirty="0">
                <a:latin typeface="Arial"/>
                <a:ea typeface="Roboto"/>
                <a:cs typeface="Roboto"/>
              </a:rPr>
              <a:t> how coaching benefits you, your staff and your organization</a:t>
            </a:r>
            <a:endParaRPr lang="en-US" sz="1800" dirty="0">
              <a:latin typeface="Arial"/>
              <a:ea typeface="Roboto"/>
              <a:cs typeface="Arial"/>
            </a:endParaRPr>
          </a:p>
          <a:p>
            <a:pPr marL="971550" lvl="1" indent="-285750">
              <a:spcAft>
                <a:spcPts val="600"/>
              </a:spcAft>
              <a:buClr>
                <a:schemeClr val="accent6"/>
              </a:buClr>
              <a:buFont typeface="Courier New" panose="020B0604020202020204" pitchFamily="34" charset="0"/>
              <a:buChar char="o"/>
            </a:pPr>
            <a:r>
              <a:rPr lang="en-US" sz="1800" dirty="0">
                <a:latin typeface="Arial"/>
                <a:ea typeface="Roboto"/>
                <a:cs typeface="Roboto"/>
              </a:rPr>
              <a:t>Apply the skills, knowledge and </a:t>
            </a:r>
            <a:r>
              <a:rPr lang="en-US" sz="1800" dirty="0" err="1">
                <a:latin typeface="Arial"/>
                <a:ea typeface="Roboto"/>
                <a:cs typeface="Roboto"/>
              </a:rPr>
              <a:t>behaviours</a:t>
            </a:r>
            <a:r>
              <a:rPr lang="en-US" sz="1800" dirty="0">
                <a:latin typeface="Arial"/>
                <a:ea typeface="Roboto"/>
                <a:cs typeface="Roboto"/>
              </a:rPr>
              <a:t> of an effective coach to your own coaching work </a:t>
            </a:r>
            <a:endParaRPr lang="en-US" sz="1800" dirty="0">
              <a:latin typeface="Arial"/>
              <a:ea typeface="Roboto"/>
              <a:cs typeface="Arial"/>
            </a:endParaRPr>
          </a:p>
          <a:p>
            <a:pPr marL="971550" lvl="1" indent="-285750">
              <a:spcAft>
                <a:spcPts val="600"/>
              </a:spcAft>
              <a:buClr>
                <a:schemeClr val="accent6"/>
              </a:buClr>
              <a:buFont typeface="Courier New" panose="020B0604020202020204" pitchFamily="34" charset="0"/>
              <a:buChar char="o"/>
            </a:pPr>
            <a:r>
              <a:rPr lang="en-US" sz="1800" dirty="0">
                <a:latin typeface="Arial"/>
                <a:ea typeface="Roboto"/>
                <a:cs typeface="Roboto"/>
              </a:rPr>
              <a:t>Make use of a recommended framework to engage staff in coaching conversations </a:t>
            </a:r>
            <a:endParaRPr lang="en-US" sz="1800" dirty="0">
              <a:latin typeface="Arial"/>
              <a:ea typeface="Roboto"/>
              <a:cs typeface="Arial"/>
            </a:endParaRPr>
          </a:p>
          <a:p>
            <a:pPr marL="971550" lvl="1" indent="-285750">
              <a:spcAft>
                <a:spcPts val="600"/>
              </a:spcAft>
              <a:buClr>
                <a:schemeClr val="accent6"/>
              </a:buClr>
              <a:buFont typeface="Courier New" panose="020B0604020202020204" pitchFamily="34" charset="0"/>
              <a:buChar char="o"/>
            </a:pPr>
            <a:r>
              <a:rPr lang="en-US" sz="1800" dirty="0">
                <a:latin typeface="Arial"/>
                <a:ea typeface="Roboto"/>
                <a:cs typeface="Roboto"/>
              </a:rPr>
              <a:t>Find opportunities to use coaching in a work context.</a:t>
            </a:r>
            <a:endParaRPr lang="en-US" sz="1800">
              <a:latin typeface="Arial"/>
              <a:ea typeface="Roboto"/>
              <a:cs typeface="Arial"/>
            </a:endParaRPr>
          </a:p>
          <a:p>
            <a:pPr marL="285750" indent="-285750">
              <a:buClr>
                <a:schemeClr val="accent6"/>
              </a:buClr>
              <a:buChar char="•"/>
            </a:pPr>
            <a:endParaRPr lang="en-US" sz="1800" dirty="0">
              <a:solidFill>
                <a:srgbClr val="231F20"/>
              </a:solidFill>
              <a:latin typeface="Arial"/>
              <a:ea typeface="Calibri"/>
              <a:cs typeface="Calibri"/>
            </a:endParaRPr>
          </a:p>
          <a:p>
            <a:pPr marL="342900" indent="-342900">
              <a:buClr>
                <a:schemeClr val="accent6"/>
              </a:buClr>
              <a:buChar char="•"/>
            </a:pPr>
            <a:endParaRPr lang="en-US" sz="2400" dirty="0">
              <a:solidFill>
                <a:srgbClr val="231F20"/>
              </a:solidFill>
              <a:latin typeface="Arial"/>
              <a:ea typeface="Calibri"/>
              <a:cs typeface="Arial"/>
            </a:endParaRPr>
          </a:p>
        </p:txBody>
      </p:sp>
    </p:spTree>
    <p:extLst>
      <p:ext uri="{BB962C8B-B14F-4D97-AF65-F5344CB8AC3E}">
        <p14:creationId xmlns:p14="http://schemas.microsoft.com/office/powerpoint/2010/main" val="58943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A71DD-FD79-25E7-87C2-4DCF945BAF7E}"/>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09A0A83C-8CF1-4F43-C7A9-BEA00B856953}"/>
              </a:ext>
            </a:extLst>
          </p:cNvPr>
          <p:cNvSpPr>
            <a:spLocks noGrp="1"/>
          </p:cNvSpPr>
          <p:nvPr>
            <p:ph type="title"/>
          </p:nvPr>
        </p:nvSpPr>
        <p:spPr>
          <a:xfrm>
            <a:off x="432000" y="432000"/>
            <a:ext cx="11404154" cy="865186"/>
          </a:xfrm>
        </p:spPr>
        <p:txBody>
          <a:bodyPr>
            <a:normAutofit/>
          </a:bodyPr>
          <a:lstStyle/>
          <a:p>
            <a:r>
              <a:rPr lang="en-GB" dirty="0"/>
              <a:t>Acknowledgements</a:t>
            </a:r>
            <a:r>
              <a:rPr lang="en-GB" dirty="0">
                <a:solidFill>
                  <a:srgbClr val="231F20"/>
                </a:solidFill>
              </a:rPr>
              <a:t> &amp; Co-Produced with:</a:t>
            </a:r>
            <a:endParaRPr lang="en-US" sz="2800" dirty="0">
              <a:solidFill>
                <a:srgbClr val="000000"/>
              </a:solidFill>
              <a:cs typeface="Arial"/>
            </a:endParaRPr>
          </a:p>
        </p:txBody>
      </p:sp>
      <p:sp>
        <p:nvSpPr>
          <p:cNvPr id="5" name="Content Placeholder 4">
            <a:extLst>
              <a:ext uri="{FF2B5EF4-FFF2-40B4-BE49-F238E27FC236}">
                <a16:creationId xmlns:a16="http://schemas.microsoft.com/office/drawing/2014/main" id="{0F996303-4D90-0528-53BB-C6EC53752DD5}"/>
              </a:ext>
            </a:extLst>
          </p:cNvPr>
          <p:cNvSpPr>
            <a:spLocks noGrp="1"/>
          </p:cNvSpPr>
          <p:nvPr>
            <p:ph idx="1"/>
          </p:nvPr>
        </p:nvSpPr>
        <p:spPr>
          <a:xfrm>
            <a:off x="432000" y="1298539"/>
            <a:ext cx="11399509" cy="5130743"/>
          </a:xfrm>
        </p:spPr>
        <p:txBody>
          <a:bodyPr vert="horz" lIns="0" tIns="0" rIns="0" bIns="0" rtlCol="0" anchor="t">
            <a:noAutofit/>
          </a:bodyPr>
          <a:lstStyle/>
          <a:p>
            <a:r>
              <a:rPr lang="en-US" sz="2000" dirty="0">
                <a:solidFill>
                  <a:srgbClr val="000000"/>
                </a:solidFill>
                <a:ea typeface="Calibri"/>
                <a:cs typeface="Calibri"/>
              </a:rPr>
              <a:t>NHSE SW WT&amp;E Jane Thurlow, Lead Associate Dean for Faculty Development &amp; Learner support</a:t>
            </a:r>
            <a:endParaRPr lang="en-US" dirty="0">
              <a:cs typeface="Arial"/>
            </a:endParaRPr>
          </a:p>
          <a:p>
            <a:r>
              <a:rPr lang="en-US" sz="2000" dirty="0">
                <a:solidFill>
                  <a:srgbClr val="000000"/>
                </a:solidFill>
                <a:ea typeface="Calibri"/>
                <a:cs typeface="Calibri"/>
              </a:rPr>
              <a:t>NHSE SW WT&amp;E Quality Team: Andy Gadsby </a:t>
            </a:r>
            <a:endParaRPr lang="en-US" sz="2000" dirty="0">
              <a:cs typeface="Arial"/>
            </a:endParaRPr>
          </a:p>
          <a:p>
            <a:r>
              <a:rPr lang="en-US" sz="2000" dirty="0">
                <a:solidFill>
                  <a:srgbClr val="000000"/>
                </a:solidFill>
                <a:ea typeface="Calibri"/>
                <a:cs typeface="Calibri"/>
              </a:rPr>
              <a:t>NHSE Nursing, midwifery &amp; social care: Rachel Tims</a:t>
            </a:r>
          </a:p>
          <a:p>
            <a:r>
              <a:rPr lang="en-US" sz="2000" dirty="0">
                <a:solidFill>
                  <a:srgbClr val="000000"/>
                </a:solidFill>
                <a:ea typeface="Calibri"/>
                <a:cs typeface="Arial"/>
              </a:rPr>
              <a:t>NHSE SW AHP WT&amp;E team: Carrie Biddle, Sarah Ashley-Maguire, Sarah Todd, Rachael Brandreth </a:t>
            </a:r>
          </a:p>
          <a:p>
            <a:r>
              <a:rPr lang="en-US" sz="2000" dirty="0">
                <a:solidFill>
                  <a:srgbClr val="000000"/>
                </a:solidFill>
                <a:ea typeface="Calibri"/>
                <a:cs typeface="Calibri"/>
              </a:rPr>
              <a:t>The </a:t>
            </a:r>
            <a:r>
              <a:rPr lang="en-US" sz="2000" dirty="0">
                <a:solidFill>
                  <a:srgbClr val="000000"/>
                </a:solidFill>
                <a:ea typeface="Calibri"/>
                <a:cs typeface="Arial"/>
              </a:rPr>
              <a:t>South West Educator workforce program leads</a:t>
            </a:r>
            <a:endParaRPr lang="en-US" sz="2000" dirty="0">
              <a:cs typeface="Arial"/>
            </a:endParaRPr>
          </a:p>
          <a:p>
            <a:r>
              <a:rPr lang="en-US" sz="2000" dirty="0">
                <a:solidFill>
                  <a:srgbClr val="000000"/>
                </a:solidFill>
                <a:ea typeface="Calibri"/>
                <a:cs typeface="Calibri"/>
              </a:rPr>
              <a:t>Multiprofessional Educators CoP Group</a:t>
            </a:r>
          </a:p>
          <a:p>
            <a:r>
              <a:rPr lang="en-US" sz="2000" dirty="0">
                <a:solidFill>
                  <a:srgbClr val="000000"/>
                </a:solidFill>
                <a:ea typeface="Calibri"/>
                <a:cs typeface="Calibri"/>
              </a:rPr>
              <a:t>South West Safe Learning Environment Charter (SLEC) network members</a:t>
            </a:r>
          </a:p>
          <a:p>
            <a:r>
              <a:rPr lang="en-US" sz="2000" dirty="0">
                <a:solidFill>
                  <a:srgbClr val="000000"/>
                </a:solidFill>
                <a:ea typeface="Calibri"/>
                <a:cs typeface="Calibri"/>
              </a:rPr>
              <a:t>SW AHP educator working group</a:t>
            </a:r>
            <a:endParaRPr lang="en-US" sz="2000">
              <a:cs typeface="Arial"/>
            </a:endParaRPr>
          </a:p>
          <a:p>
            <a:r>
              <a:rPr lang="en-US" sz="2000" dirty="0">
                <a:solidFill>
                  <a:srgbClr val="000000"/>
                </a:solidFill>
                <a:ea typeface="Calibri"/>
                <a:cs typeface="Calibri"/>
              </a:rPr>
              <a:t>Primary care educators / southwest multiprofessional modular program</a:t>
            </a:r>
          </a:p>
          <a:p>
            <a:endParaRPr lang="en-US" sz="2000" dirty="0">
              <a:solidFill>
                <a:srgbClr val="000000"/>
              </a:solidFill>
              <a:ea typeface="Calibri"/>
              <a:cs typeface="Calibri"/>
            </a:endParaRPr>
          </a:p>
          <a:p>
            <a:pPr algn="just"/>
            <a:r>
              <a:rPr lang="en-US" sz="2000" dirty="0">
                <a:solidFill>
                  <a:srgbClr val="000000"/>
                </a:solidFill>
                <a:ea typeface="Calibri"/>
                <a:cs typeface="Arial"/>
              </a:rPr>
              <a:t>This library is free to share, download, amend and add to your local / institution educator resources. Please acknowledge </a:t>
            </a:r>
            <a:r>
              <a:rPr lang="en-US" sz="2000" i="1" dirty="0">
                <a:solidFill>
                  <a:srgbClr val="000000"/>
                </a:solidFill>
                <a:ea typeface="Calibri"/>
                <a:cs typeface="Arial"/>
              </a:rPr>
              <a:t>'Clare Cambray, NHSE SW AHP workforce fellow'</a:t>
            </a:r>
            <a:r>
              <a:rPr lang="en-US" sz="2000" dirty="0">
                <a:solidFill>
                  <a:srgbClr val="000000"/>
                </a:solidFill>
                <a:ea typeface="Calibri"/>
                <a:cs typeface="Arial"/>
              </a:rPr>
              <a:t> in any use. </a:t>
            </a:r>
          </a:p>
          <a:p>
            <a:pPr algn="just"/>
            <a:r>
              <a:rPr lang="en-GB" sz="2000" dirty="0">
                <a:solidFill>
                  <a:srgbClr val="231F20"/>
                </a:solidFill>
                <a:ea typeface="Calibri"/>
                <a:cs typeface="Arial"/>
              </a:rPr>
              <a:t>Images of healthcare staff are downloaded from the Reframe image library </a:t>
            </a:r>
            <a:r>
              <a:rPr lang="en-GB" sz="2000" dirty="0">
                <a:solidFill>
                  <a:srgbClr val="000000"/>
                </a:solidFill>
                <a:ea typeface="Calibri"/>
                <a:cs typeface="Arial"/>
                <a:hlinkClick r:id="rId3"/>
              </a:rPr>
              <a:t>Clinical Workforce - Reframe Image Library</a:t>
            </a:r>
            <a:endParaRPr lang="en-GB" b="1">
              <a:cs typeface="Arial" panose="020B0604020202020204"/>
            </a:endParaRPr>
          </a:p>
          <a:p>
            <a:endParaRPr lang="en-US" sz="2400" dirty="0">
              <a:solidFill>
                <a:srgbClr val="000000"/>
              </a:solidFill>
              <a:ea typeface="Calibri"/>
              <a:cs typeface="Calibri"/>
            </a:endParaRPr>
          </a:p>
          <a:p>
            <a:endParaRPr lang="en-US" sz="2400" dirty="0">
              <a:solidFill>
                <a:srgbClr val="000000"/>
              </a:solidFill>
              <a:ea typeface="Calibri"/>
              <a:cs typeface="Calibri"/>
            </a:endParaRPr>
          </a:p>
        </p:txBody>
      </p:sp>
    </p:spTree>
    <p:extLst>
      <p:ext uri="{BB962C8B-B14F-4D97-AF65-F5344CB8AC3E}">
        <p14:creationId xmlns:p14="http://schemas.microsoft.com/office/powerpoint/2010/main" val="79664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D2851-BDE1-C3B1-0363-D23D761AE7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AD581F-E074-2FC1-B505-1CAAFC07E23D}"/>
              </a:ext>
            </a:extLst>
          </p:cNvPr>
          <p:cNvSpPr>
            <a:spLocks noGrp="1"/>
          </p:cNvSpPr>
          <p:nvPr>
            <p:ph type="title"/>
          </p:nvPr>
        </p:nvSpPr>
        <p:spPr>
          <a:xfrm>
            <a:off x="747468" y="2165645"/>
            <a:ext cx="4834887" cy="1269119"/>
          </a:xfrm>
        </p:spPr>
        <p:txBody>
          <a:bodyPr/>
          <a:lstStyle/>
          <a:p>
            <a:r>
              <a:rPr lang="en-GB" dirty="0">
                <a:cs typeface="Arial"/>
              </a:rPr>
              <a:t>Inclusive Learning</a:t>
            </a:r>
          </a:p>
        </p:txBody>
      </p:sp>
      <p:sp>
        <p:nvSpPr>
          <p:cNvPr id="3" name="Text Placeholder 2">
            <a:extLst>
              <a:ext uri="{FF2B5EF4-FFF2-40B4-BE49-F238E27FC236}">
                <a16:creationId xmlns:a16="http://schemas.microsoft.com/office/drawing/2014/main" id="{ABA89720-F741-B239-1B23-53772D7A8F7C}"/>
              </a:ext>
            </a:extLst>
          </p:cNvPr>
          <p:cNvSpPr>
            <a:spLocks noGrp="1"/>
          </p:cNvSpPr>
          <p:nvPr>
            <p:ph type="body" sz="quarter" idx="13"/>
          </p:nvPr>
        </p:nvSpPr>
        <p:spPr>
          <a:xfrm>
            <a:off x="2760973" y="5427218"/>
            <a:ext cx="3890150" cy="896938"/>
          </a:xfrm>
        </p:spPr>
        <p:txBody>
          <a:bodyPr vert="horz" lIns="0" tIns="0" rIns="0" bIns="0" rtlCol="0" anchor="t">
            <a:normAutofit/>
          </a:bodyPr>
          <a:lstStyle/>
          <a:p>
            <a:r>
              <a:rPr lang="en-GB" sz="2000" i="1">
                <a:cs typeface="Arial"/>
              </a:rPr>
              <a:t>Please note profession-specific educator training programs &amp; CPD may also include this topic</a:t>
            </a:r>
            <a:endParaRPr lang="en-US"/>
          </a:p>
        </p:txBody>
      </p:sp>
      <p:pic>
        <p:nvPicPr>
          <p:cNvPr id="4" name="Picture 3" descr="DSC_2508 copy.jpg">
            <a:extLst>
              <a:ext uri="{FF2B5EF4-FFF2-40B4-BE49-F238E27FC236}">
                <a16:creationId xmlns:a16="http://schemas.microsoft.com/office/drawing/2014/main" id="{FF19D95E-F95E-6993-0C22-892BDBF232DF}"/>
              </a:ext>
            </a:extLst>
          </p:cNvPr>
          <p:cNvPicPr>
            <a:picLocks noChangeAspect="1"/>
          </p:cNvPicPr>
          <p:nvPr/>
        </p:nvPicPr>
        <p:blipFill>
          <a:blip r:embed="rId2"/>
          <a:stretch>
            <a:fillRect/>
          </a:stretch>
        </p:blipFill>
        <p:spPr>
          <a:xfrm>
            <a:off x="4334773" y="307496"/>
            <a:ext cx="4040038" cy="2792442"/>
          </a:xfrm>
          <a:prstGeom prst="rect">
            <a:avLst/>
          </a:prstGeom>
        </p:spPr>
      </p:pic>
      <p:pic>
        <p:nvPicPr>
          <p:cNvPr id="6" name="Picture 5" descr="RAF100RP2S1JB-202.jpg">
            <a:extLst>
              <a:ext uri="{FF2B5EF4-FFF2-40B4-BE49-F238E27FC236}">
                <a16:creationId xmlns:a16="http://schemas.microsoft.com/office/drawing/2014/main" id="{4AD85BED-EC03-BF50-C921-57BC7E815CA1}"/>
              </a:ext>
            </a:extLst>
          </p:cNvPr>
          <p:cNvPicPr>
            <a:picLocks noChangeAspect="1"/>
          </p:cNvPicPr>
          <p:nvPr/>
        </p:nvPicPr>
        <p:blipFill>
          <a:blip r:embed="rId3"/>
          <a:stretch>
            <a:fillRect/>
          </a:stretch>
        </p:blipFill>
        <p:spPr>
          <a:xfrm>
            <a:off x="8374811" y="1703716"/>
            <a:ext cx="2530416" cy="2142227"/>
          </a:xfrm>
          <a:prstGeom prst="rect">
            <a:avLst/>
          </a:prstGeom>
        </p:spPr>
      </p:pic>
      <p:pic>
        <p:nvPicPr>
          <p:cNvPr id="5" name="Picture 4" descr="IMG_6671_RP2S3CE.jpg">
            <a:extLst>
              <a:ext uri="{FF2B5EF4-FFF2-40B4-BE49-F238E27FC236}">
                <a16:creationId xmlns:a16="http://schemas.microsoft.com/office/drawing/2014/main" id="{343DD5C9-0625-C4A8-A9D5-3C6335916DD6}"/>
              </a:ext>
            </a:extLst>
          </p:cNvPr>
          <p:cNvPicPr>
            <a:picLocks noChangeAspect="1"/>
          </p:cNvPicPr>
          <p:nvPr/>
        </p:nvPicPr>
        <p:blipFill>
          <a:blip r:embed="rId4"/>
          <a:stretch>
            <a:fillRect/>
          </a:stretch>
        </p:blipFill>
        <p:spPr>
          <a:xfrm>
            <a:off x="4704991" y="3421810"/>
            <a:ext cx="2853906" cy="1854681"/>
          </a:xfrm>
          <a:prstGeom prst="rect">
            <a:avLst/>
          </a:prstGeom>
        </p:spPr>
      </p:pic>
    </p:spTree>
    <p:extLst>
      <p:ext uri="{BB962C8B-B14F-4D97-AF65-F5344CB8AC3E}">
        <p14:creationId xmlns:p14="http://schemas.microsoft.com/office/powerpoint/2010/main" val="352557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C02B1-F5B6-5710-D819-3A4A9AE3F7AC}"/>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3D9ACF50-CAF6-9B59-55E6-DA5DC39BB90A}"/>
              </a:ext>
            </a:extLst>
          </p:cNvPr>
          <p:cNvSpPr>
            <a:spLocks noGrp="1"/>
          </p:cNvSpPr>
          <p:nvPr>
            <p:ph type="title"/>
          </p:nvPr>
        </p:nvSpPr>
        <p:spPr>
          <a:xfrm>
            <a:off x="432000" y="432000"/>
            <a:ext cx="11404154" cy="865186"/>
          </a:xfrm>
        </p:spPr>
        <p:txBody>
          <a:bodyPr/>
          <a:lstStyle/>
          <a:p>
            <a:r>
              <a:rPr lang="en-GB">
                <a:cs typeface="Arial"/>
              </a:rPr>
              <a:t>Inclusive Learning </a:t>
            </a:r>
            <a:endParaRPr lang="en-GB" dirty="0">
              <a:cs typeface="Arial"/>
            </a:endParaRPr>
          </a:p>
        </p:txBody>
      </p:sp>
      <p:sp>
        <p:nvSpPr>
          <p:cNvPr id="5" name="Content Placeholder 4">
            <a:extLst>
              <a:ext uri="{FF2B5EF4-FFF2-40B4-BE49-F238E27FC236}">
                <a16:creationId xmlns:a16="http://schemas.microsoft.com/office/drawing/2014/main" id="{D51D84B3-B947-960D-976A-234FC0C8FDAD}"/>
              </a:ext>
            </a:extLst>
          </p:cNvPr>
          <p:cNvSpPr>
            <a:spLocks noGrp="1"/>
          </p:cNvSpPr>
          <p:nvPr>
            <p:ph idx="1"/>
          </p:nvPr>
        </p:nvSpPr>
        <p:spPr>
          <a:xfrm>
            <a:off x="432000" y="1137728"/>
            <a:ext cx="11405633" cy="5507214"/>
          </a:xfrm>
        </p:spPr>
        <p:txBody>
          <a:bodyPr vert="horz" lIns="0" tIns="0" rIns="0" bIns="0" rtlCol="0" anchor="t">
            <a:noAutofit/>
          </a:bodyPr>
          <a:lstStyle/>
          <a:p>
            <a:pPr marL="285750" indent="-285750">
              <a:spcAft>
                <a:spcPts val="1200"/>
              </a:spcAft>
              <a:buChar char="•"/>
            </a:pPr>
            <a:r>
              <a:rPr lang="en-US" sz="1800" b="1" dirty="0">
                <a:solidFill>
                  <a:srgbClr val="212B32"/>
                </a:solidFill>
                <a:latin typeface="Arial"/>
                <a:ea typeface="Calibri"/>
                <a:cs typeface="Calibri"/>
              </a:rPr>
              <a:t>The Inclusive Training within Practice (ITP)</a:t>
            </a:r>
            <a:r>
              <a:rPr lang="en-US" sz="1800" dirty="0">
                <a:solidFill>
                  <a:srgbClr val="212B32"/>
                </a:solidFill>
                <a:latin typeface="Arial"/>
                <a:ea typeface="Calibri"/>
                <a:cs typeface="Calibri"/>
              </a:rPr>
              <a:t> project offers learning resources to support inclusive practice in healthcare with specific focus on healthcare practice education for Nursing, Midwifery and AHP.  This multi-system multidisciplinary project is funded by NHS England South West and led by University of the West of England, Bristol (UWE). There are a range of resources on the learning hub platform. You will need an open athens or free learning hub account to access:</a:t>
            </a:r>
            <a:r>
              <a:rPr lang="en-US" sz="1800" dirty="0">
                <a:solidFill>
                  <a:srgbClr val="212B32"/>
                </a:solidFill>
                <a:ea typeface="+mn-lt"/>
                <a:cs typeface="+mn-lt"/>
                <a:hlinkClick r:id="rId3"/>
              </a:rPr>
              <a:t>Catalogue</a:t>
            </a:r>
            <a:endParaRPr lang="en-US" sz="1800">
              <a:solidFill>
                <a:srgbClr val="212B32"/>
              </a:solidFill>
              <a:latin typeface="Arial"/>
              <a:ea typeface="Calibri"/>
              <a:cs typeface="Arial"/>
            </a:endParaRPr>
          </a:p>
          <a:p>
            <a:pPr marL="228600" indent="-228600">
              <a:buChar char="•"/>
            </a:pPr>
            <a:r>
              <a:rPr lang="en-US" sz="1800" b="1" dirty="0">
                <a:latin typeface="Arial"/>
                <a:ea typeface="Calibri"/>
                <a:cs typeface="Calibri"/>
              </a:rPr>
              <a:t>The Allyship Learning Library  </a:t>
            </a:r>
            <a:r>
              <a:rPr lang="en-US" sz="1800" dirty="0">
                <a:ea typeface="+mn-lt"/>
                <a:cs typeface="+mn-lt"/>
                <a:hlinkClick r:id="rId4"/>
              </a:rPr>
              <a:t>Catalogue</a:t>
            </a:r>
            <a:r>
              <a:rPr lang="en-US" sz="1800" dirty="0">
                <a:ea typeface="+mn-lt"/>
                <a:cs typeface="+mn-lt"/>
              </a:rPr>
              <a:t>. This library contains varied learning material from podcasts, </a:t>
            </a:r>
            <a:r>
              <a:rPr lang="en-US" sz="1800">
                <a:ea typeface="+mn-lt"/>
                <a:cs typeface="+mn-lt"/>
              </a:rPr>
              <a:t>webpage</a:t>
            </a:r>
            <a:r>
              <a:rPr lang="en-US" sz="1800" dirty="0">
                <a:ea typeface="+mn-lt"/>
                <a:cs typeface="+mn-lt"/>
              </a:rPr>
              <a:t> links, e-learning, videos, toolkits, academic articles and books on antiracism and allyship. </a:t>
            </a:r>
            <a:r>
              <a:rPr lang="en-US" sz="1800" dirty="0">
                <a:solidFill>
                  <a:srgbClr val="212B32"/>
                </a:solidFill>
                <a:ea typeface="+mn-lt"/>
                <a:cs typeface="+mn-lt"/>
              </a:rPr>
              <a:t>You will need an open </a:t>
            </a:r>
            <a:r>
              <a:rPr lang="en-US" sz="1800" err="1">
                <a:solidFill>
                  <a:srgbClr val="212B32"/>
                </a:solidFill>
                <a:ea typeface="+mn-lt"/>
                <a:cs typeface="+mn-lt"/>
              </a:rPr>
              <a:t>athens</a:t>
            </a:r>
            <a:r>
              <a:rPr lang="en-US" sz="1800" dirty="0">
                <a:solidFill>
                  <a:srgbClr val="212B32"/>
                </a:solidFill>
                <a:ea typeface="+mn-lt"/>
                <a:cs typeface="+mn-lt"/>
              </a:rPr>
              <a:t> or free learning hub account to access:</a:t>
            </a:r>
          </a:p>
          <a:p>
            <a:pPr marL="228600" indent="-228600">
              <a:buChar char="•"/>
            </a:pPr>
            <a:endParaRPr lang="en-US" sz="1800" dirty="0">
              <a:latin typeface="Arial"/>
              <a:ea typeface="Calibri"/>
              <a:cs typeface="Arial"/>
            </a:endParaRPr>
          </a:p>
          <a:p>
            <a:pPr marL="285750" indent="-285750">
              <a:buChar char="•"/>
            </a:pPr>
            <a:r>
              <a:rPr lang="en-US" sz="1800" b="1">
                <a:latin typeface="Arial"/>
                <a:ea typeface="Calibri"/>
                <a:cs typeface="Calibri"/>
              </a:rPr>
              <a:t>Unconscious Bias, </a:t>
            </a:r>
            <a:r>
              <a:rPr lang="en-US" sz="1800" b="1" dirty="0">
                <a:latin typeface="Arial"/>
                <a:ea typeface="Calibri"/>
                <a:cs typeface="Arial"/>
              </a:rPr>
              <a:t>NHS Leadership academy </a:t>
            </a:r>
            <a:r>
              <a:rPr lang="en-US" sz="1800" dirty="0">
                <a:latin typeface="Arial"/>
                <a:ea typeface="Calibri"/>
                <a:cs typeface="Calibri"/>
              </a:rPr>
              <a:t> </a:t>
            </a:r>
            <a:r>
              <a:rPr lang="en-US" sz="1800" dirty="0">
                <a:latin typeface="Arial"/>
                <a:ea typeface="Calibri"/>
                <a:cs typeface="Arial"/>
              </a:rPr>
              <a:t>You will need to register for an account to access this module:  </a:t>
            </a:r>
            <a:r>
              <a:rPr lang="en-US" sz="1800" dirty="0">
                <a:latin typeface="Arial"/>
                <a:ea typeface="Calibri"/>
                <a:cs typeface="Arial"/>
                <a:hlinkClick r:id="rId5"/>
              </a:rPr>
              <a:t>HELM LMS</a:t>
            </a:r>
            <a:r>
              <a:rPr lang="en-US" sz="1800" dirty="0">
                <a:latin typeface="Arial"/>
                <a:ea typeface="Calibri"/>
                <a:cs typeface="Arial"/>
              </a:rPr>
              <a:t>. </a:t>
            </a:r>
            <a:r>
              <a:rPr lang="en-US" sz="1800" dirty="0">
                <a:latin typeface="Arial"/>
                <a:ea typeface="Calibri"/>
                <a:cs typeface="Calibri"/>
              </a:rPr>
              <a:t> </a:t>
            </a:r>
            <a:r>
              <a:rPr lang="en-US" sz="1800" dirty="0">
                <a:latin typeface="Arial"/>
                <a:ea typeface="Roboto"/>
                <a:cs typeface="Roboto"/>
              </a:rPr>
              <a:t>It is suitable for anyone who is starting to explore this topic or as a refresher for people who already know a little about the basics. </a:t>
            </a:r>
            <a:r>
              <a:rPr lang="en-US" sz="1800" dirty="0">
                <a:latin typeface="Arial"/>
                <a:ea typeface="Roboto Condensed"/>
                <a:cs typeface="Roboto Condensed"/>
              </a:rPr>
              <a:t>Learning objectives: </a:t>
            </a:r>
            <a:endParaRPr lang="en-US" sz="1800" i="1">
              <a:latin typeface="Arial"/>
              <a:ea typeface="Roboto Condensed"/>
              <a:cs typeface="Roboto Condensed"/>
            </a:endParaRPr>
          </a:p>
          <a:p>
            <a:pPr marL="914400" lvl="1">
              <a:spcAft>
                <a:spcPts val="600"/>
              </a:spcAft>
              <a:buFont typeface="Courier New" panose="020B0604020202020204" pitchFamily="34" charset="0"/>
              <a:buChar char="o"/>
            </a:pPr>
            <a:r>
              <a:rPr lang="en-US" sz="1800" dirty="0">
                <a:latin typeface="Arial"/>
                <a:ea typeface="Roboto"/>
                <a:cs typeface="Roboto"/>
              </a:rPr>
              <a:t>What is Inclusion and Exclusion?</a:t>
            </a:r>
            <a:endParaRPr lang="en-US" sz="1800" i="1" dirty="0">
              <a:latin typeface="Arial"/>
              <a:ea typeface="Roboto Condensed"/>
              <a:cs typeface="Roboto Condensed"/>
            </a:endParaRPr>
          </a:p>
          <a:p>
            <a:pPr marL="914400" lvl="1">
              <a:spcAft>
                <a:spcPts val="600"/>
              </a:spcAft>
              <a:buFont typeface="Courier New" panose="020B0604020202020204" pitchFamily="34" charset="0"/>
              <a:buChar char="o"/>
            </a:pPr>
            <a:r>
              <a:rPr lang="en-US" sz="1800" dirty="0">
                <a:latin typeface="Arial"/>
                <a:ea typeface="Roboto"/>
                <a:cs typeface="Roboto"/>
              </a:rPr>
              <a:t>What is Equality and Diversity?</a:t>
            </a:r>
            <a:endParaRPr lang="en-US" sz="1800" i="1" dirty="0">
              <a:latin typeface="Arial"/>
              <a:ea typeface="Roboto Condensed"/>
              <a:cs typeface="Roboto Condensed"/>
            </a:endParaRPr>
          </a:p>
          <a:p>
            <a:pPr marL="914400" lvl="1">
              <a:spcAft>
                <a:spcPts val="600"/>
              </a:spcAft>
              <a:buFont typeface="Courier New" panose="020B0604020202020204" pitchFamily="34" charset="0"/>
              <a:buChar char="o"/>
            </a:pPr>
            <a:r>
              <a:rPr lang="en-US" sz="1800" dirty="0">
                <a:latin typeface="Arial"/>
                <a:ea typeface="Roboto"/>
                <a:cs typeface="Roboto"/>
              </a:rPr>
              <a:t>Cognitive Bandwidth</a:t>
            </a:r>
            <a:endParaRPr lang="en-US" sz="1800" i="1" dirty="0">
              <a:latin typeface="Arial"/>
              <a:ea typeface="Roboto Condensed"/>
              <a:cs typeface="Roboto Condensed"/>
            </a:endParaRPr>
          </a:p>
          <a:p>
            <a:pPr marL="914400" lvl="1">
              <a:spcAft>
                <a:spcPts val="600"/>
              </a:spcAft>
              <a:buFont typeface="Courier New" panose="020B0604020202020204" pitchFamily="34" charset="0"/>
              <a:buChar char="o"/>
            </a:pPr>
            <a:r>
              <a:rPr lang="en-US" sz="1800" dirty="0">
                <a:latin typeface="Arial"/>
                <a:ea typeface="Roboto"/>
                <a:cs typeface="Roboto"/>
              </a:rPr>
              <a:t>Unconscious Bias &amp; Motivation</a:t>
            </a:r>
            <a:endParaRPr lang="en-US" sz="1800" i="1" dirty="0">
              <a:latin typeface="Arial"/>
              <a:ea typeface="Roboto Condensed"/>
              <a:cs typeface="Roboto Condensed"/>
            </a:endParaRPr>
          </a:p>
          <a:p>
            <a:pPr marL="228600" indent="-228600">
              <a:buChar char="•"/>
            </a:pPr>
            <a:endParaRPr lang="en-US" sz="1600" dirty="0">
              <a:solidFill>
                <a:srgbClr val="231F20"/>
              </a:solidFill>
              <a:latin typeface="Arial"/>
              <a:ea typeface="Roboto"/>
              <a:cs typeface="Roboto"/>
            </a:endParaRPr>
          </a:p>
          <a:p>
            <a:endParaRPr lang="en-US" sz="1600" dirty="0">
              <a:solidFill>
                <a:srgbClr val="231F20"/>
              </a:solidFill>
              <a:latin typeface="Arial"/>
              <a:ea typeface="Roboto"/>
              <a:cs typeface="Roboto"/>
            </a:endParaRPr>
          </a:p>
          <a:p>
            <a:endParaRPr lang="en-US" sz="1400" dirty="0">
              <a:solidFill>
                <a:srgbClr val="212B32"/>
              </a:solidFill>
              <a:latin typeface="Arial"/>
              <a:ea typeface="Calibri"/>
              <a:cs typeface="Arial"/>
            </a:endParaRPr>
          </a:p>
          <a:p>
            <a:pPr>
              <a:buChar char="•"/>
            </a:pPr>
            <a:endParaRPr lang="en-US" sz="1100" b="1" dirty="0">
              <a:solidFill>
                <a:srgbClr val="333333"/>
              </a:solidFill>
              <a:latin typeface="Calibri"/>
              <a:ea typeface="Calibri"/>
              <a:cs typeface="Calibri"/>
            </a:endParaRPr>
          </a:p>
          <a:p>
            <a:pPr marL="228600" indent="-228600">
              <a:spcAft>
                <a:spcPts val="1200"/>
              </a:spcAft>
              <a:buChar char="•"/>
            </a:pPr>
            <a:endParaRPr lang="en-US" sz="1100" dirty="0">
              <a:solidFill>
                <a:srgbClr val="212B32"/>
              </a:solidFill>
              <a:latin typeface="Calibri"/>
              <a:ea typeface="Calibri"/>
              <a:cs typeface="Calibri"/>
            </a:endParaRPr>
          </a:p>
          <a:p>
            <a:pPr marL="228600" indent="-228600">
              <a:spcAft>
                <a:spcPts val="1200"/>
              </a:spcAft>
              <a:buChar char="•"/>
            </a:pPr>
            <a:endParaRPr lang="en-US" sz="1100" dirty="0">
              <a:solidFill>
                <a:srgbClr val="333333"/>
              </a:solidFill>
              <a:latin typeface="Calibri"/>
              <a:ea typeface="Calibri"/>
              <a:cs typeface="Calibri"/>
            </a:endParaRPr>
          </a:p>
        </p:txBody>
      </p:sp>
    </p:spTree>
    <p:extLst>
      <p:ext uri="{BB962C8B-B14F-4D97-AF65-F5344CB8AC3E}">
        <p14:creationId xmlns:p14="http://schemas.microsoft.com/office/powerpoint/2010/main" val="157496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6244A-8F80-9694-1160-39403665BEEB}"/>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F23C021C-694D-7F8F-1CB2-6C5413766619}"/>
              </a:ext>
            </a:extLst>
          </p:cNvPr>
          <p:cNvSpPr>
            <a:spLocks noGrp="1"/>
          </p:cNvSpPr>
          <p:nvPr>
            <p:ph type="title"/>
          </p:nvPr>
        </p:nvSpPr>
        <p:spPr>
          <a:xfrm>
            <a:off x="432000" y="121556"/>
            <a:ext cx="11404154" cy="865186"/>
          </a:xfrm>
        </p:spPr>
        <p:txBody>
          <a:bodyPr/>
          <a:lstStyle/>
          <a:p>
            <a:r>
              <a:rPr lang="en-GB">
                <a:cs typeface="Arial"/>
              </a:rPr>
              <a:t>Inclusive Learning </a:t>
            </a:r>
            <a:endParaRPr lang="en-US"/>
          </a:p>
        </p:txBody>
      </p:sp>
      <p:sp>
        <p:nvSpPr>
          <p:cNvPr id="5" name="Content Placeholder 4">
            <a:extLst>
              <a:ext uri="{FF2B5EF4-FFF2-40B4-BE49-F238E27FC236}">
                <a16:creationId xmlns:a16="http://schemas.microsoft.com/office/drawing/2014/main" id="{0603BEE7-51EF-CB54-DA08-D0B1A2DA98D3}"/>
              </a:ext>
            </a:extLst>
          </p:cNvPr>
          <p:cNvSpPr>
            <a:spLocks noGrp="1"/>
          </p:cNvSpPr>
          <p:nvPr>
            <p:ph idx="1"/>
          </p:nvPr>
        </p:nvSpPr>
        <p:spPr>
          <a:xfrm>
            <a:off x="432000" y="872546"/>
            <a:ext cx="11412555" cy="5835230"/>
          </a:xfrm>
        </p:spPr>
        <p:txBody>
          <a:bodyPr vert="horz" lIns="0" tIns="0" rIns="0" bIns="0" rtlCol="0" anchor="t">
            <a:noAutofit/>
          </a:bodyPr>
          <a:lstStyle/>
          <a:p>
            <a:pPr marL="285750" indent="-285750">
              <a:spcAft>
                <a:spcPts val="1200"/>
              </a:spcAft>
              <a:buClr>
                <a:srgbClr val="231F20"/>
              </a:buClr>
              <a:buChar char="•"/>
            </a:pPr>
            <a:r>
              <a:rPr lang="en-US" sz="1800" b="1" dirty="0">
                <a:latin typeface="Arial"/>
                <a:ea typeface="Calibri"/>
                <a:cs typeface="Arial"/>
              </a:rPr>
              <a:t>BMJ Online e-learning Inclusion essentials. </a:t>
            </a:r>
            <a:r>
              <a:rPr lang="en-US" sz="1800" dirty="0">
                <a:solidFill>
                  <a:srgbClr val="0070C0"/>
                </a:solidFill>
                <a:latin typeface="Arial"/>
                <a:ea typeface="Calibri"/>
                <a:cs typeface="Arial"/>
                <a:hlinkClick r:id="rId3">
                  <a:extLst>
                    <a:ext uri="{A12FA001-AC4F-418D-AE19-62706E023703}">
                      <ahyp:hlinkClr xmlns:ahyp="http://schemas.microsoft.com/office/drawing/2018/hyperlinkcolor" val="tx"/>
                    </a:ext>
                  </a:extLst>
                </a:hlinkClick>
              </a:rPr>
              <a:t>Inclusion essentials Online course | BMJ Learning</a:t>
            </a:r>
            <a:r>
              <a:rPr lang="en-US" sz="1800" u="sng" dirty="0">
                <a:solidFill>
                  <a:srgbClr val="0070C0"/>
                </a:solidFill>
                <a:latin typeface="Arial"/>
                <a:ea typeface="Calibri"/>
                <a:cs typeface="Arial"/>
              </a:rPr>
              <a:t>.</a:t>
            </a:r>
            <a:r>
              <a:rPr lang="en-US" sz="1800" dirty="0">
                <a:latin typeface="Arial"/>
                <a:ea typeface="Calibri"/>
                <a:cs typeface="Arial"/>
              </a:rPr>
              <a:t>  This course is for any healthcare professional. It takes 1 hour. You will need an open </a:t>
            </a:r>
            <a:r>
              <a:rPr lang="en-US" sz="1800" dirty="0" err="1">
                <a:latin typeface="Arial"/>
                <a:ea typeface="Calibri"/>
                <a:cs typeface="Arial"/>
              </a:rPr>
              <a:t>athens</a:t>
            </a:r>
            <a:r>
              <a:rPr lang="en-US" sz="1800" dirty="0">
                <a:latin typeface="Arial"/>
                <a:ea typeface="Calibri"/>
                <a:cs typeface="Arial"/>
              </a:rPr>
              <a:t> password . After completing this course you should: Know what we mean by equality, diversity and inclusion, The basic provisions of the Equality Act 2010, The key benefits of having an inclusive working environment, How to provide a genuinely inclusive and accessible customer experience, How to put diversity and equality policy into practice.</a:t>
            </a:r>
            <a:endParaRPr lang="en-US" sz="1800">
              <a:solidFill>
                <a:srgbClr val="0070C0"/>
              </a:solidFill>
              <a:latin typeface="Arial"/>
              <a:ea typeface="Calibri"/>
              <a:cs typeface="Arial"/>
            </a:endParaRPr>
          </a:p>
          <a:p>
            <a:pPr marL="228600" indent="-228600">
              <a:spcAft>
                <a:spcPts val="1200"/>
              </a:spcAft>
              <a:buClr>
                <a:srgbClr val="231F20"/>
              </a:buClr>
              <a:buChar char="•"/>
            </a:pPr>
            <a:r>
              <a:rPr lang="en-US" sz="1800" b="1" dirty="0">
                <a:solidFill>
                  <a:srgbClr val="212B32"/>
                </a:solidFill>
                <a:ea typeface="Calibri"/>
                <a:cs typeface="Arial" panose="020B0604020202020204"/>
              </a:rPr>
              <a:t>Staff &amp; Student Healthcare Initiative for Neurodiversity and inclusion (SSHINE) Neurodiversity training modules.</a:t>
            </a:r>
            <a:r>
              <a:rPr lang="en-US" sz="1800" dirty="0">
                <a:solidFill>
                  <a:srgbClr val="212B32"/>
                </a:solidFill>
                <a:ea typeface="Calibri"/>
                <a:cs typeface="Arial" panose="020B0604020202020204"/>
              </a:rPr>
              <a:t> </a:t>
            </a:r>
            <a:r>
              <a:rPr lang="en-US" sz="1800" dirty="0">
                <a:solidFill>
                  <a:srgbClr val="212B32"/>
                </a:solidFill>
                <a:ea typeface="Calibri"/>
                <a:cs typeface="Arial" panose="020B0604020202020204"/>
                <a:hlinkClick r:id="rId4"/>
              </a:rPr>
              <a:t>SSHINE Neurodiversity Module – Florence Nightingale Foundation</a:t>
            </a:r>
            <a:r>
              <a:rPr lang="en-US" sz="1800" u="sng" dirty="0">
                <a:solidFill>
                  <a:srgbClr val="212B32"/>
                </a:solidFill>
                <a:ea typeface="Calibri"/>
                <a:cs typeface="Arial" panose="020B0604020202020204"/>
              </a:rPr>
              <a:t>.</a:t>
            </a:r>
            <a:r>
              <a:rPr lang="en-US" sz="1800" dirty="0">
                <a:solidFill>
                  <a:srgbClr val="212B32"/>
                </a:solidFill>
                <a:ea typeface="Calibri"/>
                <a:cs typeface="Arial" panose="020B0604020202020204"/>
              </a:rPr>
              <a:t> 5 online modules with video &amp; audio clips and resources for further reading. </a:t>
            </a:r>
            <a:r>
              <a:rPr lang="en-US" sz="1800" dirty="0">
                <a:solidFill>
                  <a:srgbClr val="333333"/>
                </a:solidFill>
                <a:ea typeface="Calibri"/>
                <a:cs typeface="Arial" panose="020B0604020202020204"/>
              </a:rPr>
              <a:t>Each module is </a:t>
            </a:r>
            <a:r>
              <a:rPr lang="en-US" sz="1800" dirty="0" err="1">
                <a:solidFill>
                  <a:srgbClr val="333333"/>
                </a:solidFill>
                <a:ea typeface="Calibri"/>
                <a:cs typeface="Arial" panose="020B0604020202020204"/>
              </a:rPr>
              <a:t>approx</a:t>
            </a:r>
            <a:r>
              <a:rPr lang="en-US" sz="1800" dirty="0">
                <a:solidFill>
                  <a:srgbClr val="333333"/>
                </a:solidFill>
                <a:ea typeface="Calibri"/>
                <a:cs typeface="Arial" panose="020B0604020202020204"/>
              </a:rPr>
              <a:t> 10-15 minutes. </a:t>
            </a:r>
            <a:r>
              <a:rPr lang="en-US" sz="1800" dirty="0">
                <a:solidFill>
                  <a:srgbClr val="212B32"/>
                </a:solidFill>
                <a:ea typeface="Calibri"/>
                <a:cs typeface="Arial" panose="020B0604020202020204"/>
              </a:rPr>
              <a:t>Useful resources including C.H.L.O.E forms  and 1 page profiles for students and supervisors to use prior to placement start.</a:t>
            </a:r>
          </a:p>
          <a:p>
            <a:pPr marL="228600" indent="-228600">
              <a:spcAft>
                <a:spcPts val="1200"/>
              </a:spcAft>
              <a:buClr>
                <a:srgbClr val="231F20"/>
              </a:buClr>
              <a:buChar char="•"/>
            </a:pPr>
            <a:r>
              <a:rPr lang="en-US" sz="1800" b="1" dirty="0">
                <a:latin typeface="Arial"/>
                <a:ea typeface="Calibri"/>
                <a:cs typeface="Calibri"/>
              </a:rPr>
              <a:t>Neurodiversity Webinar from the Academy of medical educators </a:t>
            </a:r>
            <a:r>
              <a:rPr lang="en-US" sz="1800" u="sng" dirty="0">
                <a:solidFill>
                  <a:srgbClr val="333333"/>
                </a:solidFill>
                <a:latin typeface="Arial"/>
                <a:ea typeface="Calibri"/>
                <a:cs typeface="Calibri"/>
                <a:hlinkClick r:id="rId5"/>
              </a:rPr>
              <a:t>AoME Insights Embracing Neurodiversity in our Healthcare Educators 29 March 2023</a:t>
            </a:r>
            <a:r>
              <a:rPr lang="en-US" sz="1800" u="sng" dirty="0">
                <a:solidFill>
                  <a:srgbClr val="333333"/>
                </a:solidFill>
                <a:latin typeface="Arial"/>
                <a:ea typeface="Calibri"/>
                <a:cs typeface="Calibri"/>
              </a:rPr>
              <a:t>.</a:t>
            </a:r>
            <a:r>
              <a:rPr lang="en-US" sz="1800" dirty="0">
                <a:solidFill>
                  <a:srgbClr val="131313"/>
                </a:solidFill>
                <a:latin typeface="Arial"/>
                <a:ea typeface="Calibri"/>
                <a:cs typeface="Calibri"/>
              </a:rPr>
              <a:t> N</a:t>
            </a:r>
            <a:r>
              <a:rPr lang="en-US" sz="1800" dirty="0">
                <a:latin typeface="Arial"/>
                <a:ea typeface="Calibri"/>
                <a:cs typeface="Calibri"/>
              </a:rPr>
              <a:t>eurodiverse  individuals bring the lived experience and an understanding and empathy to neurodiverse patients. By sharing strengths including focus, attention to detail and pattern recognition; all traits that are valuable in medicine and recognized as such in many other work environments. The Academy of Medical Educators embraced the opportunity to bring together experts in the field of neurodiversity in medical education to support our educators and learners. 1 hour 57 minutes. </a:t>
            </a:r>
          </a:p>
        </p:txBody>
      </p:sp>
    </p:spTree>
    <p:extLst>
      <p:ext uri="{BB962C8B-B14F-4D97-AF65-F5344CB8AC3E}">
        <p14:creationId xmlns:p14="http://schemas.microsoft.com/office/powerpoint/2010/main" val="260016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3488D4-60C6-01B0-5019-68F82BB1EBA4}"/>
              </a:ext>
            </a:extLst>
          </p:cNvPr>
          <p:cNvSpPr>
            <a:spLocks noGrp="1"/>
          </p:cNvSpPr>
          <p:nvPr>
            <p:ph idx="1"/>
          </p:nvPr>
        </p:nvSpPr>
        <p:spPr>
          <a:xfrm>
            <a:off x="432000" y="1291131"/>
            <a:ext cx="11088000" cy="5138151"/>
          </a:xfrm>
        </p:spPr>
        <p:txBody>
          <a:bodyPr vert="horz" lIns="0" tIns="0" rIns="0" bIns="0" rtlCol="0" anchor="t">
            <a:normAutofit/>
          </a:bodyPr>
          <a:lstStyle/>
          <a:p>
            <a:pPr marL="285750" indent="-285750">
              <a:buChar char="•"/>
            </a:pPr>
            <a:r>
              <a:rPr lang="en-US" sz="1800" b="1" dirty="0">
                <a:solidFill>
                  <a:srgbClr val="212B32"/>
                </a:solidFill>
                <a:cs typeface="Arial"/>
              </a:rPr>
              <a:t>Inclusive teaching and practice guidance:</a:t>
            </a:r>
            <a:r>
              <a:rPr lang="en-US" sz="1800" dirty="0">
                <a:cs typeface="Arial"/>
                <a:hlinkClick r:id="rId2"/>
              </a:rPr>
              <a:t>Resource details</a:t>
            </a:r>
            <a:r>
              <a:rPr lang="en-US" sz="1800" dirty="0">
                <a:solidFill>
                  <a:srgbClr val="212B32"/>
                </a:solidFill>
                <a:cs typeface="Arial"/>
              </a:rPr>
              <a:t> </a:t>
            </a:r>
            <a:r>
              <a:rPr lang="en-US" sz="1800" dirty="0">
                <a:cs typeface="Arial"/>
              </a:rPr>
              <a:t>The guidance is aimed at practice educators (working in healthcare) and academics in practice and program teams (working in education). It offers core themes which are divided into units and examine the importance and promotion of facilitating meaningful dialogue on race and racism, exploration of strategies for setting up the classroom as a practicing safe space, and lastly delves into the importance of reflective practice as practitioners.</a:t>
            </a:r>
            <a:endParaRPr lang="en-US" sz="1800" b="1" dirty="0">
              <a:cs typeface="Arial"/>
            </a:endParaRPr>
          </a:p>
          <a:p>
            <a:pPr marL="285750" indent="-285750">
              <a:buChar char="•"/>
            </a:pPr>
            <a:r>
              <a:rPr lang="en-US" sz="1800" b="1" dirty="0">
                <a:solidFill>
                  <a:srgbClr val="333333"/>
                </a:solidFill>
                <a:cs typeface="Arial"/>
              </a:rPr>
              <a:t>Ethnicity, Race &amp; Culture:</a:t>
            </a:r>
            <a:r>
              <a:rPr lang="en-US" sz="1800" dirty="0">
                <a:solidFill>
                  <a:srgbClr val="333333"/>
                </a:solidFill>
                <a:cs typeface="Arial"/>
              </a:rPr>
              <a:t> </a:t>
            </a:r>
            <a:r>
              <a:rPr lang="en-US" sz="1800" dirty="0">
                <a:solidFill>
                  <a:srgbClr val="231F20"/>
                </a:solidFill>
                <a:cs typeface="Arial"/>
              </a:rPr>
              <a:t> </a:t>
            </a:r>
            <a:r>
              <a:rPr lang="en-US" sz="1800" dirty="0">
                <a:solidFill>
                  <a:srgbClr val="333333"/>
                </a:solidFill>
                <a:cs typeface="Arial"/>
                <a:hlinkClick r:id="rId3"/>
              </a:rPr>
              <a:t>Ethnicity Race Culture – Bradford VTS</a:t>
            </a:r>
            <a:r>
              <a:rPr lang="en-US" sz="1800" dirty="0">
                <a:solidFill>
                  <a:srgbClr val="333333"/>
                </a:solidFill>
                <a:cs typeface="Arial"/>
              </a:rPr>
              <a:t> Bradford Vocational Training Scheme (VTS) is A well-known resource that GP Educational supervisors use.</a:t>
            </a:r>
            <a:r>
              <a:rPr lang="en-US" sz="1800" b="1" dirty="0">
                <a:solidFill>
                  <a:srgbClr val="333333"/>
                </a:solidFill>
                <a:cs typeface="Arial"/>
              </a:rPr>
              <a:t> </a:t>
            </a:r>
            <a:r>
              <a:rPr lang="en-US" sz="1800" dirty="0">
                <a:solidFill>
                  <a:srgbClr val="333333"/>
                </a:solidFill>
                <a:cs typeface="Arial"/>
              </a:rPr>
              <a:t>Applicable to multiple professional groups, especially if you are dealing with post-graduate learners. </a:t>
            </a:r>
            <a:r>
              <a:rPr lang="en-US" sz="1800" dirty="0">
                <a:cs typeface="Arial"/>
              </a:rPr>
              <a:t> </a:t>
            </a:r>
            <a:r>
              <a:rPr lang="en-US" sz="1800" dirty="0">
                <a:cs typeface="Arial"/>
                <a:hlinkClick r:id="rId3"/>
              </a:rPr>
              <a:t>Ethnicity Race Culture – Bradford VTS</a:t>
            </a:r>
            <a:endParaRPr lang="en-US" sz="1800">
              <a:cs typeface="Arial"/>
            </a:endParaRPr>
          </a:p>
          <a:p>
            <a:pPr marL="285750" indent="-285750">
              <a:spcAft>
                <a:spcPts val="1200"/>
              </a:spcAft>
              <a:buFont typeface="Arial,Sans-Serif" panose="020B0604020202020204" pitchFamily="34" charset="0"/>
              <a:buChar char="•"/>
            </a:pPr>
            <a:r>
              <a:rPr lang="en-US" sz="1800" b="1" dirty="0">
                <a:cs typeface="Arial" panose="020B0604020202020204"/>
              </a:rPr>
              <a:t>Key tips to providing a psychologically safe learning environment (article).</a:t>
            </a:r>
            <a:r>
              <a:rPr lang="en-US" sz="1800" dirty="0">
                <a:cs typeface="Arial" panose="020B0604020202020204"/>
              </a:rPr>
              <a:t> Open </a:t>
            </a:r>
            <a:r>
              <a:rPr lang="en-US" sz="1800" dirty="0" err="1">
                <a:cs typeface="Arial" panose="020B0604020202020204"/>
              </a:rPr>
              <a:t>athens</a:t>
            </a:r>
            <a:r>
              <a:rPr lang="en-US" sz="1800" dirty="0">
                <a:cs typeface="Arial" panose="020B0604020202020204"/>
              </a:rPr>
              <a:t> password will give you full access. </a:t>
            </a:r>
            <a:r>
              <a:rPr lang="en-US" sz="1800" dirty="0">
                <a:solidFill>
                  <a:schemeClr val="accent1">
                    <a:lumMod val="60000"/>
                    <a:lumOff val="40000"/>
                  </a:schemeClr>
                </a:solidFill>
                <a:cs typeface="Arial" panose="020B0604020202020204"/>
              </a:rPr>
              <a:t> </a:t>
            </a:r>
            <a:r>
              <a:rPr lang="en-US" sz="1800" dirty="0">
                <a:solidFill>
                  <a:srgbClr val="0070C0"/>
                </a:solidFill>
                <a:cs typeface="Arial" panose="020B0604020202020204"/>
                <a:hlinkClick r:id="rId4">
                  <a:extLst>
                    <a:ext uri="{A12FA001-AC4F-418D-AE19-62706E023703}">
                      <ahyp:hlinkClr xmlns:ahyp="http://schemas.microsoft.com/office/drawing/2018/hyperlinkcolor" val="tx"/>
                    </a:ext>
                  </a:extLst>
                </a:hlinkClick>
              </a:rPr>
              <a:t>Key tips to providing a psychologically safe learning environment in the clinical setting | BMC Medical Education | Full Text</a:t>
            </a:r>
            <a:endParaRPr lang="en-US" sz="1800">
              <a:cs typeface="Arial" panose="020B0604020202020204"/>
            </a:endParaRPr>
          </a:p>
          <a:p>
            <a:pPr marL="285750" indent="-285750">
              <a:spcAft>
                <a:spcPts val="1200"/>
              </a:spcAft>
              <a:buFont typeface="Arial,Sans-Serif" panose="020B0604020202020204" pitchFamily="34" charset="0"/>
              <a:buChar char="•"/>
            </a:pPr>
            <a:r>
              <a:rPr lang="en-US" sz="1800" b="1" dirty="0">
                <a:cs typeface="Arial" panose="020B0604020202020204"/>
              </a:rPr>
              <a:t>Supporting Educational Excellence in Diversity (SEED): faculty development and allyship.</a:t>
            </a:r>
            <a:r>
              <a:rPr lang="en-US" sz="1800" dirty="0">
                <a:cs typeface="Arial" panose="020B0604020202020204"/>
              </a:rPr>
              <a:t> Open access article.</a:t>
            </a:r>
            <a:r>
              <a:rPr lang="en-US" sz="1800" dirty="0">
                <a:solidFill>
                  <a:srgbClr val="333333"/>
                </a:solidFill>
                <a:cs typeface="Arial" panose="020B0604020202020204"/>
              </a:rPr>
              <a:t> </a:t>
            </a:r>
            <a:r>
              <a:rPr lang="en-US" sz="1800" dirty="0">
                <a:cs typeface="Arial" panose="020B0604020202020204"/>
                <a:hlinkClick r:id="rId5"/>
              </a:rPr>
              <a:t>Supporting Educational Excellence in Diversity (SEED): faculty development and allyship | BMC Medical Education | Full Text</a:t>
            </a:r>
            <a:endParaRPr lang="en-US" sz="1800"/>
          </a:p>
          <a:p>
            <a:pPr marL="285750" indent="-285750">
              <a:buChar char="•"/>
            </a:pPr>
            <a:endParaRPr lang="en-US" sz="1800" dirty="0">
              <a:cs typeface="Arial" panose="020B0604020202020204"/>
            </a:endParaRPr>
          </a:p>
        </p:txBody>
      </p:sp>
      <p:sp>
        <p:nvSpPr>
          <p:cNvPr id="4" name="Title 3">
            <a:extLst>
              <a:ext uri="{FF2B5EF4-FFF2-40B4-BE49-F238E27FC236}">
                <a16:creationId xmlns:a16="http://schemas.microsoft.com/office/drawing/2014/main" id="{6B0003FF-21DF-0520-A34A-58D6A9166F35}"/>
              </a:ext>
            </a:extLst>
          </p:cNvPr>
          <p:cNvSpPr>
            <a:spLocks noGrp="1"/>
          </p:cNvSpPr>
          <p:nvPr>
            <p:ph type="title"/>
          </p:nvPr>
        </p:nvSpPr>
        <p:spPr/>
        <p:txBody>
          <a:bodyPr/>
          <a:lstStyle/>
          <a:p>
            <a:r>
              <a:rPr lang="en-GB">
                <a:cs typeface="Arial"/>
              </a:rPr>
              <a:t>Inclusive Learning </a:t>
            </a:r>
            <a:endParaRPr lang="en-US"/>
          </a:p>
        </p:txBody>
      </p:sp>
    </p:spTree>
    <p:extLst>
      <p:ext uri="{BB962C8B-B14F-4D97-AF65-F5344CB8AC3E}">
        <p14:creationId xmlns:p14="http://schemas.microsoft.com/office/powerpoint/2010/main" val="113015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EC274-8F98-F226-6982-E8BA7F601060}"/>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1D45AFA2-A72C-830C-F1B9-B29CF995A1B6}"/>
              </a:ext>
            </a:extLst>
          </p:cNvPr>
          <p:cNvSpPr>
            <a:spLocks noGrp="1"/>
          </p:cNvSpPr>
          <p:nvPr>
            <p:ph type="title"/>
          </p:nvPr>
        </p:nvSpPr>
        <p:spPr>
          <a:xfrm>
            <a:off x="432000" y="432000"/>
            <a:ext cx="11404154" cy="865186"/>
          </a:xfrm>
        </p:spPr>
        <p:txBody>
          <a:bodyPr/>
          <a:lstStyle/>
          <a:p>
            <a:r>
              <a:rPr lang="en-GB">
                <a:cs typeface="Arial"/>
              </a:rPr>
              <a:t>Inclusive Learning </a:t>
            </a:r>
            <a:endParaRPr lang="en-GB" dirty="0">
              <a:cs typeface="Arial"/>
            </a:endParaRPr>
          </a:p>
        </p:txBody>
      </p:sp>
      <p:sp>
        <p:nvSpPr>
          <p:cNvPr id="5" name="Content Placeholder 4">
            <a:extLst>
              <a:ext uri="{FF2B5EF4-FFF2-40B4-BE49-F238E27FC236}">
                <a16:creationId xmlns:a16="http://schemas.microsoft.com/office/drawing/2014/main" id="{1ABBA69A-A5C2-456E-E75D-392EC4134BEC}"/>
              </a:ext>
            </a:extLst>
          </p:cNvPr>
          <p:cNvSpPr>
            <a:spLocks noGrp="1"/>
          </p:cNvSpPr>
          <p:nvPr>
            <p:ph idx="1"/>
          </p:nvPr>
        </p:nvSpPr>
        <p:spPr>
          <a:xfrm>
            <a:off x="432000" y="1295878"/>
            <a:ext cx="11017445" cy="5363441"/>
          </a:xfrm>
        </p:spPr>
        <p:txBody>
          <a:bodyPr vert="horz" lIns="0" tIns="0" rIns="0" bIns="0" rtlCol="0" anchor="t">
            <a:noAutofit/>
          </a:bodyPr>
          <a:lstStyle/>
          <a:p>
            <a:pPr marL="285750" indent="-285750">
              <a:buChar char="•"/>
            </a:pPr>
            <a:r>
              <a:rPr lang="en-US" sz="1800" b="1" dirty="0">
                <a:solidFill>
                  <a:srgbClr val="212B32"/>
                </a:solidFill>
                <a:latin typeface="Arial"/>
                <a:ea typeface="Calibri"/>
                <a:cs typeface="Calibri"/>
              </a:rPr>
              <a:t>Council of Deans Report (2023)</a:t>
            </a:r>
            <a:r>
              <a:rPr lang="en-US" sz="1800" dirty="0">
                <a:solidFill>
                  <a:srgbClr val="212B32"/>
                </a:solidFill>
                <a:latin typeface="Arial"/>
                <a:ea typeface="Calibri"/>
                <a:cs typeface="Calibri"/>
              </a:rPr>
              <a:t> </a:t>
            </a:r>
            <a:r>
              <a:rPr lang="en-US" sz="1800" u="sng" dirty="0">
                <a:solidFill>
                  <a:srgbClr val="212B32"/>
                </a:solidFill>
                <a:latin typeface="Arial"/>
                <a:ea typeface="Calibri"/>
                <a:cs typeface="Calibri"/>
                <a:hlinkClick r:id="rId3"/>
              </a:rPr>
              <a:t>Anti.racism.in_.ahp_.education.report.pdf</a:t>
            </a:r>
            <a:endParaRPr lang="en-US" sz="1800" dirty="0">
              <a:solidFill>
                <a:srgbClr val="000000"/>
              </a:solidFill>
              <a:latin typeface="Arial"/>
              <a:ea typeface="Calibri"/>
              <a:cs typeface="Calibri"/>
            </a:endParaRPr>
          </a:p>
          <a:p>
            <a:pPr marL="285750" indent="-285750">
              <a:spcAft>
                <a:spcPts val="1200"/>
              </a:spcAft>
              <a:buChar char="•"/>
            </a:pPr>
            <a:r>
              <a:rPr lang="en-US" sz="1800" b="1" dirty="0">
                <a:solidFill>
                  <a:srgbClr val="333333"/>
                </a:solidFill>
                <a:latin typeface="Arial"/>
                <a:ea typeface="Calibri"/>
                <a:cs typeface="Arial"/>
              </a:rPr>
              <a:t>Racial Inclusivity in Practice Education. </a:t>
            </a:r>
            <a:r>
              <a:rPr lang="en-US" sz="1800" dirty="0">
                <a:solidFill>
                  <a:srgbClr val="212B32"/>
                </a:solidFill>
                <a:latin typeface="Arial"/>
                <a:ea typeface="Calibri"/>
                <a:cs typeface="Arial"/>
                <a:hlinkClick r:id="rId4"/>
              </a:rPr>
              <a:t>Resource details</a:t>
            </a:r>
            <a:r>
              <a:rPr lang="en-US" sz="1800" u="sng" dirty="0">
                <a:solidFill>
                  <a:srgbClr val="333333"/>
                </a:solidFill>
                <a:latin typeface="Arial"/>
                <a:ea typeface="Calibri"/>
                <a:cs typeface="Arial"/>
              </a:rPr>
              <a:t>.</a:t>
            </a:r>
            <a:r>
              <a:rPr lang="en-US" sz="1800" dirty="0">
                <a:solidFill>
                  <a:srgbClr val="212B32"/>
                </a:solidFill>
                <a:latin typeface="Arial"/>
                <a:ea typeface="Calibri"/>
                <a:cs typeface="Arial"/>
              </a:rPr>
              <a:t> This resource is intended for those wishing to facilitate training sessions with practice educator colleagues to improve racial inclusivity in practice education. It was developed by and for physiotherapy practice education, so is more specific to a physiotherapy context but also has relevance to other health and social care professionals. The workshop is intended to run for 2.5 hours and guidance is given in the resource for the timing of each activity and prompt questions to consider.</a:t>
            </a:r>
            <a:endParaRPr lang="en-US" sz="1800" b="1" dirty="0">
              <a:solidFill>
                <a:srgbClr val="333333"/>
              </a:solidFill>
              <a:latin typeface="Arial"/>
              <a:ea typeface="Calibri"/>
              <a:cs typeface="Calibri"/>
            </a:endParaRPr>
          </a:p>
          <a:p>
            <a:pPr marL="285750" indent="-285750">
              <a:spcAft>
                <a:spcPts val="1200"/>
              </a:spcAft>
              <a:buChar char="•"/>
            </a:pPr>
            <a:r>
              <a:rPr lang="en-US" sz="1800" b="1" dirty="0" err="1">
                <a:solidFill>
                  <a:srgbClr val="231F20"/>
                </a:solidFill>
                <a:latin typeface="Arial"/>
                <a:ea typeface="Calibri"/>
                <a:cs typeface="Arial"/>
              </a:rPr>
              <a:t>DiverseEd</a:t>
            </a:r>
            <a:r>
              <a:rPr lang="en-US" sz="1800" b="1" dirty="0">
                <a:solidFill>
                  <a:srgbClr val="231F20"/>
                </a:solidFill>
                <a:latin typeface="Arial"/>
                <a:ea typeface="Calibri"/>
                <a:cs typeface="Arial"/>
              </a:rPr>
              <a:t># </a:t>
            </a:r>
            <a:r>
              <a:rPr lang="en-US" sz="1800" dirty="0">
                <a:solidFill>
                  <a:srgbClr val="231F20"/>
                </a:solidFill>
                <a:latin typeface="Arial"/>
                <a:ea typeface="Calibri"/>
                <a:cs typeface="Arial"/>
              </a:rPr>
              <a:t>UK based training organization aimed at school educators but all content relevant to healthcare educators</a:t>
            </a:r>
            <a:r>
              <a:rPr lang="en-US" sz="1800" b="1" dirty="0">
                <a:solidFill>
                  <a:srgbClr val="231F20"/>
                </a:solidFill>
                <a:latin typeface="Arial"/>
                <a:ea typeface="Calibri"/>
                <a:cs typeface="Arial"/>
              </a:rPr>
              <a:t>  </a:t>
            </a:r>
            <a:r>
              <a:rPr lang="en-US" sz="1800" dirty="0">
                <a:solidFill>
                  <a:srgbClr val="333333"/>
                </a:solidFill>
                <a:latin typeface="Arial"/>
                <a:ea typeface="Calibri"/>
                <a:cs typeface="Arial"/>
                <a:hlinkClick r:id="rId5"/>
              </a:rPr>
              <a:t>Inclusive Allyship Toolkit | Diverse Educators</a:t>
            </a:r>
            <a:endParaRPr lang="en-US" sz="1800">
              <a:solidFill>
                <a:srgbClr val="333333"/>
              </a:solidFill>
              <a:latin typeface="Arial"/>
              <a:ea typeface="Calibri"/>
              <a:cs typeface="Arial"/>
            </a:endParaRPr>
          </a:p>
          <a:p>
            <a:pPr marL="285750" indent="-285750">
              <a:spcAft>
                <a:spcPts val="1200"/>
              </a:spcAft>
              <a:buChar char="•"/>
            </a:pPr>
            <a:r>
              <a:rPr lang="en-US" sz="1800" b="1" err="1">
                <a:solidFill>
                  <a:srgbClr val="333333"/>
                </a:solidFill>
                <a:latin typeface="Arial"/>
                <a:ea typeface="Calibri"/>
                <a:cs typeface="Arial"/>
              </a:rPr>
              <a:t>DiverseLearners</a:t>
            </a:r>
            <a:r>
              <a:rPr lang="en-US" sz="1800" b="1" dirty="0">
                <a:solidFill>
                  <a:srgbClr val="333333"/>
                </a:solidFill>
                <a:latin typeface="Arial"/>
                <a:ea typeface="Calibri"/>
                <a:cs typeface="Arial"/>
              </a:rPr>
              <a:t>:</a:t>
            </a:r>
            <a:r>
              <a:rPr lang="en-US" sz="1800" dirty="0">
                <a:solidFill>
                  <a:srgbClr val="333333"/>
                </a:solidFill>
                <a:latin typeface="Arial"/>
                <a:ea typeface="Calibri"/>
                <a:cs typeface="Arial"/>
              </a:rPr>
              <a:t> Information to support neurodiverse learners and educators. </a:t>
            </a:r>
            <a:r>
              <a:rPr lang="en-US" sz="1800" dirty="0">
                <a:solidFill>
                  <a:srgbClr val="333333"/>
                </a:solidFill>
                <a:latin typeface="Arial"/>
                <a:ea typeface="Calibri"/>
                <a:cs typeface="Arial"/>
                <a:hlinkClick r:id="rId6"/>
              </a:rPr>
              <a:t>DiverseLearners | Twitter, Instagram, Facebook, TikTok | Linktree</a:t>
            </a:r>
            <a:endParaRPr lang="en-US">
              <a:ea typeface="+mn-lt"/>
              <a:cs typeface="+mn-lt"/>
            </a:endParaRPr>
          </a:p>
          <a:p>
            <a:pPr marL="285750" indent="-285750">
              <a:spcAft>
                <a:spcPts val="1200"/>
              </a:spcAft>
              <a:buChar char="•"/>
            </a:pPr>
            <a:r>
              <a:rPr lang="en-US" sz="1800" b="1" dirty="0">
                <a:solidFill>
                  <a:srgbClr val="212121"/>
                </a:solidFill>
                <a:latin typeface="Arial"/>
                <a:ea typeface="+mn-lt"/>
                <a:cs typeface="+mn-lt"/>
              </a:rPr>
              <a:t>The REFRAME image library. </a:t>
            </a:r>
            <a:r>
              <a:rPr lang="en-US" sz="1800" dirty="0">
                <a:solidFill>
                  <a:srgbClr val="005EB8"/>
                </a:solidFill>
                <a:ea typeface="+mn-lt"/>
                <a:cs typeface="+mn-lt"/>
                <a:hlinkClick r:id="rId7">
                  <a:extLst>
                    <a:ext uri="{A12FA001-AC4F-418D-AE19-62706E023703}">
                      <ahyp:hlinkClr xmlns:ahyp="http://schemas.microsoft.com/office/drawing/2018/hyperlinkcolor" val="tx"/>
                    </a:ext>
                  </a:extLst>
                </a:hlinkClick>
              </a:rPr>
              <a:t>Diverse Images for Healthcare</a:t>
            </a:r>
            <a:r>
              <a:rPr lang="en-US" sz="1800" dirty="0">
                <a:solidFill>
                  <a:srgbClr val="212121"/>
                </a:solidFill>
                <a:latin typeface="Arial"/>
                <a:ea typeface="Calibri"/>
                <a:cs typeface="Calibri"/>
              </a:rPr>
              <a:t>  Uniting people, healthcare professionals and providers, our mission was to create a diverse image library that represents the communities we serve. We focused on capturing a comprehensive range of medical photographs of people from different backgrounds and creating more inclusive healthcare images of staff. Free to download images for use in clinical education. </a:t>
            </a:r>
            <a:endParaRPr lang="en-US" sz="1800" dirty="0">
              <a:latin typeface="Arial"/>
              <a:cs typeface="Arial" panose="020B0604020202020204"/>
            </a:endParaRPr>
          </a:p>
          <a:p>
            <a:pPr marL="228600" indent="-228600">
              <a:spcAft>
                <a:spcPts val="1200"/>
              </a:spcAft>
              <a:buChar char="•"/>
            </a:pPr>
            <a:endParaRPr lang="en-US" sz="1100" dirty="0">
              <a:solidFill>
                <a:srgbClr val="212B32"/>
              </a:solidFill>
              <a:latin typeface="Calibri"/>
              <a:ea typeface="Calibri"/>
              <a:cs typeface="Calibri"/>
            </a:endParaRPr>
          </a:p>
          <a:p>
            <a:pPr>
              <a:spcAft>
                <a:spcPts val="1200"/>
              </a:spcAft>
            </a:pPr>
            <a:br>
              <a:rPr lang="en-US" dirty="0"/>
            </a:br>
            <a:endParaRPr lang="en-US" dirty="0">
              <a:cs typeface="Arial" panose="020B0604020202020204"/>
            </a:endParaRPr>
          </a:p>
        </p:txBody>
      </p:sp>
    </p:spTree>
    <p:extLst>
      <p:ext uri="{BB962C8B-B14F-4D97-AF65-F5344CB8AC3E}">
        <p14:creationId xmlns:p14="http://schemas.microsoft.com/office/powerpoint/2010/main" val="275416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50039-6E16-EA47-C067-58DAB520393A}"/>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95697E55-71FA-3F2D-E446-4D2355825359}"/>
              </a:ext>
            </a:extLst>
          </p:cNvPr>
          <p:cNvSpPr>
            <a:spLocks noGrp="1"/>
          </p:cNvSpPr>
          <p:nvPr>
            <p:ph type="title"/>
          </p:nvPr>
        </p:nvSpPr>
        <p:spPr>
          <a:xfrm>
            <a:off x="389667" y="276778"/>
            <a:ext cx="11404154" cy="865186"/>
          </a:xfrm>
        </p:spPr>
        <p:txBody>
          <a:bodyPr/>
          <a:lstStyle/>
          <a:p>
            <a:r>
              <a:rPr lang="en-GB" dirty="0">
                <a:cs typeface="Arial"/>
              </a:rPr>
              <a:t>Inclusive Learning: Sexual Safety</a:t>
            </a:r>
          </a:p>
        </p:txBody>
      </p:sp>
      <p:sp>
        <p:nvSpPr>
          <p:cNvPr id="5" name="Content Placeholder 4">
            <a:extLst>
              <a:ext uri="{FF2B5EF4-FFF2-40B4-BE49-F238E27FC236}">
                <a16:creationId xmlns:a16="http://schemas.microsoft.com/office/drawing/2014/main" id="{5AEC3953-29ED-6A1E-9345-C151BF184675}"/>
              </a:ext>
            </a:extLst>
          </p:cNvPr>
          <p:cNvSpPr>
            <a:spLocks noGrp="1"/>
          </p:cNvSpPr>
          <p:nvPr>
            <p:ph idx="1"/>
          </p:nvPr>
        </p:nvSpPr>
        <p:spPr>
          <a:xfrm>
            <a:off x="159896" y="1041612"/>
            <a:ext cx="11621293" cy="5579102"/>
          </a:xfrm>
        </p:spPr>
        <p:txBody>
          <a:bodyPr vert="horz" lIns="0" tIns="0" rIns="0" bIns="0" rtlCol="0" anchor="t">
            <a:noAutofit/>
          </a:bodyPr>
          <a:lstStyle/>
          <a:p>
            <a:pPr marL="285750" indent="-285750">
              <a:buChar char="•"/>
            </a:pPr>
            <a:r>
              <a:rPr lang="en-US" sz="1800" b="1" dirty="0">
                <a:solidFill>
                  <a:srgbClr val="000000"/>
                </a:solidFill>
                <a:ea typeface="+mn-lt"/>
                <a:cs typeface="+mn-lt"/>
              </a:rPr>
              <a:t>Understanding sexual misconduct in the workplace. </a:t>
            </a:r>
            <a:r>
              <a:rPr lang="en-US" sz="1800" dirty="0">
                <a:solidFill>
                  <a:srgbClr val="000000"/>
                </a:solidFill>
                <a:ea typeface="+mn-lt"/>
                <a:cs typeface="+mn-lt"/>
                <a:hlinkClick r:id="rId3"/>
              </a:rPr>
              <a:t>Understanding sexual misconduct in the workplace - elearning for healthcare</a:t>
            </a:r>
            <a:r>
              <a:rPr lang="en-US" sz="1800" dirty="0">
                <a:solidFill>
                  <a:srgbClr val="000000"/>
                </a:solidFill>
                <a:ea typeface="+mn-lt"/>
                <a:cs typeface="+mn-lt"/>
              </a:rPr>
              <a:t> </a:t>
            </a:r>
            <a:r>
              <a:rPr lang="en-US" sz="1800" dirty="0">
                <a:solidFill>
                  <a:srgbClr val="231F20"/>
                </a:solidFill>
                <a:ea typeface="+mn-lt"/>
                <a:cs typeface="+mn-lt"/>
              </a:rPr>
              <a:t>You will need a free e-learning for health account to enroll onto this e-learning. </a:t>
            </a:r>
            <a:r>
              <a:rPr lang="en-US" sz="1800" dirty="0">
                <a:solidFill>
                  <a:srgbClr val="000000"/>
                </a:solidFill>
                <a:ea typeface="+mn-lt"/>
                <a:cs typeface="+mn-lt"/>
              </a:rPr>
              <a:t>This e-learning resource provides people working in the NHS with the knowledge and skills to recognize and respond to sexual misconduct. If someone tells you they have experienced sexual harassment or assault it can be hard to know what to say or do. Completing this training will support learners to have sensitive conversations with colleagues about sexual misconduct. The program supports the sexual safety in healthcare charter for organizations to:</a:t>
            </a:r>
            <a:endParaRPr lang="en-US" sz="1800" dirty="0">
              <a:cs typeface="Arial"/>
            </a:endParaRPr>
          </a:p>
          <a:p>
            <a:pPr marL="971550" lvl="1" indent="-285750">
              <a:spcAft>
                <a:spcPts val="600"/>
              </a:spcAft>
              <a:buFont typeface="Courier New"/>
              <a:buChar char="o"/>
            </a:pPr>
            <a:r>
              <a:rPr lang="en-US" sz="1800" dirty="0">
                <a:solidFill>
                  <a:srgbClr val="000000"/>
                </a:solidFill>
                <a:ea typeface="+mn-lt"/>
                <a:cs typeface="+mn-lt"/>
              </a:rPr>
              <a:t>Identify and recognize the types of sexual misconduct in the workplace.</a:t>
            </a:r>
            <a:endParaRPr lang="en-US" sz="1800">
              <a:cs typeface="Arial"/>
            </a:endParaRPr>
          </a:p>
          <a:p>
            <a:pPr marL="971550" lvl="1" indent="-285750">
              <a:spcAft>
                <a:spcPts val="600"/>
              </a:spcAft>
              <a:buFont typeface="Courier New"/>
              <a:buChar char="o"/>
            </a:pPr>
            <a:r>
              <a:rPr lang="en-US" sz="1800" dirty="0">
                <a:solidFill>
                  <a:srgbClr val="000000"/>
                </a:solidFill>
                <a:ea typeface="+mn-lt"/>
                <a:cs typeface="+mn-lt"/>
              </a:rPr>
              <a:t>Understand the impacts that trauma can have and how this can affect people who have experienced sexual misconduct.</a:t>
            </a:r>
            <a:endParaRPr lang="en-US" sz="1800">
              <a:cs typeface="Arial"/>
            </a:endParaRPr>
          </a:p>
          <a:p>
            <a:pPr marL="971550" lvl="1" indent="-285750">
              <a:spcAft>
                <a:spcPts val="600"/>
              </a:spcAft>
              <a:buFont typeface="Courier New"/>
              <a:buChar char="o"/>
            </a:pPr>
            <a:r>
              <a:rPr lang="en-US" sz="1800" dirty="0">
                <a:solidFill>
                  <a:srgbClr val="000000"/>
                </a:solidFill>
                <a:ea typeface="+mn-lt"/>
                <a:cs typeface="+mn-lt"/>
              </a:rPr>
              <a:t>Understand how to have a trauma-informed conversation and know how to support someone if they tell you that they have experienced sexual misconduct.</a:t>
            </a:r>
            <a:endParaRPr lang="en-US" sz="1800">
              <a:cs typeface="Arial"/>
            </a:endParaRPr>
          </a:p>
          <a:p>
            <a:pPr marL="971550" lvl="1" indent="-285750">
              <a:spcAft>
                <a:spcPts val="600"/>
              </a:spcAft>
              <a:buFont typeface="Courier New"/>
              <a:buChar char="o"/>
            </a:pPr>
            <a:r>
              <a:rPr lang="en-US" sz="1800" dirty="0">
                <a:solidFill>
                  <a:srgbClr val="000000"/>
                </a:solidFill>
                <a:ea typeface="+mn-lt"/>
                <a:cs typeface="+mn-lt"/>
              </a:rPr>
              <a:t>Maintain confidentiality, respect professional boundaries, and look after your own wellbeing when someone tells you about sexual misconduct they have experienced.</a:t>
            </a:r>
            <a:endParaRPr lang="en-US" sz="1800">
              <a:cs typeface="Arial" panose="020B0604020202020204"/>
            </a:endParaRPr>
          </a:p>
          <a:p>
            <a:pPr lvl="1" indent="0">
              <a:spcAft>
                <a:spcPts val="600"/>
              </a:spcAft>
              <a:buNone/>
            </a:pPr>
            <a:endParaRPr lang="en-US" sz="1800" dirty="0">
              <a:solidFill>
                <a:srgbClr val="000000"/>
              </a:solidFill>
              <a:ea typeface="+mn-lt"/>
              <a:cs typeface="+mn-lt"/>
            </a:endParaRPr>
          </a:p>
          <a:p>
            <a:pPr marL="342900" indent="-342900">
              <a:spcAft>
                <a:spcPts val="1200"/>
              </a:spcAft>
              <a:buChar char="•"/>
            </a:pPr>
            <a:r>
              <a:rPr lang="en-US" sz="1800" b="1" dirty="0">
                <a:solidFill>
                  <a:srgbClr val="231F20"/>
                </a:solidFill>
                <a:ea typeface="+mn-lt"/>
                <a:cs typeface="+mn-lt"/>
              </a:rPr>
              <a:t>Equality and human rights commission guidance on preventing sexual harassment in the workplace:</a:t>
            </a:r>
            <a:r>
              <a:rPr lang="en-US" sz="1800" dirty="0">
                <a:solidFill>
                  <a:srgbClr val="0070C0"/>
                </a:solidFill>
                <a:ea typeface="+mn-lt"/>
                <a:cs typeface="+mn-lt"/>
              </a:rPr>
              <a:t> </a:t>
            </a:r>
            <a:r>
              <a:rPr lang="en-US" sz="1800" dirty="0">
                <a:solidFill>
                  <a:srgbClr val="0070C0"/>
                </a:solidFill>
                <a:ea typeface="+mn-lt"/>
                <a:cs typeface="+mn-lt"/>
                <a:hlinkClick r:id="rId4">
                  <a:extLst>
                    <a:ext uri="{A12FA001-AC4F-418D-AE19-62706E023703}">
                      <ahyp:hlinkClr xmlns:ahyp="http://schemas.microsoft.com/office/drawing/2018/hyperlinkcolor" val="tx"/>
                    </a:ext>
                  </a:extLst>
                </a:hlinkClick>
              </a:rPr>
              <a:t>Employer 8-step guide: Preventing sexual harassment at work | EHRC</a:t>
            </a:r>
            <a:endParaRPr lang="en-US" sz="1800" dirty="0">
              <a:solidFill>
                <a:srgbClr val="0070C0"/>
              </a:solidFill>
              <a:cs typeface="Arial" panose="020B0604020202020204"/>
            </a:endParaRPr>
          </a:p>
        </p:txBody>
      </p:sp>
    </p:spTree>
    <p:extLst>
      <p:ext uri="{BB962C8B-B14F-4D97-AF65-F5344CB8AC3E}">
        <p14:creationId xmlns:p14="http://schemas.microsoft.com/office/powerpoint/2010/main" val="167214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F5FBC-8899-30C2-E62E-E6CAF54D36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1B8E02-3BA1-0897-7A7E-9EAF1707B319}"/>
              </a:ext>
            </a:extLst>
          </p:cNvPr>
          <p:cNvSpPr>
            <a:spLocks noGrp="1"/>
          </p:cNvSpPr>
          <p:nvPr>
            <p:ph type="title"/>
          </p:nvPr>
        </p:nvSpPr>
        <p:spPr>
          <a:xfrm>
            <a:off x="747468" y="2381305"/>
            <a:ext cx="6344775" cy="1269119"/>
          </a:xfrm>
        </p:spPr>
        <p:txBody>
          <a:bodyPr/>
          <a:lstStyle/>
          <a:p>
            <a:r>
              <a:rPr lang="en-GB" sz="4800" dirty="0">
                <a:cs typeface="Arial"/>
              </a:rPr>
              <a:t>Structured Educator Programs</a:t>
            </a:r>
          </a:p>
        </p:txBody>
      </p:sp>
      <p:sp>
        <p:nvSpPr>
          <p:cNvPr id="3" name="Text Placeholder 2">
            <a:extLst>
              <a:ext uri="{FF2B5EF4-FFF2-40B4-BE49-F238E27FC236}">
                <a16:creationId xmlns:a16="http://schemas.microsoft.com/office/drawing/2014/main" id="{C6125893-653E-3339-C18D-FB98257C015B}"/>
              </a:ext>
            </a:extLst>
          </p:cNvPr>
          <p:cNvSpPr>
            <a:spLocks noGrp="1"/>
          </p:cNvSpPr>
          <p:nvPr>
            <p:ph type="body" sz="quarter" idx="13"/>
          </p:nvPr>
        </p:nvSpPr>
        <p:spPr>
          <a:xfrm>
            <a:off x="891916" y="3903218"/>
            <a:ext cx="4920261" cy="896938"/>
          </a:xfrm>
        </p:spPr>
        <p:txBody>
          <a:bodyPr vert="horz" lIns="0" tIns="0" rIns="0" bIns="0" rtlCol="0" anchor="t">
            <a:normAutofit/>
          </a:bodyPr>
          <a:lstStyle/>
          <a:p>
            <a:r>
              <a:rPr lang="en-GB" dirty="0">
                <a:cs typeface="Arial"/>
              </a:rPr>
              <a:t>(Free Online &amp; Fee Attached)</a:t>
            </a:r>
            <a:endParaRPr lang="en-GB" dirty="0"/>
          </a:p>
        </p:txBody>
      </p:sp>
      <p:sp>
        <p:nvSpPr>
          <p:cNvPr id="5" name="Text Placeholder 2">
            <a:extLst>
              <a:ext uri="{FF2B5EF4-FFF2-40B4-BE49-F238E27FC236}">
                <a16:creationId xmlns:a16="http://schemas.microsoft.com/office/drawing/2014/main" id="{D3F8A55B-00D1-C807-C304-29AD48622849}"/>
              </a:ext>
            </a:extLst>
          </p:cNvPr>
          <p:cNvSpPr txBox="1">
            <a:spLocks/>
          </p:cNvSpPr>
          <p:nvPr/>
        </p:nvSpPr>
        <p:spPr>
          <a:xfrm>
            <a:off x="2760973" y="5427218"/>
            <a:ext cx="3890150" cy="896938"/>
          </a:xfrm>
          <a:prstGeom prst="rect">
            <a:avLst/>
          </a:prstGeom>
        </p:spPr>
        <p:txBody>
          <a:bodyPr vert="horz" lIns="0" tIns="0" rIns="0" bIns="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357188" indent="0" algn="l"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n-lt"/>
                <a:ea typeface="+mn-ea"/>
                <a:cs typeface="+mn-cs"/>
              </a:defRPr>
            </a:lvl2pPr>
            <a:lvl3pPr marL="714375" indent="0" algn="l"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n-lt"/>
                <a:ea typeface="+mn-ea"/>
                <a:cs typeface="+mn-cs"/>
              </a:defRPr>
            </a:lvl3pPr>
            <a:lvl4pPr marL="1081087"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4pPr>
            <a:lvl5pPr marL="1438275"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i="1">
                <a:cs typeface="Arial"/>
              </a:rPr>
              <a:t>Please note profession-specific educator training programs &amp; CPD may also include this topic</a:t>
            </a:r>
            <a:endParaRPr lang="en-US"/>
          </a:p>
        </p:txBody>
      </p:sp>
      <p:pic>
        <p:nvPicPr>
          <p:cNvPr id="4" name="Picture 3" descr="IMG_6365_RP2S3CE.jpg">
            <a:extLst>
              <a:ext uri="{FF2B5EF4-FFF2-40B4-BE49-F238E27FC236}">
                <a16:creationId xmlns:a16="http://schemas.microsoft.com/office/drawing/2014/main" id="{9A13F09C-AD09-1164-E04B-9E8EE8FB939E}"/>
              </a:ext>
            </a:extLst>
          </p:cNvPr>
          <p:cNvPicPr>
            <a:picLocks noChangeAspect="1"/>
          </p:cNvPicPr>
          <p:nvPr/>
        </p:nvPicPr>
        <p:blipFill>
          <a:blip r:embed="rId2"/>
          <a:stretch>
            <a:fillRect/>
          </a:stretch>
        </p:blipFill>
        <p:spPr>
          <a:xfrm>
            <a:off x="7091632" y="416943"/>
            <a:ext cx="3630284" cy="2602302"/>
          </a:xfrm>
          <a:prstGeom prst="rect">
            <a:avLst/>
          </a:prstGeom>
        </p:spPr>
      </p:pic>
      <p:pic>
        <p:nvPicPr>
          <p:cNvPr id="6" name="Picture 5" descr="DSC_2911 copy.jpg">
            <a:extLst>
              <a:ext uri="{FF2B5EF4-FFF2-40B4-BE49-F238E27FC236}">
                <a16:creationId xmlns:a16="http://schemas.microsoft.com/office/drawing/2014/main" id="{649392C9-298C-D7BA-9715-AA8C9DF0AB08}"/>
              </a:ext>
            </a:extLst>
          </p:cNvPr>
          <p:cNvPicPr>
            <a:picLocks noChangeAspect="1"/>
          </p:cNvPicPr>
          <p:nvPr/>
        </p:nvPicPr>
        <p:blipFill>
          <a:blip r:embed="rId3"/>
          <a:stretch>
            <a:fillRect/>
          </a:stretch>
        </p:blipFill>
        <p:spPr>
          <a:xfrm>
            <a:off x="751217" y="177290"/>
            <a:ext cx="2782020" cy="1974550"/>
          </a:xfrm>
          <a:prstGeom prst="rect">
            <a:avLst/>
          </a:prstGeom>
        </p:spPr>
      </p:pic>
    </p:spTree>
    <p:extLst>
      <p:ext uri="{BB962C8B-B14F-4D97-AF65-F5344CB8AC3E}">
        <p14:creationId xmlns:p14="http://schemas.microsoft.com/office/powerpoint/2010/main" val="3502604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82E2A-1B82-8454-5018-BC8E43EE2AC8}"/>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D425305D-B371-6BCF-9938-F12ED07C9816}"/>
              </a:ext>
            </a:extLst>
          </p:cNvPr>
          <p:cNvSpPr>
            <a:spLocks noGrp="1"/>
          </p:cNvSpPr>
          <p:nvPr>
            <p:ph type="title"/>
          </p:nvPr>
        </p:nvSpPr>
        <p:spPr>
          <a:xfrm>
            <a:off x="432000" y="432000"/>
            <a:ext cx="11404154" cy="865186"/>
          </a:xfrm>
        </p:spPr>
        <p:txBody>
          <a:bodyPr/>
          <a:lstStyle/>
          <a:p>
            <a:r>
              <a:rPr lang="en-GB" dirty="0">
                <a:cs typeface="Arial"/>
              </a:rPr>
              <a:t>Structured Educator Programs (Free)</a:t>
            </a:r>
          </a:p>
        </p:txBody>
      </p:sp>
      <p:sp>
        <p:nvSpPr>
          <p:cNvPr id="5" name="Content Placeholder 4">
            <a:extLst>
              <a:ext uri="{FF2B5EF4-FFF2-40B4-BE49-F238E27FC236}">
                <a16:creationId xmlns:a16="http://schemas.microsoft.com/office/drawing/2014/main" id="{47C465CB-AE8B-098D-5848-9266B346EA8D}"/>
              </a:ext>
            </a:extLst>
          </p:cNvPr>
          <p:cNvSpPr>
            <a:spLocks noGrp="1"/>
          </p:cNvSpPr>
          <p:nvPr>
            <p:ph idx="1"/>
          </p:nvPr>
        </p:nvSpPr>
        <p:spPr>
          <a:xfrm>
            <a:off x="432000" y="1295878"/>
            <a:ext cx="11017445" cy="4932121"/>
          </a:xfrm>
        </p:spPr>
        <p:txBody>
          <a:bodyPr vert="horz" lIns="0" tIns="0" rIns="0" bIns="0" rtlCol="0" anchor="t">
            <a:noAutofit/>
          </a:bodyPr>
          <a:lstStyle/>
          <a:p>
            <a:pPr marL="285750" indent="-285750">
              <a:spcAft>
                <a:spcPts val="1200"/>
              </a:spcAft>
              <a:buClr>
                <a:schemeClr val="accent6"/>
              </a:buClr>
              <a:buChar char="•"/>
            </a:pPr>
            <a:r>
              <a:rPr lang="en-US" sz="1800" b="1" dirty="0">
                <a:solidFill>
                  <a:srgbClr val="000000"/>
                </a:solidFill>
                <a:latin typeface="Arial"/>
                <a:ea typeface="Calibri"/>
                <a:cs typeface="Arial"/>
              </a:rPr>
              <a:t>Supporting AHP students: </a:t>
            </a:r>
            <a:r>
              <a:rPr lang="en-US" sz="1800" dirty="0">
                <a:solidFill>
                  <a:srgbClr val="333333"/>
                </a:solidFill>
                <a:ea typeface="+mn-lt"/>
                <a:cs typeface="+mn-lt"/>
                <a:hlinkClick r:id="rId3"/>
              </a:rPr>
              <a:t>Catalogue</a:t>
            </a:r>
            <a:r>
              <a:rPr lang="en-US" sz="1800" dirty="0">
                <a:solidFill>
                  <a:srgbClr val="333333"/>
                </a:solidFill>
                <a:ea typeface="+mn-lt"/>
                <a:cs typeface="+mn-lt"/>
              </a:rPr>
              <a:t>.</a:t>
            </a:r>
            <a:r>
              <a:rPr lang="en-US" sz="1800" dirty="0">
                <a:solidFill>
                  <a:srgbClr val="000000"/>
                </a:solidFill>
                <a:ea typeface="Calibri"/>
                <a:cs typeface="Calibri"/>
              </a:rPr>
              <a:t> The</a:t>
            </a:r>
            <a:r>
              <a:rPr lang="en-US" sz="1800" dirty="0">
                <a:solidFill>
                  <a:srgbClr val="000000"/>
                </a:solidFill>
                <a:latin typeface="Arial"/>
                <a:ea typeface="Calibri"/>
                <a:cs typeface="Calibri"/>
              </a:rPr>
              <a:t> aim of this e-learning course is to provide non-registered AHP assistants and support staff with training to develop their understanding of student education and to develop their skills in supporting students and educators within their teams. NB you will need to sign up for a free learning hub account to access this training. </a:t>
            </a:r>
            <a:endParaRPr lang="en-US" sz="1800" dirty="0">
              <a:solidFill>
                <a:srgbClr val="333333"/>
              </a:solidFill>
              <a:latin typeface="Arial"/>
              <a:ea typeface="Calibri"/>
              <a:cs typeface="Calibri"/>
            </a:endParaRPr>
          </a:p>
          <a:p>
            <a:pPr marL="285750" indent="-285750">
              <a:spcAft>
                <a:spcPts val="1200"/>
              </a:spcAft>
              <a:buClr>
                <a:schemeClr val="accent6"/>
              </a:buClr>
              <a:buChar char="•"/>
            </a:pPr>
            <a:r>
              <a:rPr lang="en-US" sz="1800" b="1" dirty="0">
                <a:solidFill>
                  <a:srgbClr val="000000"/>
                </a:solidFill>
                <a:latin typeface="Arial"/>
                <a:ea typeface="Calibri"/>
                <a:cs typeface="Calibri"/>
              </a:rPr>
              <a:t>Safe Learning Environment Practitioner Course: </a:t>
            </a:r>
            <a:r>
              <a:rPr lang="en-US" sz="1800" dirty="0">
                <a:solidFill>
                  <a:srgbClr val="000000"/>
                </a:solidFill>
                <a:ea typeface="+mn-lt"/>
                <a:cs typeface="+mn-lt"/>
                <a:hlinkClick r:id="rId4"/>
              </a:rPr>
              <a:t>Catalogue</a:t>
            </a:r>
            <a:r>
              <a:rPr lang="en-US" sz="1800" dirty="0">
                <a:solidFill>
                  <a:srgbClr val="000000"/>
                </a:solidFill>
                <a:ea typeface="+mn-lt"/>
                <a:cs typeface="+mn-lt"/>
              </a:rPr>
              <a:t> </a:t>
            </a:r>
            <a:r>
              <a:rPr lang="en-US" sz="1800" dirty="0">
                <a:solidFill>
                  <a:srgbClr val="231F20"/>
                </a:solidFill>
                <a:ea typeface="+mn-lt"/>
                <a:cs typeface="+mn-lt"/>
              </a:rPr>
              <a:t>The safe learning environment practitioner training program. </a:t>
            </a:r>
            <a:r>
              <a:rPr lang="en-US" sz="1800" dirty="0">
                <a:solidFill>
                  <a:srgbClr val="212B32"/>
                </a:solidFill>
                <a:ea typeface="+mn-lt"/>
                <a:cs typeface="+mn-lt"/>
              </a:rPr>
              <a:t>The SLEP program aim is to empower individuals and </a:t>
            </a:r>
            <a:r>
              <a:rPr lang="en-US" sz="1800" dirty="0" err="1">
                <a:solidFill>
                  <a:srgbClr val="212B32"/>
                </a:solidFill>
                <a:ea typeface="+mn-lt"/>
                <a:cs typeface="+mn-lt"/>
              </a:rPr>
              <a:t>organisations</a:t>
            </a:r>
            <a:r>
              <a:rPr lang="en-US" sz="1800" dirty="0">
                <a:solidFill>
                  <a:srgbClr val="212B32"/>
                </a:solidFill>
                <a:ea typeface="+mn-lt"/>
                <a:cs typeface="+mn-lt"/>
              </a:rPr>
              <a:t> to create positive, safe learning experiences for apprentices and students. Safe Learning Environment Practitioners will meet with learners in their workplaces to undertake SLEP conversations underpinned by concepts of restorative supervisions</a:t>
            </a:r>
            <a:r>
              <a:rPr lang="en-US" sz="1600" dirty="0">
                <a:solidFill>
                  <a:srgbClr val="212B32"/>
                </a:solidFill>
                <a:ea typeface="+mn-lt"/>
                <a:cs typeface="+mn-lt"/>
              </a:rPr>
              <a:t>. </a:t>
            </a:r>
            <a:endParaRPr lang="en-US" sz="1600">
              <a:solidFill>
                <a:srgbClr val="333333"/>
              </a:solidFill>
              <a:ea typeface="Calibri"/>
              <a:cs typeface="Calibri"/>
            </a:endParaRPr>
          </a:p>
          <a:p>
            <a:pPr marL="285750" indent="-285750">
              <a:buClr>
                <a:srgbClr val="231F20"/>
              </a:buClr>
              <a:buFont typeface="Arial,Sans-Serif" panose="020B0604020202020204" pitchFamily="34" charset="0"/>
              <a:buChar char="•"/>
            </a:pPr>
            <a:r>
              <a:rPr lang="en-US" sz="1800" b="1" dirty="0">
                <a:latin typeface="Arial"/>
                <a:ea typeface="Calibri"/>
                <a:cs typeface="Arial"/>
              </a:rPr>
              <a:t>Foundations in Medical Education.</a:t>
            </a:r>
            <a:r>
              <a:rPr lang="en-US" sz="1800" dirty="0">
                <a:solidFill>
                  <a:srgbClr val="333333"/>
                </a:solidFill>
                <a:latin typeface="Arial"/>
                <a:ea typeface="Calibri"/>
                <a:cs typeface="Arial"/>
              </a:rPr>
              <a:t> </a:t>
            </a:r>
            <a:r>
              <a:rPr lang="en-US" sz="1800" dirty="0">
                <a:solidFill>
                  <a:srgbClr val="231F20"/>
                </a:solidFill>
                <a:latin typeface="Arial"/>
                <a:ea typeface="Calibri"/>
                <a:cs typeface="Arial"/>
                <a:hlinkClick r:id="rId5"/>
              </a:rPr>
              <a:t>Foundations in Medical Education | Health Professions Education | University of Bristol</a:t>
            </a:r>
            <a:r>
              <a:rPr lang="en-US" sz="1800" dirty="0">
                <a:solidFill>
                  <a:srgbClr val="333333"/>
                </a:solidFill>
                <a:latin typeface="Arial"/>
                <a:ea typeface="Calibri"/>
                <a:cs typeface="Arial"/>
              </a:rPr>
              <a:t> This short free online program is suited to those who are in a teaching role and have not had any formal training but may not yet want to commit to the full Health Professions Education qualification. </a:t>
            </a:r>
            <a:endParaRPr lang="en-US" sz="1800" dirty="0">
              <a:solidFill>
                <a:srgbClr val="231F20"/>
              </a:solidFill>
              <a:latin typeface="Arial"/>
              <a:ea typeface="Calibri"/>
              <a:cs typeface="Arial"/>
            </a:endParaRPr>
          </a:p>
          <a:p>
            <a:pPr marL="342900" indent="-342900">
              <a:buClr>
                <a:srgbClr val="231F20"/>
              </a:buClr>
              <a:buFont typeface="Arial,Sans-Serif" panose="020B0604020202020204" pitchFamily="34" charset="0"/>
              <a:buChar char="•"/>
            </a:pPr>
            <a:r>
              <a:rPr lang="en-GB" sz="1800" b="1" dirty="0">
                <a:latin typeface="Arial"/>
                <a:ea typeface="Calibri"/>
                <a:cs typeface="Arial"/>
              </a:rPr>
              <a:t>National School of Healthcare science: Healthcare Science Training Resources</a:t>
            </a:r>
            <a:r>
              <a:rPr lang="en-GB" sz="1800" b="1" dirty="0">
                <a:solidFill>
                  <a:srgbClr val="212B32"/>
                </a:solidFill>
                <a:latin typeface="Arial"/>
                <a:ea typeface="Calibri"/>
                <a:cs typeface="Arial"/>
              </a:rPr>
              <a:t>. </a:t>
            </a:r>
            <a:r>
              <a:rPr lang="en-GB" sz="1800" dirty="0">
                <a:solidFill>
                  <a:srgbClr val="212B32"/>
                </a:solidFill>
                <a:latin typeface="Arial"/>
                <a:ea typeface="Calibri"/>
                <a:cs typeface="Arial"/>
              </a:rPr>
              <a:t>A library of resources to support trainers, assessors, and trainees in healthcare science work-based training.</a:t>
            </a:r>
            <a:r>
              <a:rPr lang="en-GB" sz="1800" b="1" dirty="0">
                <a:solidFill>
                  <a:srgbClr val="212B32"/>
                </a:solidFill>
                <a:latin typeface="Arial"/>
                <a:ea typeface="Calibri"/>
                <a:cs typeface="Arial"/>
              </a:rPr>
              <a:t> </a:t>
            </a:r>
            <a:r>
              <a:rPr lang="en-GB" sz="1800" dirty="0">
                <a:solidFill>
                  <a:srgbClr val="231F20"/>
                </a:solidFill>
                <a:latin typeface="Arial"/>
                <a:ea typeface="Calibri"/>
                <a:cs typeface="Arial"/>
                <a:hlinkClick r:id="rId6"/>
              </a:rPr>
              <a:t>Catalogue</a:t>
            </a:r>
            <a:endParaRPr lang="en-US"/>
          </a:p>
          <a:p>
            <a:endParaRPr lang="en-US" sz="1400" dirty="0">
              <a:solidFill>
                <a:srgbClr val="212B32"/>
              </a:solidFill>
              <a:latin typeface="Arial"/>
              <a:ea typeface="Calibri"/>
              <a:cs typeface="Arial"/>
            </a:endParaRPr>
          </a:p>
          <a:p>
            <a:pPr>
              <a:spcAft>
                <a:spcPts val="1200"/>
              </a:spcAft>
            </a:pPr>
            <a:endParaRPr lang="en-US" sz="2000" dirty="0">
              <a:solidFill>
                <a:srgbClr val="231F20"/>
              </a:solidFill>
              <a:latin typeface="Arial"/>
              <a:ea typeface="Calibri"/>
              <a:cs typeface="Arial"/>
            </a:endParaRPr>
          </a:p>
        </p:txBody>
      </p:sp>
    </p:spTree>
    <p:extLst>
      <p:ext uri="{BB962C8B-B14F-4D97-AF65-F5344CB8AC3E}">
        <p14:creationId xmlns:p14="http://schemas.microsoft.com/office/powerpoint/2010/main" val="36991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B3819-F49E-C484-79DC-6655C70ED8EA}"/>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041A715D-4E19-29E4-1A96-BF7ACC4FCB4D}"/>
              </a:ext>
            </a:extLst>
          </p:cNvPr>
          <p:cNvSpPr>
            <a:spLocks noGrp="1"/>
          </p:cNvSpPr>
          <p:nvPr>
            <p:ph type="title"/>
          </p:nvPr>
        </p:nvSpPr>
        <p:spPr>
          <a:xfrm>
            <a:off x="432000" y="432000"/>
            <a:ext cx="11404154" cy="865186"/>
          </a:xfrm>
        </p:spPr>
        <p:txBody>
          <a:bodyPr/>
          <a:lstStyle/>
          <a:p>
            <a:r>
              <a:rPr lang="en-GB" dirty="0">
                <a:cs typeface="Arial"/>
              </a:rPr>
              <a:t>Structured Educator Programs (Free)</a:t>
            </a:r>
            <a:endParaRPr lang="en-US" dirty="0"/>
          </a:p>
        </p:txBody>
      </p:sp>
      <p:sp>
        <p:nvSpPr>
          <p:cNvPr id="5" name="Content Placeholder 4">
            <a:extLst>
              <a:ext uri="{FF2B5EF4-FFF2-40B4-BE49-F238E27FC236}">
                <a16:creationId xmlns:a16="http://schemas.microsoft.com/office/drawing/2014/main" id="{9E2ABF0A-C0C0-8771-5DD4-EBD48ECB3664}"/>
              </a:ext>
            </a:extLst>
          </p:cNvPr>
          <p:cNvSpPr>
            <a:spLocks noGrp="1"/>
          </p:cNvSpPr>
          <p:nvPr>
            <p:ph idx="1"/>
          </p:nvPr>
        </p:nvSpPr>
        <p:spPr>
          <a:xfrm>
            <a:off x="432000" y="1310255"/>
            <a:ext cx="11017445" cy="4917744"/>
          </a:xfrm>
        </p:spPr>
        <p:txBody>
          <a:bodyPr vert="horz" lIns="0" tIns="0" rIns="0" bIns="0" rtlCol="0" anchor="t">
            <a:noAutofit/>
          </a:bodyPr>
          <a:lstStyle/>
          <a:p>
            <a:pPr marL="285750" indent="-285750">
              <a:buChar char="•"/>
            </a:pPr>
            <a:r>
              <a:rPr lang="en-US" sz="2000" b="1" dirty="0">
                <a:solidFill>
                  <a:srgbClr val="333333"/>
                </a:solidFill>
                <a:latin typeface="Arial"/>
                <a:ea typeface="Calibri"/>
                <a:cs typeface="Calibri"/>
              </a:rPr>
              <a:t>Pharmacy Educational Supervisor Training. </a:t>
            </a:r>
            <a:r>
              <a:rPr lang="en-US" sz="2000" dirty="0">
                <a:solidFill>
                  <a:srgbClr val="333333"/>
                </a:solidFill>
                <a:latin typeface="Arial"/>
                <a:ea typeface="Calibri"/>
                <a:cs typeface="Calibri"/>
              </a:rPr>
              <a:t>e-learning program developed for pharmacy practice and educational supervisors working across different sectors of practice, including community pharmacy and health and justice pharmacy settings. </a:t>
            </a:r>
            <a:r>
              <a:rPr lang="en-US" sz="2000" dirty="0">
                <a:solidFill>
                  <a:srgbClr val="333333"/>
                </a:solidFill>
                <a:latin typeface="Arial"/>
                <a:ea typeface="Calibri"/>
                <a:cs typeface="Arial"/>
                <a:hlinkClick r:id="rId3"/>
              </a:rPr>
              <a:t>Pharmacy Educational Supervisor Training - elearning for healthcare</a:t>
            </a:r>
            <a:r>
              <a:rPr lang="en-US" sz="2000" dirty="0">
                <a:solidFill>
                  <a:srgbClr val="333333"/>
                </a:solidFill>
                <a:latin typeface="Arial"/>
                <a:ea typeface="Calibri"/>
                <a:cs typeface="Arial"/>
              </a:rPr>
              <a:t>. </a:t>
            </a:r>
            <a:r>
              <a:rPr lang="en-US" sz="2000" dirty="0">
                <a:solidFill>
                  <a:srgbClr val="231F20"/>
                </a:solidFill>
                <a:latin typeface="Arial"/>
                <a:ea typeface="Calibri"/>
                <a:cs typeface="Arial"/>
              </a:rPr>
              <a:t>You will need a free e-learning for health account to enroll onto this e-learning. </a:t>
            </a:r>
            <a:endParaRPr lang="en-US" sz="2000">
              <a:cs typeface="Arial"/>
            </a:endParaRPr>
          </a:p>
          <a:p>
            <a:pPr marL="971550" lvl="1">
              <a:spcAft>
                <a:spcPts val="600"/>
              </a:spcAft>
              <a:buFont typeface="Courier New" panose="020B0604020202020204" pitchFamily="34" charset="0"/>
              <a:buChar char="o"/>
            </a:pPr>
            <a:r>
              <a:rPr lang="en-US" sz="2000" b="1" dirty="0">
                <a:solidFill>
                  <a:srgbClr val="231F20"/>
                </a:solidFill>
                <a:latin typeface="Arial"/>
                <a:ea typeface="Calibri"/>
                <a:cs typeface="Calibri"/>
              </a:rPr>
              <a:t>Module</a:t>
            </a:r>
            <a:r>
              <a:rPr lang="en-US" sz="2000" b="1" dirty="0">
                <a:latin typeface="Arial"/>
                <a:ea typeface="Calibri"/>
                <a:cs typeface="Calibri"/>
              </a:rPr>
              <a:t> 1,</a:t>
            </a:r>
            <a:r>
              <a:rPr lang="en-US" sz="2000" dirty="0">
                <a:latin typeface="Arial"/>
                <a:ea typeface="Calibri"/>
                <a:cs typeface="Calibri"/>
              </a:rPr>
              <a:t> Core skills: Introductory level topics, relevant to practice and educational supervision. This module is recommended for all as an introductory module or to refresh existing knowledge. </a:t>
            </a:r>
            <a:r>
              <a:rPr lang="en-US" sz="2000" dirty="0">
                <a:latin typeface="Arial"/>
                <a:ea typeface="Calibri"/>
                <a:cs typeface="Arial"/>
              </a:rPr>
              <a:t>Module 1 takes 2 hours</a:t>
            </a:r>
          </a:p>
          <a:p>
            <a:pPr marL="971550" lvl="1">
              <a:spcAft>
                <a:spcPts val="600"/>
              </a:spcAft>
              <a:buFont typeface="Courier New" panose="020B0604020202020204" pitchFamily="34" charset="0"/>
              <a:buChar char="o"/>
            </a:pPr>
            <a:r>
              <a:rPr lang="en-US" sz="2000" b="1" dirty="0">
                <a:latin typeface="Arial"/>
                <a:ea typeface="Calibri"/>
                <a:cs typeface="Calibri"/>
              </a:rPr>
              <a:t>Module 2</a:t>
            </a:r>
            <a:r>
              <a:rPr lang="en-US" sz="2000" dirty="0">
                <a:latin typeface="Arial"/>
                <a:ea typeface="Calibri"/>
                <a:cs typeface="Calibri"/>
              </a:rPr>
              <a:t>, Enhanced skills: A deeper learning approach to topics relevant to practice and educational supervision, providing context for specific programmes. This module is recommended for practice and educational supervisors involved in specific regulated pharmacy training programs and those who wish to develop their skills further. Module 2 takes 3 hours</a:t>
            </a:r>
          </a:p>
          <a:p>
            <a:endParaRPr lang="en-US" sz="1600" dirty="0">
              <a:solidFill>
                <a:srgbClr val="333333"/>
              </a:solidFill>
              <a:latin typeface="Arial"/>
              <a:ea typeface="Calibri"/>
              <a:cs typeface="Calibri"/>
            </a:endParaRPr>
          </a:p>
          <a:p>
            <a:pPr marL="285750" indent="-285750">
              <a:buChar char="•"/>
            </a:pPr>
            <a:endParaRPr lang="en-US" sz="1600" dirty="0">
              <a:latin typeface="Arial"/>
              <a:ea typeface="Calibri"/>
              <a:cs typeface="Calibri"/>
            </a:endParaRPr>
          </a:p>
          <a:p>
            <a:endParaRPr lang="en-US" sz="1100" dirty="0">
              <a:solidFill>
                <a:srgbClr val="000000"/>
              </a:solidFill>
              <a:latin typeface="Calibri"/>
              <a:ea typeface="Calibri"/>
              <a:cs typeface="Calibri"/>
            </a:endParaRPr>
          </a:p>
          <a:p>
            <a:endParaRPr lang="en-US" sz="1100" dirty="0">
              <a:solidFill>
                <a:srgbClr val="000000"/>
              </a:solidFill>
              <a:latin typeface="Calibri"/>
              <a:ea typeface="Calibri"/>
              <a:cs typeface="Calibri"/>
            </a:endParaRPr>
          </a:p>
          <a:p>
            <a:endParaRPr lang="en-US" sz="1100" dirty="0">
              <a:solidFill>
                <a:srgbClr val="333333"/>
              </a:solidFill>
              <a:latin typeface="Calibri"/>
              <a:ea typeface="Calibri"/>
              <a:cs typeface="Calibri"/>
            </a:endParaRPr>
          </a:p>
          <a:p>
            <a:endParaRPr lang="en-US" sz="1100" dirty="0">
              <a:solidFill>
                <a:srgbClr val="333333"/>
              </a:solidFill>
              <a:latin typeface="Arial"/>
              <a:ea typeface="Calibri"/>
              <a:cs typeface="Arial"/>
            </a:endParaRPr>
          </a:p>
          <a:p>
            <a:endParaRPr lang="en-US" sz="1100" dirty="0">
              <a:solidFill>
                <a:srgbClr val="333333"/>
              </a:solidFill>
              <a:latin typeface="Calibri"/>
              <a:ea typeface="Calibri"/>
              <a:cs typeface="Calibri"/>
            </a:endParaRPr>
          </a:p>
          <a:p>
            <a:pPr>
              <a:spcAft>
                <a:spcPts val="1200"/>
              </a:spcAft>
            </a:pPr>
            <a:endParaRPr lang="en-US" sz="2000" u="sng" dirty="0">
              <a:solidFill>
                <a:srgbClr val="231F20"/>
              </a:solidFill>
              <a:latin typeface="Calibri"/>
              <a:ea typeface="Calibri"/>
              <a:cs typeface="Calibri"/>
            </a:endParaRPr>
          </a:p>
        </p:txBody>
      </p:sp>
    </p:spTree>
    <p:extLst>
      <p:ext uri="{BB962C8B-B14F-4D97-AF65-F5344CB8AC3E}">
        <p14:creationId xmlns:p14="http://schemas.microsoft.com/office/powerpoint/2010/main" val="1828000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860E3-8A90-9776-508E-DE34D00CDFA3}"/>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D3C21131-B3AD-915F-E6F7-C3369B0BEC4E}"/>
              </a:ext>
            </a:extLst>
          </p:cNvPr>
          <p:cNvSpPr>
            <a:spLocks noGrp="1"/>
          </p:cNvSpPr>
          <p:nvPr>
            <p:ph type="title"/>
          </p:nvPr>
        </p:nvSpPr>
        <p:spPr>
          <a:xfrm>
            <a:off x="432000" y="432000"/>
            <a:ext cx="11404154" cy="865186"/>
          </a:xfrm>
        </p:spPr>
        <p:txBody>
          <a:bodyPr/>
          <a:lstStyle/>
          <a:p>
            <a:r>
              <a:rPr lang="en-GB" dirty="0">
                <a:cs typeface="Arial"/>
              </a:rPr>
              <a:t>Structured Educator Programs (Free)</a:t>
            </a:r>
            <a:endParaRPr lang="en-US" dirty="0"/>
          </a:p>
        </p:txBody>
      </p:sp>
      <p:sp>
        <p:nvSpPr>
          <p:cNvPr id="5" name="Content Placeholder 4">
            <a:extLst>
              <a:ext uri="{FF2B5EF4-FFF2-40B4-BE49-F238E27FC236}">
                <a16:creationId xmlns:a16="http://schemas.microsoft.com/office/drawing/2014/main" id="{4B212EFE-AA5A-E5BB-CAC2-74269A1288D2}"/>
              </a:ext>
            </a:extLst>
          </p:cNvPr>
          <p:cNvSpPr>
            <a:spLocks noGrp="1"/>
          </p:cNvSpPr>
          <p:nvPr>
            <p:ph idx="1"/>
          </p:nvPr>
        </p:nvSpPr>
        <p:spPr>
          <a:xfrm>
            <a:off x="432000" y="1295878"/>
            <a:ext cx="11398179" cy="5256676"/>
          </a:xfrm>
        </p:spPr>
        <p:txBody>
          <a:bodyPr vert="horz" lIns="0" tIns="0" rIns="0" bIns="0" rtlCol="0" anchor="t">
            <a:normAutofit/>
          </a:bodyPr>
          <a:lstStyle/>
          <a:p>
            <a:pPr marL="285750" indent="-285750">
              <a:buClr>
                <a:schemeClr val="accent6"/>
              </a:buClr>
              <a:buChar char="•"/>
            </a:pPr>
            <a:r>
              <a:rPr lang="en-US" sz="2000" b="1" dirty="0">
                <a:solidFill>
                  <a:srgbClr val="212B32"/>
                </a:solidFill>
                <a:ea typeface="+mn-lt"/>
                <a:cs typeface="+mn-lt"/>
              </a:rPr>
              <a:t>The AHP Practice Educator Training Program has been designed for any healthcare professional involved in student placements .</a:t>
            </a:r>
            <a:r>
              <a:rPr lang="en-US" sz="2000" dirty="0">
                <a:solidFill>
                  <a:srgbClr val="212B32"/>
                </a:solidFill>
                <a:ea typeface="+mn-lt"/>
                <a:cs typeface="+mn-lt"/>
              </a:rPr>
              <a:t> </a:t>
            </a:r>
            <a:r>
              <a:rPr lang="en-US" sz="2000" dirty="0">
                <a:solidFill>
                  <a:srgbClr val="212B32"/>
                </a:solidFill>
                <a:ea typeface="+mn-lt"/>
                <a:cs typeface="+mn-lt"/>
                <a:hlinkClick r:id="rId3"/>
              </a:rPr>
              <a:t>Catalogue</a:t>
            </a:r>
            <a:r>
              <a:rPr lang="en-US" sz="2000" dirty="0">
                <a:solidFill>
                  <a:srgbClr val="212B32"/>
                </a:solidFill>
                <a:ea typeface="+mn-lt"/>
                <a:cs typeface="+mn-lt"/>
              </a:rPr>
              <a:t>. </a:t>
            </a:r>
            <a:r>
              <a:rPr lang="en-US" sz="2000" dirty="0">
                <a:solidFill>
                  <a:srgbClr val="000000"/>
                </a:solidFill>
                <a:ea typeface="+mn-lt"/>
                <a:cs typeface="+mn-lt"/>
              </a:rPr>
              <a:t>NB you will need to sign up for a free learning hub account to access this training. </a:t>
            </a:r>
            <a:r>
              <a:rPr lang="en-US" sz="2000" dirty="0">
                <a:solidFill>
                  <a:srgbClr val="212B32"/>
                </a:solidFill>
                <a:ea typeface="+mn-lt"/>
                <a:cs typeface="+mn-lt"/>
              </a:rPr>
              <a:t>The aim of this training program is to:</a:t>
            </a:r>
            <a:endParaRPr lang="en-US" sz="2000">
              <a:solidFill>
                <a:srgbClr val="231F20"/>
              </a:solidFill>
              <a:ea typeface="+mn-lt"/>
              <a:cs typeface="+mn-lt"/>
            </a:endParaRPr>
          </a:p>
          <a:p>
            <a:pPr marL="971550" lvl="1">
              <a:spcAft>
                <a:spcPts val="600"/>
              </a:spcAft>
              <a:buClr>
                <a:schemeClr val="accent6"/>
              </a:buClr>
              <a:buFont typeface="Courier New" panose="020B0604020202020204" pitchFamily="34" charset="0"/>
              <a:buChar char="o"/>
            </a:pPr>
            <a:r>
              <a:rPr lang="en-US" sz="2000" dirty="0">
                <a:solidFill>
                  <a:srgbClr val="212B32"/>
                </a:solidFill>
                <a:ea typeface="+mn-lt"/>
                <a:cs typeface="+mn-lt"/>
              </a:rPr>
              <a:t>Make widely available an accessible multi-unit e-learning program available to all AHPs, AHP practice educators and healthcare professionals</a:t>
            </a:r>
            <a:endParaRPr lang="en-US" sz="2000">
              <a:solidFill>
                <a:srgbClr val="231F20"/>
              </a:solidFill>
              <a:ea typeface="+mn-lt"/>
              <a:cs typeface="+mn-lt"/>
            </a:endParaRPr>
          </a:p>
          <a:p>
            <a:pPr marL="971550" lvl="1">
              <a:spcAft>
                <a:spcPts val="600"/>
              </a:spcAft>
              <a:buClr>
                <a:schemeClr val="accent6"/>
              </a:buClr>
              <a:buFont typeface="Courier New" panose="020B0604020202020204" pitchFamily="34" charset="0"/>
              <a:buChar char="o"/>
            </a:pPr>
            <a:r>
              <a:rPr lang="en-US" sz="2000" dirty="0">
                <a:solidFill>
                  <a:srgbClr val="212B32"/>
                </a:solidFill>
                <a:ea typeface="+mn-lt"/>
                <a:cs typeface="+mn-lt"/>
              </a:rPr>
              <a:t>Offer a standard level of practice educator training and development across all the AHPs</a:t>
            </a:r>
            <a:endParaRPr lang="en-US" sz="2000">
              <a:solidFill>
                <a:srgbClr val="231F20"/>
              </a:solidFill>
              <a:ea typeface="+mn-lt"/>
              <a:cs typeface="+mn-lt"/>
            </a:endParaRPr>
          </a:p>
          <a:p>
            <a:pPr marL="971550" lvl="1">
              <a:spcAft>
                <a:spcPts val="600"/>
              </a:spcAft>
              <a:buClr>
                <a:schemeClr val="accent6"/>
              </a:buClr>
              <a:buFont typeface="Courier New" panose="020B0604020202020204" pitchFamily="34" charset="0"/>
              <a:buChar char="o"/>
            </a:pPr>
            <a:r>
              <a:rPr lang="en-US" sz="2000" dirty="0">
                <a:solidFill>
                  <a:srgbClr val="212B32"/>
                </a:solidFill>
                <a:ea typeface="+mn-lt"/>
                <a:cs typeface="+mn-lt"/>
              </a:rPr>
              <a:t>Improve the knowledge and skills of practice educators to support quality learning environment</a:t>
            </a:r>
            <a:endParaRPr lang="en-US" sz="2000">
              <a:solidFill>
                <a:srgbClr val="231F20"/>
              </a:solidFill>
              <a:ea typeface="+mn-lt"/>
              <a:cs typeface="+mn-lt"/>
            </a:endParaRPr>
          </a:p>
          <a:p>
            <a:pPr marL="971550" lvl="1">
              <a:spcAft>
                <a:spcPts val="600"/>
              </a:spcAft>
              <a:buClr>
                <a:schemeClr val="accent6"/>
              </a:buClr>
              <a:buFont typeface="Courier New" panose="020B0604020202020204" pitchFamily="34" charset="0"/>
              <a:buChar char="o"/>
            </a:pPr>
            <a:r>
              <a:rPr lang="en-US" sz="2000" dirty="0">
                <a:solidFill>
                  <a:srgbClr val="212B32"/>
                </a:solidFill>
                <a:ea typeface="+mn-lt"/>
                <a:cs typeface="+mn-lt"/>
              </a:rPr>
              <a:t>Increase practice educators’ confidence to supervise learners and support them to develop in their role as an educator</a:t>
            </a:r>
            <a:endParaRPr lang="en-US" sz="2000">
              <a:solidFill>
                <a:srgbClr val="231F20"/>
              </a:solidFill>
              <a:ea typeface="+mn-lt"/>
              <a:cs typeface="+mn-lt"/>
            </a:endParaRPr>
          </a:p>
          <a:p>
            <a:pPr marL="971550" lvl="1">
              <a:spcAft>
                <a:spcPts val="600"/>
              </a:spcAft>
              <a:buClr>
                <a:schemeClr val="accent6"/>
              </a:buClr>
              <a:buFont typeface="Courier New" panose="020B0604020202020204" pitchFamily="34" charset="0"/>
              <a:buChar char="o"/>
            </a:pPr>
            <a:r>
              <a:rPr lang="en-US" sz="2000" dirty="0">
                <a:solidFill>
                  <a:srgbClr val="212B32"/>
                </a:solidFill>
                <a:ea typeface="+mn-lt"/>
                <a:cs typeface="+mn-lt"/>
              </a:rPr>
              <a:t>Improve students’ experience of practice-based learning </a:t>
            </a:r>
            <a:endParaRPr lang="en-US" sz="2000">
              <a:solidFill>
                <a:srgbClr val="231F20"/>
              </a:solidFill>
              <a:ea typeface="+mn-lt"/>
              <a:cs typeface="+mn-lt"/>
            </a:endParaRPr>
          </a:p>
          <a:p>
            <a:pPr marL="971550" lvl="1">
              <a:spcAft>
                <a:spcPts val="600"/>
              </a:spcAft>
              <a:buClr>
                <a:schemeClr val="accent6"/>
              </a:buClr>
              <a:buFont typeface="Courier New" panose="020B0604020202020204" pitchFamily="34" charset="0"/>
              <a:buChar char="o"/>
            </a:pPr>
            <a:r>
              <a:rPr lang="en-US" sz="2000" dirty="0">
                <a:solidFill>
                  <a:srgbClr val="212B32"/>
                </a:solidFill>
                <a:ea typeface="+mn-lt"/>
                <a:cs typeface="+mn-lt"/>
              </a:rPr>
              <a:t>Improve understanding of the importance of practice-based learning and value the role of the practice educator </a:t>
            </a:r>
            <a:endParaRPr lang="en-US" sz="2000">
              <a:solidFill>
                <a:srgbClr val="231F20"/>
              </a:solidFill>
              <a:ea typeface="+mn-lt"/>
              <a:cs typeface="+mn-lt"/>
            </a:endParaRPr>
          </a:p>
          <a:p>
            <a:pPr marL="971550" lvl="1">
              <a:spcAft>
                <a:spcPts val="600"/>
              </a:spcAft>
              <a:buClr>
                <a:schemeClr val="accent6"/>
              </a:buClr>
              <a:buFont typeface="Courier New" panose="020B0604020202020204" pitchFamily="34" charset="0"/>
              <a:buChar char="o"/>
            </a:pPr>
            <a:r>
              <a:rPr lang="en-US" sz="2000" dirty="0">
                <a:solidFill>
                  <a:srgbClr val="212B32"/>
                </a:solidFill>
                <a:ea typeface="+mn-lt"/>
                <a:cs typeface="+mn-lt"/>
              </a:rPr>
              <a:t>Encourage more AHPs to become practice educators</a:t>
            </a:r>
            <a:endParaRPr lang="en-US" sz="2000" dirty="0">
              <a:cs typeface="Arial" panose="020B0604020202020204"/>
            </a:endParaRPr>
          </a:p>
          <a:p>
            <a:pPr marL="342900" indent="-342900">
              <a:spcAft>
                <a:spcPts val="1200"/>
              </a:spcAft>
              <a:buClr>
                <a:schemeClr val="accent6"/>
              </a:buClr>
              <a:buChar char="•"/>
            </a:pPr>
            <a:endParaRPr lang="en-US" sz="1100" b="1" dirty="0">
              <a:solidFill>
                <a:srgbClr val="000000"/>
              </a:solidFill>
              <a:latin typeface="Calibri"/>
              <a:ea typeface="Calibri"/>
              <a:cs typeface="Calibri"/>
            </a:endParaRPr>
          </a:p>
        </p:txBody>
      </p:sp>
    </p:spTree>
    <p:extLst>
      <p:ext uri="{BB962C8B-B14F-4D97-AF65-F5344CB8AC3E}">
        <p14:creationId xmlns:p14="http://schemas.microsoft.com/office/powerpoint/2010/main" val="236590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0BC15A-F507-9730-4954-F7900F63658F}"/>
              </a:ext>
            </a:extLst>
          </p:cNvPr>
          <p:cNvSpPr>
            <a:spLocks noGrp="1"/>
          </p:cNvSpPr>
          <p:nvPr>
            <p:ph idx="1"/>
          </p:nvPr>
        </p:nvSpPr>
        <p:spPr>
          <a:xfrm>
            <a:off x="432000" y="1305509"/>
            <a:ext cx="11088000" cy="4922490"/>
          </a:xfrm>
        </p:spPr>
        <p:txBody>
          <a:bodyPr vert="horz" lIns="0" tIns="0" rIns="0" bIns="0" rtlCol="0" anchor="t">
            <a:normAutofit/>
          </a:bodyPr>
          <a:lstStyle/>
          <a:p>
            <a:r>
              <a:rPr lang="en-GB" sz="2400" dirty="0">
                <a:cs typeface="Arial"/>
              </a:rPr>
              <a:t>NHSE Equality, diversity and Inclusion Improvement plan: </a:t>
            </a:r>
            <a:r>
              <a:rPr lang="en-GB" sz="2400" dirty="0">
                <a:cs typeface="Arial"/>
                <a:hlinkClick r:id="rId2"/>
              </a:rPr>
              <a:t>NHS England » NHS equality, diversity, and inclusion improvement plan</a:t>
            </a:r>
            <a:endParaRPr lang="en-US" sz="2400">
              <a:latin typeface="Calibri"/>
              <a:ea typeface="Calibri"/>
              <a:cs typeface="Calibri"/>
            </a:endParaRPr>
          </a:p>
          <a:p>
            <a:endParaRPr lang="en-GB" sz="2400" dirty="0">
              <a:cs typeface="Arial"/>
            </a:endParaRPr>
          </a:p>
          <a:p>
            <a:r>
              <a:rPr lang="en-GB" sz="2400" dirty="0">
                <a:cs typeface="Arial"/>
              </a:rPr>
              <a:t>Safe Learning environment charter: </a:t>
            </a:r>
            <a:r>
              <a:rPr lang="en-GB" sz="2400" dirty="0">
                <a:cs typeface="Arial"/>
                <a:hlinkClick r:id="rId3"/>
              </a:rPr>
              <a:t>NHS England » Safe Learning Environment Charter – what good looks like</a:t>
            </a:r>
            <a:endParaRPr lang="en-GB" sz="2400">
              <a:latin typeface="Calibri"/>
              <a:ea typeface="Calibri"/>
              <a:cs typeface="Calibri"/>
            </a:endParaRPr>
          </a:p>
          <a:p>
            <a:endParaRPr lang="en-GB" sz="2400" dirty="0">
              <a:cs typeface="Arial"/>
            </a:endParaRPr>
          </a:p>
          <a:p>
            <a:r>
              <a:rPr lang="en-GB" sz="2400" dirty="0">
                <a:cs typeface="Arial"/>
              </a:rPr>
              <a:t>NHSE Educator workforce strategy: </a:t>
            </a:r>
            <a:r>
              <a:rPr lang="en-GB" sz="2400" dirty="0">
                <a:cs typeface="Arial"/>
                <a:hlinkClick r:id="rId4"/>
              </a:rPr>
              <a:t>NHS England » Educator Workforce Strategy</a:t>
            </a:r>
          </a:p>
          <a:p>
            <a:endParaRPr lang="en-GB" sz="2400" dirty="0">
              <a:cs typeface="Arial"/>
            </a:endParaRPr>
          </a:p>
          <a:p>
            <a:endParaRPr lang="en-GB" sz="2400" dirty="0">
              <a:cs typeface="Arial"/>
            </a:endParaRPr>
          </a:p>
        </p:txBody>
      </p:sp>
      <p:sp>
        <p:nvSpPr>
          <p:cNvPr id="4" name="Title 3">
            <a:extLst>
              <a:ext uri="{FF2B5EF4-FFF2-40B4-BE49-F238E27FC236}">
                <a16:creationId xmlns:a16="http://schemas.microsoft.com/office/drawing/2014/main" id="{818E797E-C122-4A23-99DB-0E39B6B175A9}"/>
              </a:ext>
            </a:extLst>
          </p:cNvPr>
          <p:cNvSpPr>
            <a:spLocks noGrp="1"/>
          </p:cNvSpPr>
          <p:nvPr>
            <p:ph type="title"/>
          </p:nvPr>
        </p:nvSpPr>
        <p:spPr/>
        <p:txBody>
          <a:bodyPr>
            <a:normAutofit fontScale="90000"/>
          </a:bodyPr>
          <a:lstStyle/>
          <a:p>
            <a:r>
              <a:rPr lang="en-GB" dirty="0">
                <a:cs typeface="Arial"/>
              </a:rPr>
              <a:t>This Library Aligns to the following NHSE strategies:</a:t>
            </a:r>
            <a:endParaRPr lang="en-GB" dirty="0"/>
          </a:p>
        </p:txBody>
      </p:sp>
    </p:spTree>
    <p:extLst>
      <p:ext uri="{BB962C8B-B14F-4D97-AF65-F5344CB8AC3E}">
        <p14:creationId xmlns:p14="http://schemas.microsoft.com/office/powerpoint/2010/main" val="363234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B91D5B-408B-355D-6A5A-4BB9D4468D7E}"/>
              </a:ext>
            </a:extLst>
          </p:cNvPr>
          <p:cNvSpPr>
            <a:spLocks noGrp="1"/>
          </p:cNvSpPr>
          <p:nvPr>
            <p:ph idx="1"/>
          </p:nvPr>
        </p:nvSpPr>
        <p:spPr>
          <a:xfrm>
            <a:off x="432000" y="1506792"/>
            <a:ext cx="11088000" cy="4721207"/>
          </a:xfrm>
        </p:spPr>
        <p:txBody>
          <a:bodyPr vert="horz" lIns="0" tIns="0" rIns="0" bIns="0" rtlCol="0" anchor="t">
            <a:normAutofit/>
          </a:bodyPr>
          <a:lstStyle/>
          <a:p>
            <a:pPr marL="285750" indent="-285750">
              <a:buChar char="•"/>
            </a:pPr>
            <a:endParaRPr lang="en-US" sz="1800" dirty="0">
              <a:solidFill>
                <a:srgbClr val="333333"/>
              </a:solidFill>
              <a:cs typeface="Arial"/>
            </a:endParaRPr>
          </a:p>
          <a:p>
            <a:endParaRPr lang="en-GB" dirty="0">
              <a:solidFill>
                <a:srgbClr val="333333"/>
              </a:solidFill>
              <a:cs typeface="Arial" panose="020B0604020202020204"/>
            </a:endParaRPr>
          </a:p>
        </p:txBody>
      </p:sp>
      <p:sp>
        <p:nvSpPr>
          <p:cNvPr id="4" name="Title 3">
            <a:extLst>
              <a:ext uri="{FF2B5EF4-FFF2-40B4-BE49-F238E27FC236}">
                <a16:creationId xmlns:a16="http://schemas.microsoft.com/office/drawing/2014/main" id="{6629B72D-3136-2703-7A7E-88F2BA0C0FC2}"/>
              </a:ext>
            </a:extLst>
          </p:cNvPr>
          <p:cNvSpPr>
            <a:spLocks noGrp="1"/>
          </p:cNvSpPr>
          <p:nvPr>
            <p:ph type="title"/>
          </p:nvPr>
        </p:nvSpPr>
        <p:spPr/>
        <p:txBody>
          <a:bodyPr/>
          <a:lstStyle/>
          <a:p>
            <a:r>
              <a:rPr lang="en-GB" dirty="0">
                <a:cs typeface="Arial"/>
              </a:rPr>
              <a:t>Structured Educator Programs (Free)</a:t>
            </a:r>
            <a:endParaRPr lang="en-US" dirty="0"/>
          </a:p>
        </p:txBody>
      </p:sp>
      <p:sp>
        <p:nvSpPr>
          <p:cNvPr id="3" name="TextBox 2">
            <a:extLst>
              <a:ext uri="{FF2B5EF4-FFF2-40B4-BE49-F238E27FC236}">
                <a16:creationId xmlns:a16="http://schemas.microsoft.com/office/drawing/2014/main" id="{D0774F9C-0A1E-94D0-5967-AD6888647752}"/>
              </a:ext>
            </a:extLst>
          </p:cNvPr>
          <p:cNvSpPr txBox="1"/>
          <p:nvPr/>
        </p:nvSpPr>
        <p:spPr>
          <a:xfrm>
            <a:off x="396815" y="1288211"/>
            <a:ext cx="11412746"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dirty="0"/>
              <a:t>UWE CPD course for supporting healthcare learners in clinical practice.</a:t>
            </a:r>
            <a:r>
              <a:rPr lang="en-US" dirty="0">
                <a:solidFill>
                  <a:srgbClr val="5D586F"/>
                </a:solidFill>
              </a:rPr>
              <a:t> </a:t>
            </a:r>
            <a:r>
              <a:rPr lang="en-US" u="sng" dirty="0">
                <a:solidFill>
                  <a:srgbClr val="005EB8"/>
                </a:solidFill>
                <a:cs typeface="Arial"/>
                <a:hlinkClick r:id="rId2"/>
              </a:rPr>
              <a:t>Supporting Students in Practice - Professional/Short course - UWE Bristol: Courses</a:t>
            </a:r>
            <a:r>
              <a:rPr lang="en-US" dirty="0">
                <a:solidFill>
                  <a:srgbClr val="5D586F"/>
                </a:solidFill>
              </a:rPr>
              <a:t> </a:t>
            </a:r>
            <a:r>
              <a:rPr lang="en-US" dirty="0"/>
              <a:t>This free course, also known by the course code UZYKFP-0-3, replaces the AHP Practice Learning and Student Support, and Nursing Facilitated Learning and Assessment in Practice (FLAP).This course is suitable for all healthcare professionals supporting students in practice. You will be directed to profession-specific material during the course. This course is self-directed learning which you can undertake over a period of three to four months. There are no specific times or dates to undertake this course but you must apply for a specific start date to be enrolled. </a:t>
            </a:r>
            <a:endParaRPr lang="en-US" dirty="0">
              <a:cs typeface="Arial"/>
            </a:endParaRPr>
          </a:p>
          <a:p>
            <a:endParaRPr lang="en-US" dirty="0">
              <a:cs typeface="Arial"/>
            </a:endParaRPr>
          </a:p>
          <a:p>
            <a:pPr marL="285750" indent="-285750">
              <a:buFont typeface="Arial"/>
              <a:buChar char="•"/>
            </a:pPr>
            <a:r>
              <a:rPr lang="en-US" b="1" dirty="0">
                <a:cs typeface="Arial"/>
              </a:rPr>
              <a:t>The educator training resources program.  </a:t>
            </a:r>
            <a:r>
              <a:rPr lang="en-US" dirty="0">
                <a:cs typeface="Arial"/>
                <a:hlinkClick r:id="rId3"/>
              </a:rPr>
              <a:t>NHSE elfh Hub</a:t>
            </a:r>
            <a:r>
              <a:rPr lang="en-US" dirty="0">
                <a:cs typeface="Arial"/>
              </a:rPr>
              <a:t>.You will need a free e-learning for health account to enroll onto this e-learning.  There are 5 courses featuring more than 50 sessions around the topics of: supervision, teaching methods, assessment and the learning environment. </a:t>
            </a:r>
            <a:r>
              <a:rPr lang="en-US" dirty="0">
                <a:cs typeface="Arial"/>
                <a:hlinkClick r:id="rId3"/>
              </a:rPr>
              <a:t>NHSE elfh Hub</a:t>
            </a:r>
            <a:r>
              <a:rPr lang="en-US" dirty="0">
                <a:cs typeface="Arial"/>
              </a:rPr>
              <a:t>. Each module takes 30-40 minutes. This multiprofessional resource is applicable to those who are teaching, supervising, and assessing  different professional learners in practice. This program maps with this multiprofessional educational framework: </a:t>
            </a:r>
            <a:r>
              <a:rPr lang="en-US" dirty="0">
                <a:cs typeface="Arial"/>
                <a:hlinkClick r:id="rId4"/>
              </a:rPr>
              <a:t>professional_development_framework_for_educators_2022.pdf</a:t>
            </a:r>
            <a:r>
              <a:rPr lang="en-US" dirty="0">
                <a:solidFill>
                  <a:srgbClr val="000000"/>
                </a:solidFill>
                <a:cs typeface="Arial"/>
              </a:rPr>
              <a:t>  (</a:t>
            </a:r>
            <a:r>
              <a:rPr lang="en-US" dirty="0">
                <a:cs typeface="Arial"/>
              </a:rPr>
              <a:t>NB this has portfolio paperwork in the appendix section that can be used to evidence education-based CPD)</a:t>
            </a:r>
          </a:p>
          <a:p>
            <a:endParaRPr lang="en-US" dirty="0">
              <a:cs typeface="Arial"/>
            </a:endParaRPr>
          </a:p>
          <a:p>
            <a:endParaRPr lang="en-US" dirty="0">
              <a:cs typeface="Arial"/>
            </a:endParaRPr>
          </a:p>
          <a:p>
            <a:endParaRPr lang="en-US" dirty="0">
              <a:cs typeface="Arial"/>
            </a:endParaRPr>
          </a:p>
          <a:p>
            <a:endParaRPr lang="en-US" dirty="0">
              <a:cs typeface="Arial"/>
            </a:endParaRPr>
          </a:p>
          <a:p>
            <a:endParaRPr lang="en-US" dirty="0">
              <a:cs typeface="Arial"/>
            </a:endParaRPr>
          </a:p>
        </p:txBody>
      </p:sp>
    </p:spTree>
    <p:extLst>
      <p:ext uri="{BB962C8B-B14F-4D97-AF65-F5344CB8AC3E}">
        <p14:creationId xmlns:p14="http://schemas.microsoft.com/office/powerpoint/2010/main" val="307993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9A022-88ED-4F57-6535-E50531635101}"/>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FF820676-DE96-CB77-940C-3081D6EE9DFF}"/>
              </a:ext>
            </a:extLst>
          </p:cNvPr>
          <p:cNvSpPr>
            <a:spLocks noGrp="1"/>
          </p:cNvSpPr>
          <p:nvPr>
            <p:ph type="title"/>
          </p:nvPr>
        </p:nvSpPr>
        <p:spPr>
          <a:xfrm>
            <a:off x="432000" y="432000"/>
            <a:ext cx="11404154" cy="865186"/>
          </a:xfrm>
        </p:spPr>
        <p:txBody>
          <a:bodyPr/>
          <a:lstStyle/>
          <a:p>
            <a:r>
              <a:rPr lang="en-GB" dirty="0">
                <a:cs typeface="Arial"/>
              </a:rPr>
              <a:t>Structured Educator Programs (Fee Attached)</a:t>
            </a:r>
            <a:endParaRPr lang="en-US" dirty="0"/>
          </a:p>
        </p:txBody>
      </p:sp>
      <p:sp>
        <p:nvSpPr>
          <p:cNvPr id="5" name="Content Placeholder 4">
            <a:extLst>
              <a:ext uri="{FF2B5EF4-FFF2-40B4-BE49-F238E27FC236}">
                <a16:creationId xmlns:a16="http://schemas.microsoft.com/office/drawing/2014/main" id="{D90AD37E-3CBD-CF19-4010-F188679A0504}"/>
              </a:ext>
            </a:extLst>
          </p:cNvPr>
          <p:cNvSpPr>
            <a:spLocks noGrp="1"/>
          </p:cNvSpPr>
          <p:nvPr>
            <p:ph idx="1"/>
          </p:nvPr>
        </p:nvSpPr>
        <p:spPr>
          <a:xfrm>
            <a:off x="432000" y="1295878"/>
            <a:ext cx="11017445" cy="5334686"/>
          </a:xfrm>
        </p:spPr>
        <p:txBody>
          <a:bodyPr vert="horz" lIns="0" tIns="0" rIns="0" bIns="0" rtlCol="0" anchor="t">
            <a:noAutofit/>
          </a:bodyPr>
          <a:lstStyle/>
          <a:p>
            <a:pPr marL="285750" indent="-285750">
              <a:buChar char="•"/>
            </a:pPr>
            <a:r>
              <a:rPr lang="en-US" sz="1800" b="1" dirty="0">
                <a:latin typeface="Arial"/>
                <a:ea typeface="Calibri"/>
                <a:cs typeface="Arial"/>
              </a:rPr>
              <a:t>Apprenticeship course: </a:t>
            </a:r>
            <a:r>
              <a:rPr lang="en-US" sz="1800" b="1" dirty="0">
                <a:solidFill>
                  <a:srgbClr val="212121"/>
                </a:solidFill>
                <a:latin typeface="Arial"/>
                <a:ea typeface="Calibri"/>
                <a:cs typeface="Arial"/>
              </a:rPr>
              <a:t>Level 5 Learning and Skills Teacher Apprenticeship for Practice Education Facilitators and Clinical Educators in NHS England SW Region: </a:t>
            </a:r>
            <a:r>
              <a:rPr lang="en-US" sz="1800" dirty="0">
                <a:latin typeface="Arial"/>
                <a:ea typeface="Calibri"/>
                <a:cs typeface="Arial"/>
                <a:hlinkClick r:id="rId3"/>
              </a:rPr>
              <a:t>Case Study: Enhancing teaching standards in the NHS – Varsity Training</a:t>
            </a:r>
            <a:r>
              <a:rPr lang="en-US" sz="1800" dirty="0">
                <a:solidFill>
                  <a:srgbClr val="212121"/>
                </a:solidFill>
                <a:latin typeface="Arial"/>
                <a:ea typeface="Calibri"/>
                <a:cs typeface="Arial"/>
              </a:rPr>
              <a:t>. </a:t>
            </a:r>
            <a:r>
              <a:rPr lang="en-US" sz="1800" dirty="0">
                <a:latin typeface="Arial"/>
                <a:ea typeface="Calibri"/>
                <a:cs typeface="Arial"/>
              </a:rPr>
              <a:t>This project introduces the Level 5 Learning and Skills Teacher Apprenticeship as an accredited and national recognized apprenticeship qualification for Practice Education Facilitators (PEFs) and Educators. The apprenticeship route equips health and social care clinical educators with advanced teaching skills, empowering them to deliver high-quality education and support across the workforce. This innovative new apprenticeship model approach enables greater choice for health and social care professionals to be upskilled in education practice, via the employers apprenticeship levy fund.</a:t>
            </a:r>
            <a:endParaRPr lang="en-US" sz="1800" b="1" dirty="0">
              <a:latin typeface="Arial"/>
              <a:ea typeface="Calibri"/>
              <a:cs typeface="Calibri"/>
            </a:endParaRPr>
          </a:p>
          <a:p>
            <a:pPr marL="285750" indent="-285750">
              <a:buChar char="•"/>
            </a:pPr>
            <a:endParaRPr lang="en-US" sz="1800" dirty="0">
              <a:solidFill>
                <a:srgbClr val="231F20"/>
              </a:solidFill>
              <a:latin typeface="Arial"/>
              <a:ea typeface="Calibri"/>
              <a:cs typeface="Arial"/>
            </a:endParaRPr>
          </a:p>
          <a:p>
            <a:pPr marL="285750" indent="-285750">
              <a:buChar char="•"/>
            </a:pPr>
            <a:r>
              <a:rPr lang="en-US" sz="1800" b="1" dirty="0">
                <a:solidFill>
                  <a:srgbClr val="000000"/>
                </a:solidFill>
                <a:latin typeface="Arial"/>
                <a:ea typeface="Calibri"/>
                <a:cs typeface="Arial"/>
              </a:rPr>
              <a:t>Multiprofessional Supervision of Learners in primary care: Formal training program route for the Southwest.</a:t>
            </a:r>
            <a:r>
              <a:rPr lang="en-US" sz="1800" dirty="0">
                <a:solidFill>
                  <a:srgbClr val="000000"/>
                </a:solidFill>
                <a:latin typeface="Arial"/>
                <a:ea typeface="Calibri"/>
                <a:cs typeface="Arial"/>
              </a:rPr>
              <a:t> </a:t>
            </a:r>
            <a:r>
              <a:rPr lang="en-US" sz="1800" dirty="0">
                <a:solidFill>
                  <a:srgbClr val="000000"/>
                </a:solidFill>
                <a:ea typeface="+mn-lt"/>
                <a:cs typeface="+mn-lt"/>
                <a:hlinkClick r:id="rId4"/>
              </a:rPr>
              <a:t>Supervision of GP Training - Severn Primary Care</a:t>
            </a:r>
            <a:r>
              <a:rPr lang="en-US" sz="1800" dirty="0">
                <a:solidFill>
                  <a:srgbClr val="000000"/>
                </a:solidFill>
                <a:ea typeface="+mn-lt"/>
                <a:cs typeface="+mn-lt"/>
              </a:rPr>
              <a:t>.</a:t>
            </a:r>
            <a:r>
              <a:rPr lang="en-US" sz="1800" dirty="0">
                <a:solidFill>
                  <a:srgbClr val="000000"/>
                </a:solidFill>
                <a:ea typeface="Calibri"/>
                <a:cs typeface="+mn-lt"/>
              </a:rPr>
              <a:t> </a:t>
            </a:r>
            <a:r>
              <a:rPr lang="en-US" sz="1800" dirty="0">
                <a:ea typeface="Calibri"/>
                <a:cs typeface="+mn-lt"/>
              </a:rPr>
              <a:t>The Multi-professional Modular Supervisor Course allows supervisors to train to supervise a range of learners in an efficient way. It is comprised of 2 generic (half day, on-line) modules that introduce the core aspects of supervising any learner. This is for all new supervisors who don’t have appropriate prior supervision qualifications. There are then craft-specific modules that focus on the specifics of supervising different learners (e.g. GP trainee, First Contact Practitioner, Advanced Practitioner). </a:t>
            </a:r>
            <a:endParaRPr lang="en-US" sz="1800" dirty="0">
              <a:solidFill>
                <a:srgbClr val="231F20"/>
              </a:solidFill>
              <a:latin typeface="Arial"/>
              <a:ea typeface="Calibri"/>
              <a:cs typeface="Arial"/>
            </a:endParaRPr>
          </a:p>
          <a:p>
            <a:endParaRPr lang="en-US" sz="1100" u="sng" dirty="0">
              <a:solidFill>
                <a:srgbClr val="333333"/>
              </a:solidFill>
              <a:latin typeface="Calibri"/>
              <a:ea typeface="Calibri"/>
              <a:cs typeface="Calibri"/>
            </a:endParaRPr>
          </a:p>
          <a:p>
            <a:pPr>
              <a:spcAft>
                <a:spcPts val="1200"/>
              </a:spcAft>
            </a:pPr>
            <a:endParaRPr lang="en-US" sz="2000" u="sng" dirty="0">
              <a:solidFill>
                <a:srgbClr val="231F20"/>
              </a:solidFill>
              <a:latin typeface="Calibri"/>
              <a:ea typeface="Calibri"/>
              <a:cs typeface="Calibri"/>
            </a:endParaRPr>
          </a:p>
        </p:txBody>
      </p:sp>
    </p:spTree>
    <p:extLst>
      <p:ext uri="{BB962C8B-B14F-4D97-AF65-F5344CB8AC3E}">
        <p14:creationId xmlns:p14="http://schemas.microsoft.com/office/powerpoint/2010/main" val="278816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D4D10-30D6-BF85-46AF-C0D3BCE351CE}"/>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2FDF4555-9303-70A9-509A-2CB855F39228}"/>
              </a:ext>
            </a:extLst>
          </p:cNvPr>
          <p:cNvSpPr>
            <a:spLocks noGrp="1"/>
          </p:cNvSpPr>
          <p:nvPr>
            <p:ph type="title"/>
          </p:nvPr>
        </p:nvSpPr>
        <p:spPr>
          <a:xfrm>
            <a:off x="432000" y="432000"/>
            <a:ext cx="11404154" cy="865186"/>
          </a:xfrm>
        </p:spPr>
        <p:txBody>
          <a:bodyPr/>
          <a:lstStyle/>
          <a:p>
            <a:r>
              <a:rPr lang="en-GB" dirty="0">
                <a:cs typeface="Arial"/>
              </a:rPr>
              <a:t>Structured Educator Programs (Fee Attached)</a:t>
            </a:r>
            <a:endParaRPr lang="en-US" dirty="0"/>
          </a:p>
        </p:txBody>
      </p:sp>
      <p:sp>
        <p:nvSpPr>
          <p:cNvPr id="5" name="Content Placeholder 4">
            <a:extLst>
              <a:ext uri="{FF2B5EF4-FFF2-40B4-BE49-F238E27FC236}">
                <a16:creationId xmlns:a16="http://schemas.microsoft.com/office/drawing/2014/main" id="{4276EF06-4091-0028-6690-F78C76CB935B}"/>
              </a:ext>
            </a:extLst>
          </p:cNvPr>
          <p:cNvSpPr>
            <a:spLocks noGrp="1"/>
          </p:cNvSpPr>
          <p:nvPr>
            <p:ph idx="1"/>
          </p:nvPr>
        </p:nvSpPr>
        <p:spPr>
          <a:xfrm>
            <a:off x="432000" y="1295878"/>
            <a:ext cx="11017445" cy="4932121"/>
          </a:xfrm>
        </p:spPr>
        <p:txBody>
          <a:bodyPr vert="horz" lIns="0" tIns="0" rIns="0" bIns="0" rtlCol="0" anchor="t">
            <a:noAutofit/>
          </a:bodyPr>
          <a:lstStyle/>
          <a:p>
            <a:pPr marL="285750" indent="-285750">
              <a:buClr>
                <a:srgbClr val="231F20"/>
              </a:buClr>
              <a:buChar char="•"/>
            </a:pPr>
            <a:r>
              <a:rPr lang="en-US" sz="1800" b="1" dirty="0" err="1">
                <a:solidFill>
                  <a:srgbClr val="231F20"/>
                </a:solidFill>
                <a:latin typeface="Arial"/>
                <a:ea typeface="Calibri"/>
                <a:cs typeface="Arial"/>
              </a:rPr>
              <a:t>PgCert</a:t>
            </a:r>
            <a:r>
              <a:rPr lang="en-US" sz="1800" b="1" dirty="0">
                <a:solidFill>
                  <a:srgbClr val="231F20"/>
                </a:solidFill>
                <a:latin typeface="Arial"/>
                <a:ea typeface="Calibri"/>
                <a:cs typeface="Arial"/>
              </a:rPr>
              <a:t> Clinical Education University of Exeter (60 credits at Level 7) </a:t>
            </a:r>
            <a:r>
              <a:rPr lang="en-US" sz="1800" dirty="0">
                <a:solidFill>
                  <a:srgbClr val="231F20"/>
                </a:solidFill>
                <a:latin typeface="Arial"/>
                <a:ea typeface="Calibri"/>
                <a:cs typeface="Arial"/>
                <a:hlinkClick r:id="rId3"/>
              </a:rPr>
              <a:t>Clinical Education MSc | Postgraduate Taught | University of Exeter</a:t>
            </a:r>
            <a:endParaRPr lang="en-US" sz="1800">
              <a:solidFill>
                <a:srgbClr val="231F20"/>
              </a:solidFill>
              <a:latin typeface="Arial"/>
              <a:ea typeface="Calibri"/>
              <a:cs typeface="Arial"/>
            </a:endParaRPr>
          </a:p>
          <a:p>
            <a:pPr>
              <a:buClr>
                <a:srgbClr val="231F20"/>
              </a:buClr>
            </a:pPr>
            <a:endParaRPr lang="en-US" sz="1800" dirty="0">
              <a:solidFill>
                <a:srgbClr val="231F20"/>
              </a:solidFill>
              <a:latin typeface="Arial"/>
              <a:ea typeface="Calibri"/>
              <a:cs typeface="Arial"/>
            </a:endParaRPr>
          </a:p>
          <a:p>
            <a:pPr marL="285750" indent="-285750">
              <a:buClr>
                <a:srgbClr val="231F20"/>
              </a:buClr>
              <a:buFont typeface="Arial"/>
              <a:buChar char="•"/>
            </a:pPr>
            <a:r>
              <a:rPr lang="en-US" sz="1800" b="1" err="1">
                <a:solidFill>
                  <a:srgbClr val="231F20"/>
                </a:solidFill>
                <a:latin typeface="Arial"/>
                <a:ea typeface="Calibri"/>
                <a:cs typeface="Arial"/>
              </a:rPr>
              <a:t>PgCert</a:t>
            </a:r>
            <a:r>
              <a:rPr lang="en-US" sz="1800" b="1" dirty="0">
                <a:solidFill>
                  <a:srgbClr val="231F20"/>
                </a:solidFill>
                <a:latin typeface="Arial"/>
                <a:ea typeface="Calibri"/>
                <a:cs typeface="Arial"/>
              </a:rPr>
              <a:t> Clinical Education University of Plymouth (60 credits at level 7)</a:t>
            </a:r>
            <a:r>
              <a:rPr lang="en-US" sz="1800" dirty="0">
                <a:solidFill>
                  <a:srgbClr val="231F20"/>
                </a:solidFill>
                <a:latin typeface="Arial"/>
                <a:ea typeface="Calibri"/>
                <a:cs typeface="Arial"/>
                <a:hlinkClick r:id="rId4"/>
              </a:rPr>
              <a:t>PgCert Clinical Education - University of Plymouth</a:t>
            </a:r>
            <a:endParaRPr lang="en-US" sz="1800" dirty="0">
              <a:solidFill>
                <a:srgbClr val="231F20"/>
              </a:solidFill>
              <a:latin typeface="Arial"/>
              <a:ea typeface="Calibri"/>
              <a:cs typeface="Arial"/>
            </a:endParaRPr>
          </a:p>
          <a:p>
            <a:pPr marL="285750" indent="-285750">
              <a:buClr>
                <a:srgbClr val="231F20"/>
              </a:buClr>
              <a:buFont typeface="Arial"/>
              <a:buChar char="•"/>
            </a:pPr>
            <a:endParaRPr lang="en-US" sz="1800" dirty="0">
              <a:solidFill>
                <a:srgbClr val="231F20"/>
              </a:solidFill>
              <a:latin typeface="Arial"/>
              <a:ea typeface="Calibri"/>
              <a:cs typeface="Arial"/>
            </a:endParaRPr>
          </a:p>
          <a:p>
            <a:pPr marL="285750" indent="-285750">
              <a:buClr>
                <a:srgbClr val="231F20"/>
              </a:buClr>
              <a:buFont typeface="Arial"/>
              <a:buChar char="•"/>
            </a:pPr>
            <a:r>
              <a:rPr lang="en-US" sz="1800" b="1" err="1">
                <a:solidFill>
                  <a:srgbClr val="333333"/>
                </a:solidFill>
                <a:latin typeface="Arial"/>
                <a:ea typeface="Calibri"/>
                <a:cs typeface="Calibri"/>
              </a:rPr>
              <a:t>PgCert</a:t>
            </a:r>
            <a:r>
              <a:rPr lang="en-US" sz="1800" b="1" dirty="0">
                <a:solidFill>
                  <a:srgbClr val="333333"/>
                </a:solidFill>
                <a:latin typeface="Arial"/>
                <a:ea typeface="Calibri"/>
                <a:cs typeface="Calibri"/>
              </a:rPr>
              <a:t> Health Professions Education University of Bristol (60 credits at Level 7)</a:t>
            </a:r>
            <a:r>
              <a:rPr lang="en-US" sz="1800" dirty="0">
                <a:solidFill>
                  <a:srgbClr val="333333"/>
                </a:solidFill>
                <a:latin typeface="Arial"/>
                <a:ea typeface="Calibri"/>
                <a:cs typeface="Calibri"/>
              </a:rPr>
              <a:t> </a:t>
            </a:r>
            <a:r>
              <a:rPr lang="en-US" sz="1800" dirty="0">
                <a:solidFill>
                  <a:srgbClr val="333333"/>
                </a:solidFill>
                <a:latin typeface="Arial"/>
                <a:ea typeface="Calibri"/>
                <a:cs typeface="Arial"/>
                <a:hlinkClick r:id="rId5"/>
              </a:rPr>
              <a:t>Unit and programme catalogues | University of Bristol</a:t>
            </a:r>
            <a:r>
              <a:rPr lang="en-US" sz="1800" dirty="0">
                <a:solidFill>
                  <a:srgbClr val="231F20"/>
                </a:solidFill>
                <a:latin typeface="Arial"/>
                <a:ea typeface="Calibri"/>
                <a:cs typeface="Calibri"/>
              </a:rPr>
              <a:t> </a:t>
            </a:r>
            <a:r>
              <a:rPr lang="en-US" sz="1800" dirty="0">
                <a:latin typeface="Arial"/>
                <a:ea typeface="Calibri"/>
                <a:cs typeface="Calibri"/>
              </a:rPr>
              <a:t>3 Masters level modules: </a:t>
            </a:r>
            <a:r>
              <a:rPr lang="en-US" sz="1800" dirty="0">
                <a:solidFill>
                  <a:srgbClr val="333333"/>
                </a:solidFill>
                <a:latin typeface="Arial"/>
                <a:ea typeface="Calibri"/>
                <a:cs typeface="Calibri"/>
              </a:rPr>
              <a:t> </a:t>
            </a:r>
            <a:r>
              <a:rPr lang="en-US" sz="1800" u="sng" dirty="0">
                <a:solidFill>
                  <a:srgbClr val="333333"/>
                </a:solidFill>
                <a:latin typeface="Arial"/>
                <a:ea typeface="Calibri"/>
                <a:cs typeface="Calibri"/>
                <a:hlinkClick r:id="rId6"/>
              </a:rPr>
              <a:t>MEEDM0037</a:t>
            </a:r>
            <a:r>
              <a:rPr lang="en-US" sz="1800" dirty="0">
                <a:solidFill>
                  <a:srgbClr val="333333"/>
                </a:solidFill>
                <a:latin typeface="Arial"/>
                <a:ea typeface="Calibri"/>
                <a:cs typeface="Calibri"/>
              </a:rPr>
              <a:t> </a:t>
            </a:r>
            <a:r>
              <a:rPr lang="en-US" sz="1800" dirty="0">
                <a:latin typeface="Arial"/>
                <a:ea typeface="Calibri"/>
                <a:cs typeface="Calibri"/>
              </a:rPr>
              <a:t>Theory and Practice of Learning and Teaching 20 credits,</a:t>
            </a:r>
            <a:r>
              <a:rPr lang="en-US" sz="1800" dirty="0">
                <a:solidFill>
                  <a:srgbClr val="333333"/>
                </a:solidFill>
                <a:latin typeface="Arial"/>
                <a:ea typeface="Calibri"/>
                <a:cs typeface="Calibri"/>
              </a:rPr>
              <a:t> </a:t>
            </a:r>
            <a:r>
              <a:rPr lang="en-US" sz="1800" dirty="0">
                <a:solidFill>
                  <a:srgbClr val="333333"/>
                </a:solidFill>
                <a:latin typeface="Arial"/>
                <a:ea typeface="Calibri"/>
                <a:cs typeface="Calibri"/>
                <a:hlinkClick r:id="rId7"/>
              </a:rPr>
              <a:t>MEEDM0025</a:t>
            </a:r>
            <a:r>
              <a:rPr lang="en-US" sz="1800" dirty="0">
                <a:solidFill>
                  <a:srgbClr val="333333"/>
                </a:solidFill>
                <a:latin typeface="Arial"/>
                <a:ea typeface="Calibri"/>
                <a:cs typeface="Calibri"/>
              </a:rPr>
              <a:t> </a:t>
            </a:r>
            <a:r>
              <a:rPr lang="en-US" sz="1800" dirty="0">
                <a:latin typeface="Arial"/>
                <a:ea typeface="Calibri"/>
                <a:cs typeface="Calibri"/>
              </a:rPr>
              <a:t>Clinical Based Education 20 credits</a:t>
            </a:r>
            <a:r>
              <a:rPr lang="en-US" sz="1800" dirty="0">
                <a:solidFill>
                  <a:srgbClr val="333333"/>
                </a:solidFill>
                <a:latin typeface="Arial"/>
                <a:ea typeface="Calibri"/>
                <a:cs typeface="Calibri"/>
              </a:rPr>
              <a:t> </a:t>
            </a:r>
            <a:r>
              <a:rPr lang="en-US" sz="1800" u="sng" dirty="0">
                <a:solidFill>
                  <a:srgbClr val="333333"/>
                </a:solidFill>
                <a:latin typeface="Arial"/>
                <a:ea typeface="Calibri"/>
                <a:cs typeface="Calibri"/>
                <a:hlinkClick r:id="rId8"/>
              </a:rPr>
              <a:t>MEEDM0026</a:t>
            </a:r>
            <a:r>
              <a:rPr lang="en-US" sz="1800" dirty="0">
                <a:solidFill>
                  <a:srgbClr val="333333"/>
                </a:solidFill>
                <a:latin typeface="Arial"/>
                <a:ea typeface="Calibri"/>
                <a:cs typeface="Calibri"/>
              </a:rPr>
              <a:t> </a:t>
            </a:r>
            <a:r>
              <a:rPr lang="en-US" sz="1800" dirty="0">
                <a:latin typeface="Arial"/>
                <a:ea typeface="Calibri"/>
                <a:cs typeface="Calibri"/>
              </a:rPr>
              <a:t>Assessment and Evaluation  20 credits, These can be completed over one or two years.</a:t>
            </a:r>
            <a:r>
              <a:rPr lang="en-US" sz="1800" dirty="0">
                <a:solidFill>
                  <a:srgbClr val="333333"/>
                </a:solidFill>
                <a:latin typeface="Arial"/>
                <a:ea typeface="Calibri"/>
                <a:cs typeface="Calibri"/>
              </a:rPr>
              <a:t> </a:t>
            </a:r>
          </a:p>
          <a:p>
            <a:pPr>
              <a:buClr>
                <a:srgbClr val="231F20"/>
              </a:buClr>
            </a:pPr>
            <a:endParaRPr lang="en-US" sz="1800" dirty="0">
              <a:solidFill>
                <a:srgbClr val="333333"/>
              </a:solidFill>
              <a:latin typeface="Arial"/>
              <a:ea typeface="Calibri"/>
              <a:cs typeface="Calibri"/>
            </a:endParaRPr>
          </a:p>
          <a:p>
            <a:pPr marL="285750" indent="-285750">
              <a:buClr>
                <a:srgbClr val="231F20"/>
              </a:buClr>
              <a:buFont typeface="Arial,Sans-Serif"/>
              <a:buChar char="•"/>
            </a:pPr>
            <a:r>
              <a:rPr lang="en-US" sz="1700" b="1" dirty="0">
                <a:solidFill>
                  <a:srgbClr val="231F20"/>
                </a:solidFill>
                <a:latin typeface="Arial"/>
                <a:ea typeface="Calibri"/>
                <a:cs typeface="Arial"/>
              </a:rPr>
              <a:t>Teaching, coaching and supervision University of Gloucestershire (15 credits at level 7) University of Gloucestershire</a:t>
            </a:r>
            <a:r>
              <a:rPr lang="en-US" sz="1700" dirty="0">
                <a:solidFill>
                  <a:srgbClr val="231F20"/>
                </a:solidFill>
                <a:latin typeface="Arial"/>
                <a:ea typeface="Calibri"/>
                <a:cs typeface="Arial"/>
              </a:rPr>
              <a:t> </a:t>
            </a:r>
            <a:r>
              <a:rPr lang="en-US" sz="1700" dirty="0">
                <a:solidFill>
                  <a:srgbClr val="231F20"/>
                </a:solidFill>
                <a:latin typeface="Arial"/>
                <a:ea typeface="Calibri"/>
                <a:cs typeface="Arial"/>
                <a:hlinkClick r:id="rId9"/>
              </a:rPr>
              <a:t>Teaching, coaching and supervision for advanced clinical practice CPS [Level 7] - University of Gloucestershire</a:t>
            </a:r>
            <a:r>
              <a:rPr lang="en-US" sz="1700" dirty="0">
                <a:solidFill>
                  <a:srgbClr val="231F20"/>
                </a:solidFill>
                <a:latin typeface="Arial"/>
                <a:ea typeface="Calibri"/>
                <a:cs typeface="Arial"/>
              </a:rPr>
              <a:t>. </a:t>
            </a:r>
            <a:endParaRPr lang="en-US" dirty="0"/>
          </a:p>
        </p:txBody>
      </p:sp>
    </p:spTree>
    <p:extLst>
      <p:ext uri="{BB962C8B-B14F-4D97-AF65-F5344CB8AC3E}">
        <p14:creationId xmlns:p14="http://schemas.microsoft.com/office/powerpoint/2010/main" val="3308767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75A2F9-D838-D749-4F1B-A63CFBE6FC02}"/>
              </a:ext>
            </a:extLst>
          </p:cNvPr>
          <p:cNvSpPr>
            <a:spLocks noGrp="1"/>
          </p:cNvSpPr>
          <p:nvPr>
            <p:ph idx="1"/>
          </p:nvPr>
        </p:nvSpPr>
        <p:spPr>
          <a:xfrm>
            <a:off x="432000" y="1549924"/>
            <a:ext cx="11088000" cy="4678075"/>
          </a:xfrm>
        </p:spPr>
        <p:txBody>
          <a:bodyPr vert="horz" lIns="0" tIns="0" rIns="0" bIns="0" rtlCol="0" anchor="t">
            <a:normAutofit/>
          </a:bodyPr>
          <a:lstStyle/>
          <a:p>
            <a:pPr marL="285750" indent="-285750">
              <a:buChar char="•"/>
            </a:pPr>
            <a:r>
              <a:rPr lang="en-US" sz="1800" b="1" dirty="0">
                <a:solidFill>
                  <a:srgbClr val="333333"/>
                </a:solidFill>
                <a:cs typeface="Arial"/>
              </a:rPr>
              <a:t>Principles of Supervision, Mentoring and Coaching University of Exeter (15 credits at Level 7)</a:t>
            </a:r>
            <a:r>
              <a:rPr lang="en-US" sz="1800" dirty="0">
                <a:solidFill>
                  <a:srgbClr val="333333"/>
                </a:solidFill>
                <a:cs typeface="Arial"/>
              </a:rPr>
              <a:t> </a:t>
            </a:r>
            <a:r>
              <a:rPr lang="en-US" sz="1800" dirty="0">
                <a:cs typeface="Arial"/>
                <a:hlinkClick r:id="rId2"/>
              </a:rPr>
              <a:t>HPDM142 | University of Exeter</a:t>
            </a:r>
            <a:r>
              <a:rPr lang="en-US" sz="1800" dirty="0">
                <a:solidFill>
                  <a:srgbClr val="333333"/>
                </a:solidFill>
                <a:cs typeface="Arial"/>
              </a:rPr>
              <a:t>.  On successfully completing the module you will be able to: 1. Critically reflect on principles for effective feedback in the clinical/healthcare context, with reference to relevant education-focused literature; 2. Demonstrate an understanding of feedback models, techniques and associated opportunities and challenges in the workplace; 3. Evaluate your own ability to transfer skills associated with mentoring/supervision/coaching to your own area of professional practice, identifying priorities/action points for further development</a:t>
            </a:r>
          </a:p>
          <a:p>
            <a:pPr marL="285750" indent="-285750">
              <a:buChar char="•"/>
            </a:pPr>
            <a:endParaRPr lang="en-US" sz="1800" dirty="0">
              <a:solidFill>
                <a:srgbClr val="333333"/>
              </a:solidFill>
              <a:cs typeface="Arial"/>
            </a:endParaRPr>
          </a:p>
          <a:p>
            <a:pPr marL="285750" indent="-285750">
              <a:buFont typeface="Arial,Sans-Serif" panose="020B0604020202020204" pitchFamily="34" charset="0"/>
              <a:buChar char="•"/>
            </a:pPr>
            <a:r>
              <a:rPr lang="en-US" sz="1800" b="1" dirty="0">
                <a:cs typeface="Arial"/>
              </a:rPr>
              <a:t>Clinical Educator National Development Program: </a:t>
            </a:r>
            <a:r>
              <a:rPr lang="en-US" sz="1800" dirty="0">
                <a:solidFill>
                  <a:srgbClr val="005EB8"/>
                </a:solidFill>
                <a:cs typeface="Arial"/>
                <a:hlinkClick r:id="rId3">
                  <a:extLst>
                    <a:ext uri="{A12FA001-AC4F-418D-AE19-62706E023703}">
                      <ahyp:hlinkClr xmlns:ahyp="http://schemas.microsoft.com/office/drawing/2018/hyperlinkcolor" val="tx"/>
                    </a:ext>
                  </a:extLst>
                </a:hlinkClick>
              </a:rPr>
              <a:t>NHS Elect - Clinical Educator National Development Programme</a:t>
            </a:r>
            <a:r>
              <a:rPr lang="en-US" sz="1400" dirty="0">
                <a:cs typeface="Arial"/>
              </a:rPr>
              <a:t> </a:t>
            </a:r>
            <a:r>
              <a:rPr lang="en-US" sz="1800" dirty="0">
                <a:cs typeface="Arial"/>
              </a:rPr>
              <a:t>This program is aimed at those working in a role with protected time for education delivery, coordination or strategy, within the health and care setting. We aim to develop skills, confidence and community, to enable more effective and efficient education provision for the health and care workforce. Over 6 months, participants will attend 8 3-hour online modules. This program is available to staff at both member and non-member </a:t>
            </a:r>
            <a:r>
              <a:rPr lang="en-US" sz="1800" dirty="0" err="1">
                <a:cs typeface="Arial"/>
              </a:rPr>
              <a:t>organisations</a:t>
            </a:r>
            <a:r>
              <a:rPr lang="en-US" sz="1800" dirty="0">
                <a:cs typeface="Arial"/>
              </a:rPr>
              <a:t>. The cost for staff at member </a:t>
            </a:r>
            <a:r>
              <a:rPr lang="en-US" sz="1800" dirty="0" err="1">
                <a:cs typeface="Arial"/>
              </a:rPr>
              <a:t>organisations</a:t>
            </a:r>
            <a:r>
              <a:rPr lang="en-US" sz="1800" dirty="0">
                <a:cs typeface="Arial"/>
              </a:rPr>
              <a:t> is £995 per participant or 4 tokens, subject to approval from your account lead.   Staff at non-member </a:t>
            </a:r>
            <a:r>
              <a:rPr lang="en-US" sz="1800" dirty="0" err="1">
                <a:cs typeface="Arial"/>
              </a:rPr>
              <a:t>organisations</a:t>
            </a:r>
            <a:r>
              <a:rPr lang="en-US" sz="1800" dirty="0">
                <a:cs typeface="Arial"/>
              </a:rPr>
              <a:t> can join this program for £1,200 per person. Clinical Educator National Development Program</a:t>
            </a:r>
          </a:p>
        </p:txBody>
      </p:sp>
      <p:sp>
        <p:nvSpPr>
          <p:cNvPr id="4" name="Title 3">
            <a:extLst>
              <a:ext uri="{FF2B5EF4-FFF2-40B4-BE49-F238E27FC236}">
                <a16:creationId xmlns:a16="http://schemas.microsoft.com/office/drawing/2014/main" id="{7047AAD6-5E3E-7923-5D38-E7C54F6A6924}"/>
              </a:ext>
            </a:extLst>
          </p:cNvPr>
          <p:cNvSpPr>
            <a:spLocks noGrp="1"/>
          </p:cNvSpPr>
          <p:nvPr>
            <p:ph type="title"/>
          </p:nvPr>
        </p:nvSpPr>
        <p:spPr/>
        <p:txBody>
          <a:bodyPr/>
          <a:lstStyle/>
          <a:p>
            <a:r>
              <a:rPr lang="en-GB" dirty="0">
                <a:cs typeface="Arial"/>
              </a:rPr>
              <a:t>Structured Educator Programs (fee attached)</a:t>
            </a:r>
            <a:endParaRPr lang="en-US" dirty="0"/>
          </a:p>
        </p:txBody>
      </p:sp>
    </p:spTree>
    <p:extLst>
      <p:ext uri="{BB962C8B-B14F-4D97-AF65-F5344CB8AC3E}">
        <p14:creationId xmlns:p14="http://schemas.microsoft.com/office/powerpoint/2010/main" val="821689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F9697-0ADE-71ED-4C86-C443AE62AC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83E0AF-A2AE-2DF9-22BB-20FB504C4E8E}"/>
              </a:ext>
            </a:extLst>
          </p:cNvPr>
          <p:cNvSpPr>
            <a:spLocks noGrp="1"/>
          </p:cNvSpPr>
          <p:nvPr>
            <p:ph type="title"/>
          </p:nvPr>
        </p:nvSpPr>
        <p:spPr>
          <a:xfrm>
            <a:off x="747468" y="2165645"/>
            <a:ext cx="6344775" cy="1269119"/>
          </a:xfrm>
        </p:spPr>
        <p:txBody>
          <a:bodyPr/>
          <a:lstStyle/>
          <a:p>
            <a:r>
              <a:rPr lang="en-GB" dirty="0">
                <a:cs typeface="Arial"/>
              </a:rPr>
              <a:t>Reflection on Learning </a:t>
            </a:r>
          </a:p>
        </p:txBody>
      </p:sp>
      <p:sp>
        <p:nvSpPr>
          <p:cNvPr id="5" name="Text Placeholder 2">
            <a:extLst>
              <a:ext uri="{FF2B5EF4-FFF2-40B4-BE49-F238E27FC236}">
                <a16:creationId xmlns:a16="http://schemas.microsoft.com/office/drawing/2014/main" id="{FCB72375-A331-E734-FD72-C4C809D003BC}"/>
              </a:ext>
            </a:extLst>
          </p:cNvPr>
          <p:cNvSpPr txBox="1">
            <a:spLocks/>
          </p:cNvSpPr>
          <p:nvPr/>
        </p:nvSpPr>
        <p:spPr>
          <a:xfrm>
            <a:off x="2760973" y="5427218"/>
            <a:ext cx="3890150" cy="896938"/>
          </a:xfrm>
          <a:prstGeom prst="rect">
            <a:avLst/>
          </a:prstGeom>
        </p:spPr>
        <p:txBody>
          <a:bodyPr vert="horz" lIns="0" tIns="0" rIns="0" bIns="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357188" indent="0" algn="l"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n-lt"/>
                <a:ea typeface="+mn-ea"/>
                <a:cs typeface="+mn-cs"/>
              </a:defRPr>
            </a:lvl2pPr>
            <a:lvl3pPr marL="714375" indent="0" algn="l"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n-lt"/>
                <a:ea typeface="+mn-ea"/>
                <a:cs typeface="+mn-cs"/>
              </a:defRPr>
            </a:lvl3pPr>
            <a:lvl4pPr marL="1081087"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4pPr>
            <a:lvl5pPr marL="1438275"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i="1">
                <a:cs typeface="Arial"/>
              </a:rPr>
              <a:t>Please note profession-specific educator training programs &amp; CPD may also include this topic</a:t>
            </a:r>
            <a:endParaRPr lang="en-US"/>
          </a:p>
        </p:txBody>
      </p:sp>
      <p:pic>
        <p:nvPicPr>
          <p:cNvPr id="3" name="Picture 2" descr="IMG_6321_RP2S3CE.jpg">
            <a:extLst>
              <a:ext uri="{FF2B5EF4-FFF2-40B4-BE49-F238E27FC236}">
                <a16:creationId xmlns:a16="http://schemas.microsoft.com/office/drawing/2014/main" id="{7978B9F5-478D-D510-4E83-C5EEA4E75CEA}"/>
              </a:ext>
            </a:extLst>
          </p:cNvPr>
          <p:cNvPicPr>
            <a:picLocks noChangeAspect="1"/>
          </p:cNvPicPr>
          <p:nvPr/>
        </p:nvPicPr>
        <p:blipFill>
          <a:blip r:embed="rId2"/>
          <a:stretch>
            <a:fillRect/>
          </a:stretch>
        </p:blipFill>
        <p:spPr>
          <a:xfrm>
            <a:off x="5845834" y="444260"/>
            <a:ext cx="3303916" cy="2202611"/>
          </a:xfrm>
          <a:prstGeom prst="rect">
            <a:avLst/>
          </a:prstGeom>
        </p:spPr>
      </p:pic>
      <p:pic>
        <p:nvPicPr>
          <p:cNvPr id="4" name="Picture 3" descr="RAF100RP2S1JB-159.jpg">
            <a:extLst>
              <a:ext uri="{FF2B5EF4-FFF2-40B4-BE49-F238E27FC236}">
                <a16:creationId xmlns:a16="http://schemas.microsoft.com/office/drawing/2014/main" id="{AEC98CC9-F02C-54A6-6BC9-64B0BC07D953}"/>
              </a:ext>
            </a:extLst>
          </p:cNvPr>
          <p:cNvPicPr>
            <a:picLocks noChangeAspect="1"/>
          </p:cNvPicPr>
          <p:nvPr/>
        </p:nvPicPr>
        <p:blipFill>
          <a:blip r:embed="rId3"/>
          <a:stretch>
            <a:fillRect/>
          </a:stretch>
        </p:blipFill>
        <p:spPr>
          <a:xfrm>
            <a:off x="5078802" y="2990490"/>
            <a:ext cx="3141453" cy="2113472"/>
          </a:xfrm>
          <a:prstGeom prst="rect">
            <a:avLst/>
          </a:prstGeom>
        </p:spPr>
      </p:pic>
    </p:spTree>
    <p:extLst>
      <p:ext uri="{BB962C8B-B14F-4D97-AF65-F5344CB8AC3E}">
        <p14:creationId xmlns:p14="http://schemas.microsoft.com/office/powerpoint/2010/main" val="283719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84807B-F7D3-3288-E4D9-FF08B0483748}"/>
              </a:ext>
            </a:extLst>
          </p:cNvPr>
          <p:cNvSpPr>
            <a:spLocks noGrp="1"/>
          </p:cNvSpPr>
          <p:nvPr>
            <p:ph idx="1"/>
          </p:nvPr>
        </p:nvSpPr>
        <p:spPr>
          <a:xfrm>
            <a:off x="432000" y="1391773"/>
            <a:ext cx="11088000" cy="4836226"/>
          </a:xfrm>
        </p:spPr>
        <p:txBody>
          <a:bodyPr vert="horz" lIns="0" tIns="0" rIns="0" bIns="0" rtlCol="0" anchor="t">
            <a:normAutofit/>
          </a:bodyPr>
          <a:lstStyle/>
          <a:p>
            <a:r>
              <a:rPr lang="en-GB">
                <a:cs typeface="Arial"/>
              </a:rPr>
              <a:t>HCPC guidance on reflective practice: </a:t>
            </a:r>
            <a:r>
              <a:rPr lang="en-GB" dirty="0">
                <a:ea typeface="+mn-lt"/>
                <a:cs typeface="+mn-lt"/>
                <a:hlinkClick r:id="rId2"/>
              </a:rPr>
              <a:t>Reflective practice | The HCPC</a:t>
            </a:r>
            <a:endParaRPr lang="en-GB">
              <a:ea typeface="+mn-lt"/>
              <a:cs typeface="+mn-lt"/>
            </a:endParaRPr>
          </a:p>
          <a:p>
            <a:endParaRPr lang="en-GB" dirty="0">
              <a:cs typeface="Arial"/>
            </a:endParaRPr>
          </a:p>
          <a:p>
            <a:r>
              <a:rPr lang="en-GB">
                <a:cs typeface="Arial"/>
              </a:rPr>
              <a:t>NMC guidance on reflective practice: </a:t>
            </a:r>
            <a:r>
              <a:rPr lang="en-GB" dirty="0">
                <a:ea typeface="+mn-lt"/>
                <a:cs typeface="+mn-lt"/>
                <a:hlinkClick r:id="rId3"/>
              </a:rPr>
              <a:t>Written reflective accounts - The Nursing and Midwifery Council</a:t>
            </a:r>
            <a:r>
              <a:rPr lang="en-GB">
                <a:ea typeface="+mn-lt"/>
                <a:cs typeface="+mn-lt"/>
              </a:rPr>
              <a:t>  &amp; </a:t>
            </a:r>
            <a:r>
              <a:rPr lang="en-GB" dirty="0">
                <a:ea typeface="+mn-lt"/>
                <a:cs typeface="+mn-lt"/>
                <a:hlinkClick r:id="rId4"/>
              </a:rPr>
              <a:t>reflective-practice-guidance.pdf</a:t>
            </a:r>
            <a:r>
              <a:rPr lang="en-GB">
                <a:ea typeface="+mn-lt"/>
                <a:cs typeface="+mn-lt"/>
              </a:rPr>
              <a:t>  &amp; </a:t>
            </a:r>
            <a:r>
              <a:rPr lang="en-GB" dirty="0">
                <a:ea typeface="+mn-lt"/>
                <a:cs typeface="+mn-lt"/>
                <a:hlinkClick r:id="rId5"/>
              </a:rPr>
              <a:t>supporting-information-for-reflection-in-nursing-and-midwifery-practice.pdf</a:t>
            </a:r>
            <a:endParaRPr lang="en-GB" dirty="0">
              <a:cs typeface="Arial"/>
            </a:endParaRPr>
          </a:p>
          <a:p>
            <a:endParaRPr lang="en-GB" dirty="0">
              <a:cs typeface="Arial"/>
            </a:endParaRPr>
          </a:p>
          <a:p>
            <a:r>
              <a:rPr lang="en-GB">
                <a:ea typeface="+mn-lt"/>
                <a:cs typeface="+mn-lt"/>
              </a:rPr>
              <a:t>GMC guidance on reflection: </a:t>
            </a:r>
            <a:r>
              <a:rPr lang="en-GB" dirty="0">
                <a:ea typeface="+mn-lt"/>
                <a:cs typeface="+mn-lt"/>
                <a:hlinkClick r:id="rId6"/>
              </a:rPr>
              <a:t>Reflective practice learning materials - GMC</a:t>
            </a:r>
            <a:endParaRPr lang="en-GB"/>
          </a:p>
          <a:p>
            <a:endParaRPr lang="en-GB" dirty="0">
              <a:cs typeface="Arial"/>
            </a:endParaRPr>
          </a:p>
          <a:p>
            <a:r>
              <a:rPr lang="en-GB">
                <a:cs typeface="Arial"/>
              </a:rPr>
              <a:t>RPS reflection guide: </a:t>
            </a:r>
            <a:r>
              <a:rPr lang="en-GB" dirty="0">
                <a:ea typeface="+mn-lt"/>
                <a:cs typeface="+mn-lt"/>
                <a:hlinkClick r:id="rId7"/>
              </a:rPr>
              <a:t>Reflective Practice PF making the most Jan19.pdf</a:t>
            </a:r>
            <a:endParaRPr lang="en-GB" dirty="0">
              <a:cs typeface="Arial"/>
            </a:endParaRPr>
          </a:p>
          <a:p>
            <a:endParaRPr lang="en-GB" dirty="0">
              <a:solidFill>
                <a:srgbClr val="4C6272"/>
              </a:solidFill>
              <a:ea typeface="+mn-lt"/>
              <a:cs typeface="+mn-lt"/>
            </a:endParaRPr>
          </a:p>
          <a:p>
            <a:r>
              <a:rPr lang="en-GB" sz="2000">
                <a:ea typeface="+mn-lt"/>
                <a:cs typeface="+mn-lt"/>
              </a:rPr>
              <a:t>National School of Healthcare Science Training Resources. Module</a:t>
            </a:r>
            <a:r>
              <a:rPr lang="en-GB" sz="2000" dirty="0"/>
              <a:t> 2. Developing and facilitating reflective practice.</a:t>
            </a:r>
            <a:r>
              <a:rPr lang="en-GB" dirty="0"/>
              <a:t> </a:t>
            </a:r>
            <a:r>
              <a:rPr lang="en-GB" dirty="0">
                <a:ea typeface="+mn-lt"/>
                <a:cs typeface="+mn-lt"/>
                <a:hlinkClick r:id="rId8"/>
              </a:rPr>
              <a:t>Resource details</a:t>
            </a:r>
            <a:endParaRPr lang="en-GB"/>
          </a:p>
          <a:p>
            <a:endParaRPr lang="en-GB" dirty="0">
              <a:cs typeface="Arial"/>
            </a:endParaRPr>
          </a:p>
          <a:p>
            <a:endParaRPr lang="en-GB" dirty="0">
              <a:cs typeface="Arial"/>
            </a:endParaRPr>
          </a:p>
        </p:txBody>
      </p:sp>
      <p:sp>
        <p:nvSpPr>
          <p:cNvPr id="4" name="Title 3">
            <a:extLst>
              <a:ext uri="{FF2B5EF4-FFF2-40B4-BE49-F238E27FC236}">
                <a16:creationId xmlns:a16="http://schemas.microsoft.com/office/drawing/2014/main" id="{84E0AEA4-1571-37E3-1EBE-44188BD017AA}"/>
              </a:ext>
            </a:extLst>
          </p:cNvPr>
          <p:cNvSpPr>
            <a:spLocks noGrp="1"/>
          </p:cNvSpPr>
          <p:nvPr>
            <p:ph type="title"/>
          </p:nvPr>
        </p:nvSpPr>
        <p:spPr/>
        <p:txBody>
          <a:bodyPr/>
          <a:lstStyle/>
          <a:p>
            <a:r>
              <a:rPr lang="en-GB">
                <a:cs typeface="Arial"/>
              </a:rPr>
              <a:t>Reflection:</a:t>
            </a:r>
            <a:endParaRPr lang="en-GB"/>
          </a:p>
        </p:txBody>
      </p:sp>
    </p:spTree>
    <p:extLst>
      <p:ext uri="{BB962C8B-B14F-4D97-AF65-F5344CB8AC3E}">
        <p14:creationId xmlns:p14="http://schemas.microsoft.com/office/powerpoint/2010/main" val="3614249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Introduction</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154766"/>
            <a:ext cx="10896302" cy="5504553"/>
          </a:xfrm>
        </p:spPr>
        <p:txBody>
          <a:bodyPr vert="horz" lIns="0" tIns="0" rIns="0" bIns="0" rtlCol="0" anchor="t">
            <a:noAutofit/>
          </a:bodyPr>
          <a:lstStyle/>
          <a:p>
            <a:pPr algn="just"/>
            <a:r>
              <a:rPr lang="en-US" sz="2400" dirty="0">
                <a:solidFill>
                  <a:srgbClr val="000000"/>
                </a:solidFill>
                <a:latin typeface="Arial"/>
                <a:ea typeface="Calibri"/>
                <a:cs typeface="Calibri"/>
              </a:rPr>
              <a:t>This library has been developed to support NHS &amp; social care staff working across all sectors in meeting their </a:t>
            </a:r>
            <a:r>
              <a:rPr lang="en-US" sz="2400" b="1" dirty="0">
                <a:solidFill>
                  <a:srgbClr val="000000"/>
                </a:solidFill>
                <a:latin typeface="Arial"/>
                <a:ea typeface="Calibri"/>
                <a:cs typeface="Calibri"/>
              </a:rPr>
              <a:t>professional &amp; regulatory requirements</a:t>
            </a:r>
            <a:r>
              <a:rPr lang="en-US" sz="2400" dirty="0">
                <a:solidFill>
                  <a:srgbClr val="000000"/>
                </a:solidFill>
                <a:latin typeface="Arial"/>
                <a:ea typeface="Calibri"/>
                <a:cs typeface="Calibri"/>
              </a:rPr>
              <a:t> for delivering </a:t>
            </a:r>
            <a:r>
              <a:rPr lang="en-US" sz="2400" b="1" dirty="0">
                <a:solidFill>
                  <a:srgbClr val="000000"/>
                </a:solidFill>
                <a:latin typeface="Arial"/>
                <a:ea typeface="Calibri"/>
                <a:cs typeface="Calibri"/>
              </a:rPr>
              <a:t>high quality education</a:t>
            </a:r>
            <a:r>
              <a:rPr lang="en-US" sz="2400" dirty="0">
                <a:solidFill>
                  <a:srgbClr val="000000"/>
                </a:solidFill>
                <a:latin typeface="Arial"/>
                <a:ea typeface="Calibri"/>
                <a:cs typeface="Calibri"/>
              </a:rPr>
              <a:t> within their workplace. </a:t>
            </a:r>
            <a:r>
              <a:rPr lang="en-US" sz="2400" b="1" dirty="0">
                <a:solidFill>
                  <a:srgbClr val="000000"/>
                </a:solidFill>
                <a:latin typeface="Arial"/>
                <a:ea typeface="Calibri"/>
                <a:cs typeface="Calibri"/>
              </a:rPr>
              <a:t>Developing educator skills</a:t>
            </a:r>
            <a:r>
              <a:rPr lang="en-US" sz="2400" dirty="0">
                <a:solidFill>
                  <a:srgbClr val="000000"/>
                </a:solidFill>
                <a:latin typeface="Arial"/>
                <a:ea typeface="Calibri"/>
                <a:cs typeface="Calibri"/>
              </a:rPr>
              <a:t> is a vital step in ensuring that learners at all levels are </a:t>
            </a:r>
            <a:r>
              <a:rPr lang="en-US" sz="2400" b="1" dirty="0">
                <a:solidFill>
                  <a:srgbClr val="000000"/>
                </a:solidFill>
                <a:latin typeface="Arial"/>
                <a:ea typeface="Calibri"/>
                <a:cs typeface="Calibri"/>
              </a:rPr>
              <a:t>adequately supervised and receive effective training. </a:t>
            </a:r>
            <a:endParaRPr lang="en-US" sz="2400" b="1">
              <a:solidFill>
                <a:srgbClr val="000000"/>
              </a:solidFill>
              <a:ea typeface="Calibri"/>
              <a:cs typeface="Calibri"/>
            </a:endParaRPr>
          </a:p>
          <a:p>
            <a:pPr algn="just"/>
            <a:endParaRPr lang="en-US" sz="2400" dirty="0">
              <a:solidFill>
                <a:srgbClr val="000000"/>
              </a:solidFill>
              <a:latin typeface="Arial"/>
              <a:ea typeface="Calibri"/>
              <a:cs typeface="Calibri"/>
            </a:endParaRPr>
          </a:p>
          <a:p>
            <a:pPr algn="just"/>
            <a:r>
              <a:rPr lang="en-US" sz="2400" dirty="0">
                <a:solidFill>
                  <a:srgbClr val="000000"/>
                </a:solidFill>
                <a:latin typeface="Arial"/>
                <a:ea typeface="Calibri"/>
                <a:cs typeface="Calibri"/>
              </a:rPr>
              <a:t>The training opportunities listed in this library are what is </a:t>
            </a:r>
            <a:r>
              <a:rPr lang="en-US" sz="2400" u="sng" dirty="0">
                <a:solidFill>
                  <a:srgbClr val="000000"/>
                </a:solidFill>
                <a:latin typeface="Arial"/>
                <a:ea typeface="Calibri"/>
                <a:cs typeface="Calibri"/>
              </a:rPr>
              <a:t>currently</a:t>
            </a:r>
            <a:r>
              <a:rPr lang="en-US" sz="2400" dirty="0">
                <a:solidFill>
                  <a:srgbClr val="000000"/>
                </a:solidFill>
                <a:latin typeface="Arial"/>
                <a:ea typeface="Calibri"/>
                <a:cs typeface="Calibri"/>
              </a:rPr>
              <a:t> available and covers a range of </a:t>
            </a:r>
            <a:r>
              <a:rPr lang="en-US" sz="2400" b="1" dirty="0">
                <a:solidFill>
                  <a:srgbClr val="000000"/>
                </a:solidFill>
                <a:latin typeface="Arial"/>
                <a:ea typeface="Calibri"/>
                <a:cs typeface="Calibri"/>
              </a:rPr>
              <a:t>self-directed, asynchronous, learning activities</a:t>
            </a:r>
            <a:r>
              <a:rPr lang="en-US" sz="2400" dirty="0">
                <a:solidFill>
                  <a:srgbClr val="000000"/>
                </a:solidFill>
                <a:latin typeface="Arial"/>
                <a:ea typeface="Calibri"/>
                <a:cs typeface="Calibri"/>
              </a:rPr>
              <a:t> of varying duration / commitment. They are broadly appropriate for any health and social care profession to work through as a means of </a:t>
            </a:r>
            <a:r>
              <a:rPr lang="en-US" sz="2400" b="1" dirty="0">
                <a:solidFill>
                  <a:srgbClr val="000000"/>
                </a:solidFill>
                <a:latin typeface="Arial"/>
                <a:ea typeface="Calibri"/>
                <a:cs typeface="Calibri"/>
              </a:rPr>
              <a:t>upskilling, developing and cementing skills as a clinical educator</a:t>
            </a:r>
            <a:r>
              <a:rPr lang="en-US" sz="2400" dirty="0">
                <a:solidFill>
                  <a:srgbClr val="000000"/>
                </a:solidFill>
                <a:latin typeface="Arial"/>
                <a:ea typeface="Calibri"/>
                <a:cs typeface="Calibri"/>
              </a:rPr>
              <a:t> </a:t>
            </a:r>
            <a:r>
              <a:rPr lang="en-US" sz="2400" b="1" dirty="0">
                <a:solidFill>
                  <a:srgbClr val="000000"/>
                </a:solidFill>
                <a:latin typeface="Arial"/>
                <a:ea typeface="Calibri"/>
                <a:cs typeface="Calibri"/>
              </a:rPr>
              <a:t>/ supervisor.</a:t>
            </a:r>
            <a:r>
              <a:rPr lang="en-US" sz="2400" dirty="0">
                <a:solidFill>
                  <a:srgbClr val="000000"/>
                </a:solidFill>
                <a:latin typeface="Arial"/>
                <a:ea typeface="Calibri"/>
                <a:cs typeface="Calibri"/>
              </a:rPr>
              <a:t> </a:t>
            </a:r>
          </a:p>
          <a:p>
            <a:pPr algn="just"/>
            <a:endParaRPr lang="en-US" sz="2400" dirty="0">
              <a:solidFill>
                <a:srgbClr val="000000"/>
              </a:solidFill>
              <a:latin typeface="Arial"/>
              <a:ea typeface="Calibri"/>
              <a:cs typeface="Calibri"/>
            </a:endParaRPr>
          </a:p>
          <a:p>
            <a:pPr algn="just"/>
            <a:r>
              <a:rPr lang="en-US" sz="1800" i="1" dirty="0">
                <a:solidFill>
                  <a:srgbClr val="000000"/>
                </a:solidFill>
                <a:latin typeface="Arial"/>
                <a:ea typeface="Calibri"/>
                <a:cs typeface="Calibri"/>
              </a:rPr>
              <a:t>Please note these are generic resources and not intended to replace profession-specific educator training from your educational organisations.</a:t>
            </a:r>
            <a:r>
              <a:rPr lang="en-US" sz="1800" dirty="0">
                <a:solidFill>
                  <a:srgbClr val="000000"/>
                </a:solidFill>
                <a:latin typeface="Arial"/>
                <a:ea typeface="Calibri"/>
                <a:cs typeface="Calibri"/>
              </a:rPr>
              <a:t> There is a 'formal courses' section which covers profession-specific and academic / apprenticeship qualifications.</a:t>
            </a:r>
            <a:endParaRPr lang="en-US" sz="1800">
              <a:solidFill>
                <a:srgbClr val="000000"/>
              </a:solidFill>
              <a:ea typeface="Calibri"/>
              <a:cs typeface="Calibri"/>
            </a:endParaRPr>
          </a:p>
        </p:txBody>
      </p:sp>
    </p:spTree>
    <p:extLst>
      <p:ext uri="{BB962C8B-B14F-4D97-AF65-F5344CB8AC3E}">
        <p14:creationId xmlns:p14="http://schemas.microsoft.com/office/powerpoint/2010/main" val="341834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EFAB3-C4E4-CDA6-A3E7-21649CD4BAAD}"/>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D335BDBB-5252-6F50-5310-DE97FEA1B5BB}"/>
              </a:ext>
            </a:extLst>
          </p:cNvPr>
          <p:cNvSpPr>
            <a:spLocks noGrp="1"/>
          </p:cNvSpPr>
          <p:nvPr>
            <p:ph type="title"/>
          </p:nvPr>
        </p:nvSpPr>
        <p:spPr>
          <a:xfrm>
            <a:off x="432000" y="532641"/>
            <a:ext cx="11404154" cy="1037714"/>
          </a:xfrm>
        </p:spPr>
        <p:txBody>
          <a:bodyPr>
            <a:noAutofit/>
          </a:bodyPr>
          <a:lstStyle/>
          <a:p>
            <a:r>
              <a:rPr lang="en-GB" dirty="0">
                <a:cs typeface="Arial"/>
              </a:rPr>
              <a:t>Learning can be used as CPD mapping to the following areas: </a:t>
            </a:r>
            <a:endParaRPr lang="en-US" dirty="0"/>
          </a:p>
        </p:txBody>
      </p:sp>
      <p:sp>
        <p:nvSpPr>
          <p:cNvPr id="5" name="Content Placeholder 4">
            <a:extLst>
              <a:ext uri="{FF2B5EF4-FFF2-40B4-BE49-F238E27FC236}">
                <a16:creationId xmlns:a16="http://schemas.microsoft.com/office/drawing/2014/main" id="{D38566C9-5ADB-D5DC-16F3-F47F978846E6}"/>
              </a:ext>
            </a:extLst>
          </p:cNvPr>
          <p:cNvSpPr>
            <a:spLocks noGrp="1"/>
          </p:cNvSpPr>
          <p:nvPr>
            <p:ph idx="1"/>
          </p:nvPr>
        </p:nvSpPr>
        <p:spPr>
          <a:xfrm>
            <a:off x="432000" y="1839021"/>
            <a:ext cx="11017445" cy="4388978"/>
          </a:xfrm>
        </p:spPr>
        <p:txBody>
          <a:bodyPr vert="horz" lIns="0" tIns="0" rIns="0" bIns="0" rtlCol="0" anchor="t">
            <a:noAutofit/>
          </a:bodyPr>
          <a:lstStyle/>
          <a:p>
            <a:pPr marL="342900" indent="-342900">
              <a:buChar char="•"/>
            </a:pPr>
            <a:r>
              <a:rPr lang="en-GB" sz="2000" dirty="0">
                <a:ea typeface="+mn-lt"/>
                <a:cs typeface="+mn-lt"/>
              </a:rPr>
              <a:t>Multi-professional development framework for educators </a:t>
            </a:r>
            <a:r>
              <a:rPr lang="en-GB" sz="2000" i="1" dirty="0">
                <a:ea typeface="+mn-lt"/>
                <a:cs typeface="+mn-lt"/>
              </a:rPr>
              <a:t>(NB currently under revision)</a:t>
            </a:r>
            <a:r>
              <a:rPr lang="en-GB" sz="2000" dirty="0">
                <a:ea typeface="+mn-lt"/>
                <a:cs typeface="+mn-lt"/>
              </a:rPr>
              <a:t>: </a:t>
            </a:r>
            <a:r>
              <a:rPr lang="en-GB" sz="2000" dirty="0">
                <a:ea typeface="+mn-lt"/>
                <a:cs typeface="+mn-lt"/>
                <a:hlinkClick r:id="rId3"/>
              </a:rPr>
              <a:t>professional_development_framework_for_educators_2022.pdf</a:t>
            </a:r>
            <a:endParaRPr lang="en-GB" sz="2000" dirty="0">
              <a:ea typeface="+mn-lt"/>
              <a:cs typeface="+mn-lt"/>
            </a:endParaRPr>
          </a:p>
          <a:p>
            <a:pPr marL="342900" indent="-342900">
              <a:buChar char="•"/>
            </a:pPr>
            <a:r>
              <a:rPr lang="en-GB" sz="2000" dirty="0">
                <a:ea typeface="+mn-lt"/>
                <a:cs typeface="+mn-lt"/>
              </a:rPr>
              <a:t>Academy of Medical Educators:  </a:t>
            </a:r>
            <a:r>
              <a:rPr lang="en-GB" sz="2000" dirty="0">
                <a:ea typeface="+mn-lt"/>
                <a:cs typeface="+mn-lt"/>
                <a:hlinkClick r:id="rId4"/>
              </a:rPr>
              <a:t>Professional Standards for medical, dental and veterinary educators | Health Education North West</a:t>
            </a:r>
            <a:endParaRPr lang="en-GB" sz="2000" dirty="0">
              <a:ea typeface="+mn-lt"/>
              <a:cs typeface="+mn-lt"/>
            </a:endParaRPr>
          </a:p>
          <a:p>
            <a:pPr marL="342900" indent="-342900">
              <a:buChar char="•"/>
            </a:pPr>
            <a:r>
              <a:rPr lang="en-GB" sz="2000" dirty="0">
                <a:ea typeface="+mn-lt"/>
                <a:cs typeface="+mn-lt"/>
              </a:rPr>
              <a:t>Allied</a:t>
            </a:r>
            <a:r>
              <a:rPr lang="en-GB" sz="2000" dirty="0">
                <a:cs typeface="Arial"/>
              </a:rPr>
              <a:t> Health Professions Educator Framework:</a:t>
            </a:r>
            <a:r>
              <a:rPr lang="en-GB" sz="2000" dirty="0">
                <a:ea typeface="+mn-lt"/>
                <a:cs typeface="+mn-lt"/>
              </a:rPr>
              <a:t> </a:t>
            </a:r>
            <a:r>
              <a:rPr lang="en-GB" sz="2000" dirty="0">
                <a:ea typeface="+mn-lt"/>
                <a:cs typeface="+mn-lt"/>
                <a:hlinkClick r:id="rId5"/>
              </a:rPr>
              <a:t>Allied-Health-Professions-Educator-Framework.pdf</a:t>
            </a:r>
            <a:r>
              <a:rPr lang="en-GB" sz="2000" dirty="0">
                <a:ea typeface="+mn-lt"/>
                <a:cs typeface="+mn-lt"/>
              </a:rPr>
              <a:t> &amp; the AHP educator career framework interactive resource </a:t>
            </a:r>
            <a:r>
              <a:rPr lang="en-GB" sz="2000" dirty="0">
                <a:ea typeface="+mn-lt"/>
                <a:cs typeface="+mn-lt"/>
                <a:hlinkClick r:id="rId6"/>
              </a:rPr>
              <a:t>Catalogue</a:t>
            </a:r>
            <a:endParaRPr lang="en-GB" sz="2000" dirty="0">
              <a:ea typeface="+mn-lt"/>
              <a:cs typeface="+mn-lt"/>
            </a:endParaRPr>
          </a:p>
          <a:p>
            <a:pPr marL="342900" indent="-342900">
              <a:buChar char="•"/>
            </a:pPr>
            <a:r>
              <a:rPr lang="en-GB" sz="2000" dirty="0">
                <a:ea typeface="+mn-lt"/>
                <a:cs typeface="+mn-lt"/>
              </a:rPr>
              <a:t>HCPC</a:t>
            </a:r>
            <a:r>
              <a:rPr lang="en-GB" sz="2000" dirty="0">
                <a:cs typeface="Arial"/>
              </a:rPr>
              <a:t> supervision standards:</a:t>
            </a:r>
            <a:r>
              <a:rPr lang="en-GB" sz="2000" dirty="0">
                <a:ea typeface="+mn-lt"/>
                <a:cs typeface="+mn-lt"/>
                <a:hlinkClick r:id="rId7"/>
              </a:rPr>
              <a:t>What our standards say | The HCPC</a:t>
            </a:r>
            <a:endParaRPr lang="en-GB" sz="2000" dirty="0">
              <a:ea typeface="+mn-lt"/>
              <a:cs typeface="+mn-lt"/>
            </a:endParaRPr>
          </a:p>
          <a:p>
            <a:pPr marL="342900" indent="-342900">
              <a:buChar char="•"/>
            </a:pPr>
            <a:r>
              <a:rPr lang="en-GB" sz="2000" dirty="0">
                <a:ea typeface="+mn-lt"/>
                <a:cs typeface="+mn-lt"/>
              </a:rPr>
              <a:t>NMC</a:t>
            </a:r>
            <a:r>
              <a:rPr lang="en-GB" sz="2000" dirty="0">
                <a:cs typeface="Arial"/>
              </a:rPr>
              <a:t> Standards for student supervision: </a:t>
            </a:r>
            <a:r>
              <a:rPr lang="en-GB" sz="2000" dirty="0">
                <a:ea typeface="+mn-lt"/>
                <a:cs typeface="+mn-lt"/>
                <a:hlinkClick r:id="rId8"/>
              </a:rPr>
              <a:t>Standards for student supervision and assessment</a:t>
            </a:r>
            <a:endParaRPr lang="en-GB" sz="2000">
              <a:cs typeface="Arial"/>
            </a:endParaRPr>
          </a:p>
          <a:p>
            <a:pPr marL="342900" indent="-342900">
              <a:buChar char="•"/>
            </a:pPr>
            <a:r>
              <a:rPr lang="en-GB" sz="2000" dirty="0">
                <a:cs typeface="Arial"/>
              </a:rPr>
              <a:t>Advanced Practice supervisors capabilities: </a:t>
            </a:r>
            <a:r>
              <a:rPr lang="en-GB" sz="2000" dirty="0">
                <a:ea typeface="+mn-lt"/>
                <a:cs typeface="+mn-lt"/>
                <a:hlinkClick r:id="rId9"/>
              </a:rPr>
              <a:t>Advanced Practice Supervisor Capabilities - Advanced Practice</a:t>
            </a:r>
            <a:endParaRPr lang="en-GB" sz="2000" dirty="0">
              <a:cs typeface="Arial"/>
            </a:endParaRPr>
          </a:p>
          <a:p>
            <a:endParaRPr lang="en-GB" sz="2400" i="1" dirty="0">
              <a:cs typeface="Arial"/>
            </a:endParaRPr>
          </a:p>
          <a:p>
            <a:r>
              <a:rPr lang="en-GB" sz="2000" i="1" dirty="0">
                <a:cs typeface="Arial"/>
              </a:rPr>
              <a:t>NB other professions await development / publication of educator career frameworks </a:t>
            </a:r>
            <a:endParaRPr lang="en-GB" sz="2000" dirty="0">
              <a:cs typeface="Arial"/>
            </a:endParaRPr>
          </a:p>
          <a:p>
            <a:endParaRPr lang="en-GB" sz="2400" dirty="0">
              <a:cs typeface="Arial"/>
            </a:endParaRPr>
          </a:p>
          <a:p>
            <a:endParaRPr lang="en-GB" sz="2400" dirty="0">
              <a:cs typeface="Arial"/>
            </a:endParaRPr>
          </a:p>
        </p:txBody>
      </p:sp>
    </p:spTree>
    <p:extLst>
      <p:ext uri="{BB962C8B-B14F-4D97-AF65-F5344CB8AC3E}">
        <p14:creationId xmlns:p14="http://schemas.microsoft.com/office/powerpoint/2010/main" val="421833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200371-CD68-214C-AAC6-84E759520730}"/>
              </a:ext>
            </a:extLst>
          </p:cNvPr>
          <p:cNvSpPr>
            <a:spLocks noGrp="1"/>
          </p:cNvSpPr>
          <p:nvPr>
            <p:ph type="title"/>
          </p:nvPr>
        </p:nvSpPr>
        <p:spPr/>
        <p:txBody>
          <a:bodyPr/>
          <a:lstStyle/>
          <a:p>
            <a:r>
              <a:rPr lang="en-GB" dirty="0"/>
              <a:t>Learning Resource Themes:</a:t>
            </a:r>
          </a:p>
        </p:txBody>
      </p:sp>
      <p:sp>
        <p:nvSpPr>
          <p:cNvPr id="2" name="Text Placeholder 1">
            <a:extLst>
              <a:ext uri="{FF2B5EF4-FFF2-40B4-BE49-F238E27FC236}">
                <a16:creationId xmlns:a16="http://schemas.microsoft.com/office/drawing/2014/main" id="{11718104-603A-DA4F-963D-40219693A1D0}"/>
              </a:ext>
            </a:extLst>
          </p:cNvPr>
          <p:cNvSpPr>
            <a:spLocks noGrp="1"/>
          </p:cNvSpPr>
          <p:nvPr>
            <p:ph type="body" sz="quarter" idx="13"/>
          </p:nvPr>
        </p:nvSpPr>
        <p:spPr/>
        <p:txBody>
          <a:bodyPr vert="horz" lIns="216000" tIns="216000" rIns="216000" bIns="216000" rtlCol="0" anchor="t">
            <a:noAutofit/>
          </a:bodyPr>
          <a:lstStyle/>
          <a:p>
            <a:pPr algn="ctr"/>
            <a:r>
              <a:rPr lang="en-GB" sz="2000" b="1" dirty="0">
                <a:cs typeface="Arial"/>
              </a:rPr>
              <a:t>Supervision</a:t>
            </a:r>
            <a:endParaRPr lang="en-GB" sz="2000" b="1" dirty="0" err="1">
              <a:solidFill>
                <a:schemeClr val="tx1"/>
              </a:solidFill>
            </a:endParaRPr>
          </a:p>
        </p:txBody>
      </p:sp>
      <p:sp>
        <p:nvSpPr>
          <p:cNvPr id="3" name="Text Placeholder 2">
            <a:extLst>
              <a:ext uri="{FF2B5EF4-FFF2-40B4-BE49-F238E27FC236}">
                <a16:creationId xmlns:a16="http://schemas.microsoft.com/office/drawing/2014/main" id="{C5466B15-0A75-6849-A48C-5A724D473E84}"/>
              </a:ext>
            </a:extLst>
          </p:cNvPr>
          <p:cNvSpPr>
            <a:spLocks noGrp="1"/>
          </p:cNvSpPr>
          <p:nvPr>
            <p:ph type="body" sz="quarter" idx="14"/>
          </p:nvPr>
        </p:nvSpPr>
        <p:spPr>
          <a:xfrm>
            <a:off x="4366871" y="2160920"/>
            <a:ext cx="3564000" cy="1440114"/>
          </a:xfrm>
        </p:spPr>
        <p:txBody>
          <a:bodyPr vert="horz" lIns="216000" tIns="216000" rIns="216000" bIns="216000" rtlCol="0" anchor="t">
            <a:noAutofit/>
          </a:bodyPr>
          <a:lstStyle/>
          <a:p>
            <a:pPr algn="ctr"/>
            <a:r>
              <a:rPr lang="en-GB" sz="2000" b="1" dirty="0">
                <a:cs typeface="Arial"/>
              </a:rPr>
              <a:t>Communication Skills &amp; Effective Feedback</a:t>
            </a:r>
            <a:endParaRPr lang="en-GB" sz="2000" b="1" dirty="0">
              <a:solidFill>
                <a:schemeClr val="tx1"/>
              </a:solidFill>
              <a:cs typeface="Arial"/>
            </a:endParaRPr>
          </a:p>
        </p:txBody>
      </p:sp>
      <p:sp>
        <p:nvSpPr>
          <p:cNvPr id="4" name="Text Placeholder 3">
            <a:extLst>
              <a:ext uri="{FF2B5EF4-FFF2-40B4-BE49-F238E27FC236}">
                <a16:creationId xmlns:a16="http://schemas.microsoft.com/office/drawing/2014/main" id="{C0C8CB92-898B-164D-ADBC-8791A717BDCB}"/>
              </a:ext>
            </a:extLst>
          </p:cNvPr>
          <p:cNvSpPr>
            <a:spLocks noGrp="1"/>
          </p:cNvSpPr>
          <p:nvPr>
            <p:ph type="body" sz="quarter" idx="15"/>
          </p:nvPr>
        </p:nvSpPr>
        <p:spPr/>
        <p:txBody>
          <a:bodyPr vert="horz" lIns="216000" tIns="216000" rIns="216000" bIns="216000" rtlCol="0" anchor="t">
            <a:noAutofit/>
          </a:bodyPr>
          <a:lstStyle/>
          <a:p>
            <a:pPr algn="ctr"/>
            <a:r>
              <a:rPr lang="en-GB" sz="2000" b="1" dirty="0">
                <a:cs typeface="Arial"/>
              </a:rPr>
              <a:t>Teaching Skills</a:t>
            </a:r>
          </a:p>
          <a:p>
            <a:pPr algn="ctr"/>
            <a:r>
              <a:rPr lang="en-GB" sz="2000" b="1" dirty="0">
                <a:cs typeface="Arial"/>
              </a:rPr>
              <a:t>(Including Digital)</a:t>
            </a:r>
          </a:p>
        </p:txBody>
      </p:sp>
      <p:sp>
        <p:nvSpPr>
          <p:cNvPr id="6" name="Text Placeholder 5">
            <a:extLst>
              <a:ext uri="{FF2B5EF4-FFF2-40B4-BE49-F238E27FC236}">
                <a16:creationId xmlns:a16="http://schemas.microsoft.com/office/drawing/2014/main" id="{4E2F9453-1CCF-D14B-BD3B-2162D8DC5659}"/>
              </a:ext>
            </a:extLst>
          </p:cNvPr>
          <p:cNvSpPr>
            <a:spLocks noGrp="1"/>
          </p:cNvSpPr>
          <p:nvPr>
            <p:ph type="body" sz="quarter" idx="16"/>
          </p:nvPr>
        </p:nvSpPr>
        <p:spPr/>
        <p:txBody>
          <a:bodyPr vert="horz" lIns="216000" tIns="216000" rIns="216000" bIns="216000" rtlCol="0" anchor="t">
            <a:noAutofit/>
          </a:bodyPr>
          <a:lstStyle/>
          <a:p>
            <a:pPr algn="ctr"/>
            <a:r>
              <a:rPr lang="en-GB" sz="2000" b="1" dirty="0">
                <a:cs typeface="Arial"/>
              </a:rPr>
              <a:t>Coaching &amp; Mentoring Skills</a:t>
            </a:r>
            <a:endParaRPr lang="en-GB" sz="2000" b="1" dirty="0">
              <a:solidFill>
                <a:schemeClr val="tx1"/>
              </a:solidFill>
              <a:cs typeface="Arial"/>
            </a:endParaRPr>
          </a:p>
        </p:txBody>
      </p:sp>
      <p:sp>
        <p:nvSpPr>
          <p:cNvPr id="7" name="Text Placeholder 6">
            <a:extLst>
              <a:ext uri="{FF2B5EF4-FFF2-40B4-BE49-F238E27FC236}">
                <a16:creationId xmlns:a16="http://schemas.microsoft.com/office/drawing/2014/main" id="{CBE99C25-D635-D841-AB62-5A8107B13318}"/>
              </a:ext>
            </a:extLst>
          </p:cNvPr>
          <p:cNvSpPr>
            <a:spLocks noGrp="1"/>
          </p:cNvSpPr>
          <p:nvPr>
            <p:ph type="body" sz="quarter" idx="17"/>
          </p:nvPr>
        </p:nvSpPr>
        <p:spPr/>
        <p:txBody>
          <a:bodyPr vert="horz" lIns="216000" tIns="216000" rIns="216000" bIns="216000" rtlCol="0" anchor="t">
            <a:noAutofit/>
          </a:bodyPr>
          <a:lstStyle/>
          <a:p>
            <a:pPr algn="ctr"/>
            <a:r>
              <a:rPr lang="en-GB" b="1" dirty="0">
                <a:cs typeface="Arial"/>
              </a:rPr>
              <a:t>Inclusive Learning</a:t>
            </a:r>
            <a:endParaRPr lang="en-GB" b="1" dirty="0">
              <a:solidFill>
                <a:schemeClr val="tx1"/>
              </a:solidFill>
              <a:cs typeface="Arial"/>
            </a:endParaRPr>
          </a:p>
        </p:txBody>
      </p:sp>
      <p:sp>
        <p:nvSpPr>
          <p:cNvPr id="8" name="Text Placeholder 7">
            <a:extLst>
              <a:ext uri="{FF2B5EF4-FFF2-40B4-BE49-F238E27FC236}">
                <a16:creationId xmlns:a16="http://schemas.microsoft.com/office/drawing/2014/main" id="{FBECD22C-D858-224D-B01B-88D77F42BFCD}"/>
              </a:ext>
            </a:extLst>
          </p:cNvPr>
          <p:cNvSpPr>
            <a:spLocks noGrp="1"/>
          </p:cNvSpPr>
          <p:nvPr>
            <p:ph type="body" sz="quarter" idx="18"/>
          </p:nvPr>
        </p:nvSpPr>
        <p:spPr/>
        <p:txBody>
          <a:bodyPr vert="horz" lIns="216000" tIns="216000" rIns="216000" bIns="216000" rtlCol="0" anchor="t">
            <a:noAutofit/>
          </a:bodyPr>
          <a:lstStyle/>
          <a:p>
            <a:pPr algn="ctr"/>
            <a:r>
              <a:rPr lang="en-GB" sz="2000" b="1" dirty="0">
                <a:cs typeface="Arial"/>
              </a:rPr>
              <a:t>Structured Educator Programs </a:t>
            </a:r>
            <a:endParaRPr lang="en-US" sz="2000" b="1" dirty="0">
              <a:cs typeface="Arial"/>
            </a:endParaRPr>
          </a:p>
          <a:p>
            <a:pPr algn="ctr"/>
            <a:r>
              <a:rPr lang="en-GB" sz="2000" b="1" dirty="0">
                <a:cs typeface="Arial"/>
              </a:rPr>
              <a:t>Free &amp; Fee attached </a:t>
            </a:r>
          </a:p>
        </p:txBody>
      </p:sp>
      <p:pic>
        <p:nvPicPr>
          <p:cNvPr id="9" name="Picture 8" descr="DSC_1717_RP2S1CE.jpg">
            <a:extLst>
              <a:ext uri="{FF2B5EF4-FFF2-40B4-BE49-F238E27FC236}">
                <a16:creationId xmlns:a16="http://schemas.microsoft.com/office/drawing/2014/main" id="{6CB9F906-F5BA-68A8-122D-9D3A0CF0245A}"/>
              </a:ext>
            </a:extLst>
          </p:cNvPr>
          <p:cNvPicPr>
            <a:picLocks noChangeAspect="1"/>
          </p:cNvPicPr>
          <p:nvPr/>
        </p:nvPicPr>
        <p:blipFill>
          <a:blip r:embed="rId3"/>
          <a:stretch>
            <a:fillRect/>
          </a:stretch>
        </p:blipFill>
        <p:spPr>
          <a:xfrm>
            <a:off x="5441830" y="1256400"/>
            <a:ext cx="1365850" cy="822745"/>
          </a:xfrm>
          <a:prstGeom prst="rect">
            <a:avLst/>
          </a:prstGeom>
        </p:spPr>
      </p:pic>
      <p:pic>
        <p:nvPicPr>
          <p:cNvPr id="15" name="Picture 14" descr="IMG_6644_RP2S3CE.jpg">
            <a:extLst>
              <a:ext uri="{FF2B5EF4-FFF2-40B4-BE49-F238E27FC236}">
                <a16:creationId xmlns:a16="http://schemas.microsoft.com/office/drawing/2014/main" id="{D6A468BE-A2DA-7F9D-845C-A98C255EF315}"/>
              </a:ext>
            </a:extLst>
          </p:cNvPr>
          <p:cNvPicPr>
            <a:picLocks noChangeAspect="1"/>
          </p:cNvPicPr>
          <p:nvPr/>
        </p:nvPicPr>
        <p:blipFill>
          <a:blip r:embed="rId4"/>
          <a:stretch>
            <a:fillRect/>
          </a:stretch>
        </p:blipFill>
        <p:spPr>
          <a:xfrm flipH="1">
            <a:off x="1472241" y="1262626"/>
            <a:ext cx="1368725" cy="839048"/>
          </a:xfrm>
          <a:prstGeom prst="rect">
            <a:avLst/>
          </a:prstGeom>
        </p:spPr>
      </p:pic>
      <p:pic>
        <p:nvPicPr>
          <p:cNvPr id="17" name="Picture 16" descr="DSC_1944_RP2S1CE.jpg">
            <a:extLst>
              <a:ext uri="{FF2B5EF4-FFF2-40B4-BE49-F238E27FC236}">
                <a16:creationId xmlns:a16="http://schemas.microsoft.com/office/drawing/2014/main" id="{02C18FEF-A300-A886-D9B5-514595FBD06C}"/>
              </a:ext>
            </a:extLst>
          </p:cNvPr>
          <p:cNvPicPr>
            <a:picLocks noChangeAspect="1"/>
          </p:cNvPicPr>
          <p:nvPr/>
        </p:nvPicPr>
        <p:blipFill>
          <a:blip r:embed="rId5"/>
          <a:stretch>
            <a:fillRect/>
          </a:stretch>
        </p:blipFill>
        <p:spPr>
          <a:xfrm>
            <a:off x="9338095" y="1261252"/>
            <a:ext cx="1250831" cy="841796"/>
          </a:xfrm>
          <a:prstGeom prst="rect">
            <a:avLst/>
          </a:prstGeom>
        </p:spPr>
      </p:pic>
      <p:pic>
        <p:nvPicPr>
          <p:cNvPr id="19" name="Picture 18" descr="RAF100RP2S1JB-175 (2).jpg">
            <a:extLst>
              <a:ext uri="{FF2B5EF4-FFF2-40B4-BE49-F238E27FC236}">
                <a16:creationId xmlns:a16="http://schemas.microsoft.com/office/drawing/2014/main" id="{84606742-627C-3135-0606-F320501904C8}"/>
              </a:ext>
            </a:extLst>
          </p:cNvPr>
          <p:cNvPicPr>
            <a:picLocks noChangeAspect="1"/>
          </p:cNvPicPr>
          <p:nvPr/>
        </p:nvPicPr>
        <p:blipFill>
          <a:blip r:embed="rId6"/>
          <a:stretch>
            <a:fillRect/>
          </a:stretch>
        </p:blipFill>
        <p:spPr>
          <a:xfrm>
            <a:off x="5240547" y="3825185"/>
            <a:ext cx="1222076" cy="832269"/>
          </a:xfrm>
          <a:prstGeom prst="rect">
            <a:avLst/>
          </a:prstGeom>
        </p:spPr>
      </p:pic>
      <p:pic>
        <p:nvPicPr>
          <p:cNvPr id="23" name="Picture 22" descr="DSC_2508 copy.jpg">
            <a:extLst>
              <a:ext uri="{FF2B5EF4-FFF2-40B4-BE49-F238E27FC236}">
                <a16:creationId xmlns:a16="http://schemas.microsoft.com/office/drawing/2014/main" id="{223EC1D5-FEBE-5578-453F-3FB71064F3E4}"/>
              </a:ext>
            </a:extLst>
          </p:cNvPr>
          <p:cNvPicPr>
            <a:picLocks noChangeAspect="1"/>
          </p:cNvPicPr>
          <p:nvPr/>
        </p:nvPicPr>
        <p:blipFill>
          <a:blip r:embed="rId7"/>
          <a:stretch>
            <a:fillRect/>
          </a:stretch>
        </p:blipFill>
        <p:spPr>
          <a:xfrm>
            <a:off x="1473678" y="3801194"/>
            <a:ext cx="1222077" cy="822744"/>
          </a:xfrm>
          <a:prstGeom prst="rect">
            <a:avLst/>
          </a:prstGeom>
        </p:spPr>
      </p:pic>
      <p:pic>
        <p:nvPicPr>
          <p:cNvPr id="25" name="Picture 24" descr="IMG_6336_RP2S3CE.jpg">
            <a:extLst>
              <a:ext uri="{FF2B5EF4-FFF2-40B4-BE49-F238E27FC236}">
                <a16:creationId xmlns:a16="http://schemas.microsoft.com/office/drawing/2014/main" id="{043123A5-99E2-953C-52C9-7FAC071879A4}"/>
              </a:ext>
            </a:extLst>
          </p:cNvPr>
          <p:cNvPicPr>
            <a:picLocks noChangeAspect="1"/>
          </p:cNvPicPr>
          <p:nvPr/>
        </p:nvPicPr>
        <p:blipFill>
          <a:blip r:embed="rId8"/>
          <a:stretch>
            <a:fillRect/>
          </a:stretch>
        </p:blipFill>
        <p:spPr>
          <a:xfrm>
            <a:off x="9338094" y="3810807"/>
            <a:ext cx="1236454" cy="832271"/>
          </a:xfrm>
          <a:prstGeom prst="rect">
            <a:avLst/>
          </a:prstGeom>
        </p:spPr>
      </p:pic>
    </p:spTree>
    <p:extLst>
      <p:ext uri="{BB962C8B-B14F-4D97-AF65-F5344CB8AC3E}">
        <p14:creationId xmlns:p14="http://schemas.microsoft.com/office/powerpoint/2010/main" val="272563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86136-0D90-14BB-54F3-6B318D7F02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D971B2-FDE0-5CD8-66F7-213F2E62B584}"/>
              </a:ext>
            </a:extLst>
          </p:cNvPr>
          <p:cNvSpPr>
            <a:spLocks noGrp="1"/>
          </p:cNvSpPr>
          <p:nvPr>
            <p:ph type="title"/>
          </p:nvPr>
        </p:nvSpPr>
        <p:spPr>
          <a:xfrm>
            <a:off x="1063770" y="2683230"/>
            <a:ext cx="4834887" cy="1269119"/>
          </a:xfrm>
        </p:spPr>
        <p:txBody>
          <a:bodyPr/>
          <a:lstStyle/>
          <a:p>
            <a:r>
              <a:rPr lang="en-GB" dirty="0">
                <a:cs typeface="Arial"/>
              </a:rPr>
              <a:t>Supervision</a:t>
            </a:r>
          </a:p>
        </p:txBody>
      </p:sp>
      <p:sp>
        <p:nvSpPr>
          <p:cNvPr id="3" name="Text Placeholder 2">
            <a:extLst>
              <a:ext uri="{FF2B5EF4-FFF2-40B4-BE49-F238E27FC236}">
                <a16:creationId xmlns:a16="http://schemas.microsoft.com/office/drawing/2014/main" id="{21C36409-FCC0-BFBE-50D6-3CAD100F5B1B}"/>
              </a:ext>
            </a:extLst>
          </p:cNvPr>
          <p:cNvSpPr>
            <a:spLocks noGrp="1"/>
          </p:cNvSpPr>
          <p:nvPr>
            <p:ph type="body" sz="quarter" idx="13"/>
          </p:nvPr>
        </p:nvSpPr>
        <p:spPr>
          <a:xfrm>
            <a:off x="2300898" y="5944802"/>
            <a:ext cx="4968450" cy="666901"/>
          </a:xfrm>
        </p:spPr>
        <p:txBody>
          <a:bodyPr vert="horz" lIns="0" tIns="0" rIns="0" bIns="0" rtlCol="0" anchor="t">
            <a:normAutofit/>
          </a:bodyPr>
          <a:lstStyle/>
          <a:p>
            <a:r>
              <a:rPr lang="en-GB" sz="1800" i="1" dirty="0">
                <a:cs typeface="Arial"/>
              </a:rPr>
              <a:t>Please note profession-specific educator training programs &amp; CPD may also include this topic</a:t>
            </a:r>
            <a:endParaRPr lang="en-GB" sz="1800" i="1" dirty="0"/>
          </a:p>
        </p:txBody>
      </p:sp>
      <p:pic>
        <p:nvPicPr>
          <p:cNvPr id="4" name="Picture 3" descr="IMG_6644_RP2S3CE.jpg">
            <a:extLst>
              <a:ext uri="{FF2B5EF4-FFF2-40B4-BE49-F238E27FC236}">
                <a16:creationId xmlns:a16="http://schemas.microsoft.com/office/drawing/2014/main" id="{94EA4756-D86B-4CE9-786B-9652CC7C214B}"/>
              </a:ext>
            </a:extLst>
          </p:cNvPr>
          <p:cNvPicPr>
            <a:picLocks noChangeAspect="1"/>
          </p:cNvPicPr>
          <p:nvPr/>
        </p:nvPicPr>
        <p:blipFill>
          <a:blip r:embed="rId2"/>
          <a:stretch>
            <a:fillRect/>
          </a:stretch>
        </p:blipFill>
        <p:spPr>
          <a:xfrm>
            <a:off x="6406551" y="1032588"/>
            <a:ext cx="5216105" cy="3297577"/>
          </a:xfrm>
          <a:prstGeom prst="rect">
            <a:avLst/>
          </a:prstGeom>
        </p:spPr>
      </p:pic>
      <p:pic>
        <p:nvPicPr>
          <p:cNvPr id="5" name="Picture 4" descr="DSC_9869_RP2S1CK.jpg">
            <a:extLst>
              <a:ext uri="{FF2B5EF4-FFF2-40B4-BE49-F238E27FC236}">
                <a16:creationId xmlns:a16="http://schemas.microsoft.com/office/drawing/2014/main" id="{0E362886-DF19-A526-2ACF-D91D1674B559}"/>
              </a:ext>
            </a:extLst>
          </p:cNvPr>
          <p:cNvPicPr>
            <a:picLocks noChangeAspect="1"/>
          </p:cNvPicPr>
          <p:nvPr/>
        </p:nvPicPr>
        <p:blipFill>
          <a:blip r:embed="rId3"/>
          <a:stretch>
            <a:fillRect/>
          </a:stretch>
        </p:blipFill>
        <p:spPr>
          <a:xfrm>
            <a:off x="1071113" y="504015"/>
            <a:ext cx="3004868" cy="1968081"/>
          </a:xfrm>
          <a:prstGeom prst="rect">
            <a:avLst/>
          </a:prstGeom>
        </p:spPr>
      </p:pic>
      <p:pic>
        <p:nvPicPr>
          <p:cNvPr id="6" name="Picture 5" descr="RAF100RP2S2JB-125.jpg">
            <a:extLst>
              <a:ext uri="{FF2B5EF4-FFF2-40B4-BE49-F238E27FC236}">
                <a16:creationId xmlns:a16="http://schemas.microsoft.com/office/drawing/2014/main" id="{45651A70-CE24-C4B8-6704-EC51DC6C2E07}"/>
              </a:ext>
            </a:extLst>
          </p:cNvPr>
          <p:cNvPicPr>
            <a:picLocks noChangeAspect="1"/>
          </p:cNvPicPr>
          <p:nvPr/>
        </p:nvPicPr>
        <p:blipFill>
          <a:blip r:embed="rId4"/>
          <a:stretch>
            <a:fillRect/>
          </a:stretch>
        </p:blipFill>
        <p:spPr>
          <a:xfrm>
            <a:off x="3238500" y="3824377"/>
            <a:ext cx="2652623" cy="1754038"/>
          </a:xfrm>
          <a:prstGeom prst="rect">
            <a:avLst/>
          </a:prstGeom>
        </p:spPr>
      </p:pic>
    </p:spTree>
    <p:extLst>
      <p:ext uri="{BB962C8B-B14F-4D97-AF65-F5344CB8AC3E}">
        <p14:creationId xmlns:p14="http://schemas.microsoft.com/office/powerpoint/2010/main" val="3943679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16D31-E3C2-FE49-D5CA-01D5946C8939}"/>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4ACB71D2-FA47-5FE6-34F0-C273B1BE2888}"/>
              </a:ext>
            </a:extLst>
          </p:cNvPr>
          <p:cNvSpPr>
            <a:spLocks noGrp="1"/>
          </p:cNvSpPr>
          <p:nvPr>
            <p:ph type="title"/>
          </p:nvPr>
        </p:nvSpPr>
        <p:spPr>
          <a:xfrm>
            <a:off x="432000" y="432000"/>
            <a:ext cx="11404154" cy="865186"/>
          </a:xfrm>
        </p:spPr>
        <p:txBody>
          <a:bodyPr/>
          <a:lstStyle/>
          <a:p>
            <a:r>
              <a:rPr lang="en-GB" dirty="0">
                <a:cs typeface="Arial"/>
              </a:rPr>
              <a:t>Supervision</a:t>
            </a:r>
          </a:p>
        </p:txBody>
      </p:sp>
      <p:sp>
        <p:nvSpPr>
          <p:cNvPr id="5" name="Content Placeholder 4">
            <a:extLst>
              <a:ext uri="{FF2B5EF4-FFF2-40B4-BE49-F238E27FC236}">
                <a16:creationId xmlns:a16="http://schemas.microsoft.com/office/drawing/2014/main" id="{AF026E55-36F9-21A2-7CE3-B14182C38639}"/>
              </a:ext>
            </a:extLst>
          </p:cNvPr>
          <p:cNvSpPr>
            <a:spLocks noGrp="1"/>
          </p:cNvSpPr>
          <p:nvPr>
            <p:ph idx="1"/>
          </p:nvPr>
        </p:nvSpPr>
        <p:spPr>
          <a:xfrm>
            <a:off x="432000" y="1295878"/>
            <a:ext cx="11017445" cy="5030898"/>
          </a:xfrm>
        </p:spPr>
        <p:txBody>
          <a:bodyPr vert="horz" lIns="0" tIns="0" rIns="0" bIns="0" rtlCol="0" anchor="t">
            <a:normAutofit/>
          </a:bodyPr>
          <a:lstStyle/>
          <a:p>
            <a:pPr marL="285750" indent="-285750">
              <a:spcAft>
                <a:spcPts val="1200"/>
              </a:spcAft>
              <a:buChar char="•"/>
            </a:pPr>
            <a:r>
              <a:rPr lang="en-US" sz="2000" b="1" dirty="0">
                <a:solidFill>
                  <a:srgbClr val="231F20"/>
                </a:solidFill>
                <a:ea typeface="+mn-lt"/>
                <a:cs typeface="+mn-lt"/>
              </a:rPr>
              <a:t>Supervision of learners:</a:t>
            </a:r>
            <a:r>
              <a:rPr lang="en-US" sz="2000" dirty="0">
                <a:solidFill>
                  <a:srgbClr val="231F20"/>
                </a:solidFill>
                <a:ea typeface="+mn-lt"/>
                <a:cs typeface="+mn-lt"/>
              </a:rPr>
              <a:t> </a:t>
            </a:r>
            <a:r>
              <a:rPr lang="en-US" sz="2000" dirty="0">
                <a:solidFill>
                  <a:srgbClr val="231F20"/>
                </a:solidFill>
                <a:ea typeface="+mn-lt"/>
                <a:cs typeface="+mn-lt"/>
                <a:hlinkClick r:id="rId3"/>
              </a:rPr>
              <a:t>e-LfH</a:t>
            </a:r>
            <a:r>
              <a:rPr lang="en-US" sz="2000" dirty="0">
                <a:solidFill>
                  <a:srgbClr val="231F20"/>
                </a:solidFill>
                <a:ea typeface="+mn-lt"/>
                <a:cs typeface="+mn-lt"/>
              </a:rPr>
              <a:t> . This e-learning module is part of the educator training resource program. You</a:t>
            </a:r>
            <a:r>
              <a:rPr lang="en-US" sz="2000" dirty="0">
                <a:ea typeface="+mn-lt"/>
                <a:cs typeface="+mn-lt"/>
              </a:rPr>
              <a:t> will need a free e-learning for health account to enroll. This learning takes 30 minutes. </a:t>
            </a:r>
            <a:endParaRPr lang="en-US" sz="2000" dirty="0">
              <a:cs typeface="Arial"/>
            </a:endParaRPr>
          </a:p>
          <a:p>
            <a:pPr marL="285750" indent="-285750">
              <a:spcAft>
                <a:spcPts val="1200"/>
              </a:spcAft>
              <a:buChar char="•"/>
            </a:pPr>
            <a:r>
              <a:rPr lang="en-US" sz="2000" b="1" dirty="0">
                <a:cs typeface="Arial"/>
              </a:rPr>
              <a:t>A basic introduction to supervision across healthcare professions</a:t>
            </a:r>
            <a:r>
              <a:rPr lang="en-US" sz="2000" dirty="0">
                <a:cs typeface="Arial"/>
              </a:rPr>
              <a:t>: </a:t>
            </a:r>
            <a:r>
              <a:rPr lang="en-US" sz="2000" dirty="0">
                <a:ea typeface="+mn-lt"/>
                <a:cs typeface="+mn-lt"/>
                <a:hlinkClick r:id="rId4"/>
              </a:rPr>
              <a:t>NHSE elfh Hub</a:t>
            </a:r>
            <a:r>
              <a:rPr lang="en-US" sz="2000" dirty="0">
                <a:ea typeface="+mn-lt"/>
                <a:cs typeface="+mn-lt"/>
              </a:rPr>
              <a:t> You will need a free e-learning for health account to enroll onto this e-learning. This learning takes 1-3 hours depending on the number of reflective exercises undertaken. </a:t>
            </a:r>
          </a:p>
          <a:p>
            <a:pPr marL="285750" indent="-285750">
              <a:spcAft>
                <a:spcPts val="1200"/>
              </a:spcAft>
              <a:buChar char="•"/>
            </a:pPr>
            <a:r>
              <a:rPr lang="en-US" sz="2000" b="1" dirty="0">
                <a:solidFill>
                  <a:srgbClr val="212B32"/>
                </a:solidFill>
                <a:ea typeface="+mn-lt"/>
                <a:cs typeface="+mn-lt"/>
              </a:rPr>
              <a:t>Introduction to restorative supervision. </a:t>
            </a:r>
            <a:r>
              <a:rPr lang="en-US" sz="2000" dirty="0">
                <a:solidFill>
                  <a:srgbClr val="212B32"/>
                </a:solidFill>
                <a:ea typeface="+mn-lt"/>
                <a:cs typeface="+mn-lt"/>
              </a:rPr>
              <a:t>This session describes the fundamentals of restorative supervision. This course is part of the safe learning environment practitioner program. </a:t>
            </a:r>
            <a:r>
              <a:rPr lang="en-US" sz="2000" dirty="0">
                <a:ea typeface="+mn-lt"/>
                <a:cs typeface="+mn-lt"/>
                <a:hlinkClick r:id="rId5"/>
              </a:rPr>
              <a:t>Resource details</a:t>
            </a:r>
            <a:r>
              <a:rPr lang="en-US" sz="2000" dirty="0">
                <a:ea typeface="+mn-lt"/>
                <a:cs typeface="+mn-lt"/>
              </a:rPr>
              <a:t>.</a:t>
            </a:r>
            <a:r>
              <a:rPr lang="en-US" sz="2000" dirty="0">
                <a:solidFill>
                  <a:srgbClr val="212B32"/>
                </a:solidFill>
                <a:ea typeface="+mn-lt"/>
                <a:cs typeface="+mn-lt"/>
              </a:rPr>
              <a:t> You will need a free NHS learning hub or open athens account to access this. This learning takes 60 minutes.</a:t>
            </a:r>
            <a:endParaRPr lang="en-US" sz="2000">
              <a:solidFill>
                <a:srgbClr val="212B32"/>
              </a:solidFill>
              <a:cs typeface="Arial"/>
            </a:endParaRPr>
          </a:p>
          <a:p>
            <a:pPr marL="285750" indent="-285750">
              <a:spcAft>
                <a:spcPts val="1200"/>
              </a:spcAft>
              <a:buChar char="•"/>
            </a:pPr>
            <a:r>
              <a:rPr lang="en-US" sz="2000" b="1" dirty="0">
                <a:solidFill>
                  <a:srgbClr val="231F20"/>
                </a:solidFill>
                <a:cs typeface="Arial"/>
              </a:rPr>
              <a:t>The benefits and outcomes of effective supervision. </a:t>
            </a:r>
            <a:r>
              <a:rPr lang="en-US" sz="2000" dirty="0">
                <a:solidFill>
                  <a:srgbClr val="212B32"/>
                </a:solidFill>
                <a:cs typeface="Arial"/>
                <a:hlinkClick r:id="rId6"/>
              </a:rPr>
              <a:t>The benefits and outcomes of effective supervision | The HCPC</a:t>
            </a:r>
            <a:r>
              <a:rPr lang="en-US" sz="2000" u="sng" dirty="0">
                <a:solidFill>
                  <a:srgbClr val="231F20"/>
                </a:solidFill>
                <a:cs typeface="Arial"/>
              </a:rPr>
              <a:t>. </a:t>
            </a:r>
            <a:r>
              <a:rPr lang="en-US" sz="2000" dirty="0">
                <a:solidFill>
                  <a:srgbClr val="231F20"/>
                </a:solidFill>
                <a:cs typeface="Arial"/>
              </a:rPr>
              <a:t>Guidance documents relevant to all HCPC registered clinicians</a:t>
            </a:r>
            <a:endParaRPr lang="en-US" sz="2000" dirty="0">
              <a:solidFill>
                <a:srgbClr val="212B32"/>
              </a:solidFill>
              <a:cs typeface="Arial"/>
            </a:endParaRPr>
          </a:p>
          <a:p>
            <a:pPr>
              <a:spcAft>
                <a:spcPts val="1200"/>
              </a:spcAft>
            </a:pPr>
            <a:endParaRPr lang="en-US" sz="1800" dirty="0">
              <a:cs typeface="Arial"/>
            </a:endParaRPr>
          </a:p>
          <a:p>
            <a:pPr marL="457200" indent="-457200">
              <a:spcAft>
                <a:spcPts val="1200"/>
              </a:spcAft>
              <a:buChar char="•"/>
            </a:pPr>
            <a:endParaRPr lang="en-US" sz="1800" dirty="0">
              <a:cs typeface="Arial"/>
            </a:endParaRPr>
          </a:p>
          <a:p>
            <a:pPr marL="457200" indent="-457200">
              <a:spcAft>
                <a:spcPts val="1200"/>
              </a:spcAft>
              <a:buChar char="•"/>
            </a:pPr>
            <a:endParaRPr lang="en-US" sz="1800" dirty="0">
              <a:cs typeface="Arial"/>
            </a:endParaRPr>
          </a:p>
          <a:p>
            <a:pPr marL="457200" indent="-457200">
              <a:spcAft>
                <a:spcPts val="1200"/>
              </a:spcAft>
              <a:buChar char="•"/>
            </a:pPr>
            <a:endParaRPr lang="en-US" sz="1800" dirty="0">
              <a:cs typeface="Arial"/>
            </a:endParaRPr>
          </a:p>
        </p:txBody>
      </p:sp>
    </p:spTree>
    <p:extLst>
      <p:ext uri="{BB962C8B-B14F-4D97-AF65-F5344CB8AC3E}">
        <p14:creationId xmlns:p14="http://schemas.microsoft.com/office/powerpoint/2010/main" val="3173971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87028-A1B1-06FC-E465-0CD454B90C8F}"/>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128CC17D-7022-B270-32F0-61BF6690F8F9}"/>
              </a:ext>
            </a:extLst>
          </p:cNvPr>
          <p:cNvSpPr>
            <a:spLocks noGrp="1"/>
          </p:cNvSpPr>
          <p:nvPr>
            <p:ph type="title"/>
          </p:nvPr>
        </p:nvSpPr>
        <p:spPr>
          <a:xfrm>
            <a:off x="432000" y="432000"/>
            <a:ext cx="11404154" cy="865186"/>
          </a:xfrm>
        </p:spPr>
        <p:txBody>
          <a:bodyPr/>
          <a:lstStyle/>
          <a:p>
            <a:r>
              <a:rPr lang="en-GB">
                <a:cs typeface="Arial"/>
              </a:rPr>
              <a:t>Supervision</a:t>
            </a:r>
            <a:endParaRPr lang="en-US"/>
          </a:p>
        </p:txBody>
      </p:sp>
      <p:sp>
        <p:nvSpPr>
          <p:cNvPr id="5" name="Content Placeholder 4">
            <a:extLst>
              <a:ext uri="{FF2B5EF4-FFF2-40B4-BE49-F238E27FC236}">
                <a16:creationId xmlns:a16="http://schemas.microsoft.com/office/drawing/2014/main" id="{DA8D28B4-C277-E040-A3EE-17FA59CF2ECB}"/>
              </a:ext>
            </a:extLst>
          </p:cNvPr>
          <p:cNvSpPr>
            <a:spLocks noGrp="1"/>
          </p:cNvSpPr>
          <p:nvPr>
            <p:ph idx="1"/>
          </p:nvPr>
        </p:nvSpPr>
        <p:spPr>
          <a:xfrm>
            <a:off x="432000" y="1295878"/>
            <a:ext cx="11017445" cy="4932121"/>
          </a:xfrm>
        </p:spPr>
        <p:txBody>
          <a:bodyPr vert="horz" lIns="0" tIns="0" rIns="0" bIns="0" rtlCol="0" anchor="t">
            <a:noAutofit/>
          </a:bodyPr>
          <a:lstStyle/>
          <a:p>
            <a:pPr marL="342900" indent="-342900">
              <a:spcAft>
                <a:spcPts val="1200"/>
              </a:spcAft>
              <a:buClr>
                <a:schemeClr val="accent6"/>
              </a:buClr>
              <a:buChar char="•"/>
            </a:pPr>
            <a:r>
              <a:rPr lang="en-US" sz="2000" b="1" dirty="0">
                <a:ea typeface="Calibri"/>
                <a:cs typeface="Calibri"/>
              </a:rPr>
              <a:t>Multiprofessional supervision &amp; assessment resources from the Centre for Advancing Practice.</a:t>
            </a:r>
            <a:r>
              <a:rPr lang="en-US" sz="2000" u="sng" dirty="0">
                <a:solidFill>
                  <a:srgbClr val="231F20"/>
                </a:solidFill>
                <a:ea typeface="Calibri"/>
                <a:cs typeface="Calibri"/>
              </a:rPr>
              <a:t> </a:t>
            </a:r>
            <a:r>
              <a:rPr lang="en-US" sz="2000" dirty="0">
                <a:solidFill>
                  <a:srgbClr val="231F20"/>
                </a:solidFill>
                <a:ea typeface="+mn-lt"/>
                <a:cs typeface="+mn-lt"/>
                <a:hlinkClick r:id="rId3"/>
              </a:rPr>
              <a:t>Supervision and assessment resources - Advanced Practice</a:t>
            </a:r>
            <a:r>
              <a:rPr lang="en-US" sz="2000" dirty="0">
                <a:solidFill>
                  <a:srgbClr val="231F20"/>
                </a:solidFill>
                <a:ea typeface="+mn-lt"/>
                <a:cs typeface="+mn-lt"/>
              </a:rPr>
              <a:t>. This website contains guides and webinars on supervision in advanced practice and is essential reading for anyone supervising a trainee advanced practitioner. </a:t>
            </a:r>
            <a:endParaRPr lang="en-US" sz="2000" dirty="0">
              <a:solidFill>
                <a:srgbClr val="231F20"/>
              </a:solidFill>
              <a:latin typeface="Arial"/>
              <a:ea typeface="Calibri"/>
              <a:cs typeface="Arial"/>
            </a:endParaRPr>
          </a:p>
          <a:p>
            <a:pPr marL="342900" indent="-342900">
              <a:spcAft>
                <a:spcPts val="1200"/>
              </a:spcAft>
              <a:buClr>
                <a:schemeClr val="accent6"/>
              </a:buClr>
              <a:buChar char="•"/>
            </a:pPr>
            <a:r>
              <a:rPr lang="en-US" sz="2000" b="1" dirty="0">
                <a:solidFill>
                  <a:srgbClr val="231F20"/>
                </a:solidFill>
                <a:latin typeface="Arial"/>
                <a:ea typeface="Calibri"/>
                <a:cs typeface="Arial"/>
              </a:rPr>
              <a:t>Multiprofessional supervision resource:</a:t>
            </a:r>
            <a:r>
              <a:rPr lang="en-US" sz="2000" dirty="0">
                <a:solidFill>
                  <a:srgbClr val="231F20"/>
                </a:solidFill>
                <a:latin typeface="Arial"/>
                <a:ea typeface="Calibri"/>
                <a:cs typeface="Arial"/>
              </a:rPr>
              <a:t> </a:t>
            </a:r>
            <a:r>
              <a:rPr lang="en-US" sz="2000" b="1" dirty="0">
                <a:solidFill>
                  <a:srgbClr val="333333"/>
                </a:solidFill>
                <a:latin typeface="Arial"/>
                <a:ea typeface="Calibri"/>
                <a:cs typeface="Calibri"/>
              </a:rPr>
              <a:t>NHSE workforce training &amp; education directorate London. </a:t>
            </a:r>
            <a:r>
              <a:rPr lang="en-US" sz="2000" dirty="0">
                <a:solidFill>
                  <a:srgbClr val="333333"/>
                </a:solidFill>
                <a:ea typeface="+mn-lt"/>
                <a:cs typeface="+mn-lt"/>
                <a:hlinkClick r:id="rId4"/>
              </a:rPr>
              <a:t>Catalogue</a:t>
            </a:r>
            <a:r>
              <a:rPr lang="en-US" sz="2000" dirty="0">
                <a:solidFill>
                  <a:srgbClr val="333333"/>
                </a:solidFill>
                <a:ea typeface="+mn-lt"/>
                <a:cs typeface="+mn-lt"/>
              </a:rPr>
              <a:t>.</a:t>
            </a:r>
            <a:r>
              <a:rPr lang="en-US" sz="2000" dirty="0">
                <a:solidFill>
                  <a:srgbClr val="333333"/>
                </a:solidFill>
                <a:latin typeface="Arial"/>
                <a:ea typeface="Calibri"/>
                <a:cs typeface="Arial"/>
              </a:rPr>
              <a:t> </a:t>
            </a:r>
            <a:r>
              <a:rPr lang="en-US" sz="2000" dirty="0">
                <a:solidFill>
                  <a:srgbClr val="212B32"/>
                </a:solidFill>
                <a:latin typeface="Arial"/>
                <a:ea typeface="Calibri"/>
                <a:cs typeface="Arial"/>
              </a:rPr>
              <a:t>This catalogue provides resources for both supervisors and supervisees (primarily aimed at those not on formal learning pathways). Designed as a multi-professional resource, it supports AHPs, nurses, midwives, pharmacists, healthcare scientists, and others. The contents are aligned with the CQC and Health and Social Care Act 2008 definitions of supervision: </a:t>
            </a:r>
            <a:r>
              <a:rPr lang="en-US" sz="2000" u="sng" dirty="0">
                <a:solidFill>
                  <a:srgbClr val="212B32"/>
                </a:solidFill>
                <a:latin typeface="Arial"/>
                <a:ea typeface="Calibri"/>
                <a:cs typeface="Arial"/>
              </a:rPr>
              <a:t>Managerial</a:t>
            </a:r>
            <a:r>
              <a:rPr lang="en-US" sz="2000" dirty="0">
                <a:solidFill>
                  <a:srgbClr val="212B32"/>
                </a:solidFill>
                <a:latin typeface="Arial"/>
                <a:ea typeface="Calibri"/>
                <a:cs typeface="Arial"/>
              </a:rPr>
              <a:t> - focuses on performance management, accountability, and support to help employees meet objectives and adhere to policies. </a:t>
            </a:r>
            <a:r>
              <a:rPr lang="en-US" sz="2000" u="sng" dirty="0">
                <a:solidFill>
                  <a:srgbClr val="212B32"/>
                </a:solidFill>
                <a:latin typeface="Arial"/>
                <a:ea typeface="Calibri"/>
                <a:cs typeface="Arial"/>
              </a:rPr>
              <a:t>Clinical </a:t>
            </a:r>
            <a:r>
              <a:rPr lang="en-US" sz="2000" dirty="0">
                <a:solidFill>
                  <a:srgbClr val="212B32"/>
                </a:solidFill>
                <a:latin typeface="Arial"/>
                <a:ea typeface="Calibri"/>
                <a:cs typeface="Arial"/>
              </a:rPr>
              <a:t>- Promotes reflection, learning, and skill development to enhance practice and ensure patient safety. </a:t>
            </a:r>
            <a:r>
              <a:rPr lang="en-US" sz="2000" u="sng" dirty="0">
                <a:solidFill>
                  <a:srgbClr val="212B32"/>
                </a:solidFill>
                <a:latin typeface="Arial"/>
                <a:ea typeface="Calibri"/>
                <a:cs typeface="Arial"/>
              </a:rPr>
              <a:t>Professional </a:t>
            </a:r>
            <a:r>
              <a:rPr lang="en-US" sz="2000" dirty="0">
                <a:solidFill>
                  <a:srgbClr val="212B32"/>
                </a:solidFill>
                <a:latin typeface="Arial"/>
                <a:ea typeface="Calibri"/>
                <a:cs typeface="Arial"/>
              </a:rPr>
              <a:t>- Encourages reflection and adherence to standards for accountability and professional growth. </a:t>
            </a:r>
            <a:r>
              <a:rPr lang="en-US" sz="2000" u="sng" dirty="0">
                <a:solidFill>
                  <a:srgbClr val="212B32"/>
                </a:solidFill>
                <a:latin typeface="Arial"/>
                <a:ea typeface="Calibri"/>
                <a:cs typeface="Arial"/>
              </a:rPr>
              <a:t>Restorative</a:t>
            </a:r>
            <a:r>
              <a:rPr lang="en-US" sz="2000" dirty="0">
                <a:solidFill>
                  <a:srgbClr val="212B32"/>
                </a:solidFill>
                <a:latin typeface="Arial"/>
                <a:ea typeface="Calibri"/>
                <a:cs typeface="Arial"/>
              </a:rPr>
              <a:t> - Supports resilience, stress management, and well-being through reflective practice.</a:t>
            </a:r>
            <a:endParaRPr lang="en-US" sz="2000"/>
          </a:p>
          <a:p>
            <a:pPr marL="342900" indent="-342900">
              <a:spcAft>
                <a:spcPts val="1200"/>
              </a:spcAft>
              <a:buClr>
                <a:schemeClr val="accent6"/>
              </a:buClr>
              <a:buChar char="•"/>
            </a:pPr>
            <a:endParaRPr lang="en-US" sz="1600" dirty="0">
              <a:solidFill>
                <a:srgbClr val="212B32"/>
              </a:solidFill>
              <a:latin typeface="Arial"/>
              <a:ea typeface="Calibri"/>
              <a:cs typeface="Arial"/>
            </a:endParaRPr>
          </a:p>
          <a:p>
            <a:pPr marL="342900" indent="-342900">
              <a:spcAft>
                <a:spcPts val="1200"/>
              </a:spcAft>
              <a:buClr>
                <a:schemeClr val="accent6"/>
              </a:buClr>
              <a:buChar char="•"/>
            </a:pPr>
            <a:endParaRPr lang="en-US" sz="1100" b="1" dirty="0">
              <a:solidFill>
                <a:srgbClr val="333333"/>
              </a:solidFill>
              <a:latin typeface="Calibri"/>
              <a:ea typeface="Calibri"/>
              <a:cs typeface="Calibri"/>
            </a:endParaRPr>
          </a:p>
          <a:p>
            <a:pPr marL="342900" indent="-342900">
              <a:spcAft>
                <a:spcPts val="1200"/>
              </a:spcAft>
              <a:buClr>
                <a:schemeClr val="accent6"/>
              </a:buClr>
              <a:buChar char="•"/>
            </a:pPr>
            <a:endParaRPr lang="en-US" sz="1600" dirty="0">
              <a:solidFill>
                <a:srgbClr val="231F20"/>
              </a:solidFill>
              <a:latin typeface="Arial"/>
              <a:ea typeface="Calibri"/>
              <a:cs typeface="Arial"/>
            </a:endParaRPr>
          </a:p>
        </p:txBody>
      </p:sp>
    </p:spTree>
    <p:extLst>
      <p:ext uri="{BB962C8B-B14F-4D97-AF65-F5344CB8AC3E}">
        <p14:creationId xmlns:p14="http://schemas.microsoft.com/office/powerpoint/2010/main" val="304712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24325a1f-6156-4dc7-ae6c-2ed44c156974" xsi:nil="true"/>
    <lcf76f155ced4ddcb4097134ff3c332f xmlns="9ff71e35-ac56-4d5f-af88-4e1a87be7940">
      <Terms xmlns="http://schemas.microsoft.com/office/infopath/2007/PartnerControls"/>
    </lcf76f155ced4ddcb4097134ff3c332f>
    <owner xmlns="9ff71e35-ac56-4d5f-af88-4e1a87be794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953EE5CB4F44A4E9C6CC50C8AAF380A" ma:contentTypeVersion="29" ma:contentTypeDescription="Create a new document." ma:contentTypeScope="" ma:versionID="c8c974e556b910540e408941d4151bbc">
  <xsd:schema xmlns:xsd="http://www.w3.org/2001/XMLSchema" xmlns:xs="http://www.w3.org/2001/XMLSchema" xmlns:p="http://schemas.microsoft.com/office/2006/metadata/properties" xmlns:ns1="http://schemas.microsoft.com/sharepoint/v3" xmlns:ns2="9ff71e35-ac56-4d5f-af88-4e1a87be7940" xmlns:ns3="24325a1f-6156-4dc7-ae6c-2ed44c156974" targetNamespace="http://schemas.microsoft.com/office/2006/metadata/properties" ma:root="true" ma:fieldsID="cadcf8d9949f48092b8bc2b2aa24e446" ns1:_="" ns2:_="" ns3:_="">
    <xsd:import namespace="http://schemas.microsoft.com/sharepoint/v3"/>
    <xsd:import namespace="9ff71e35-ac56-4d5f-af88-4e1a87be7940"/>
    <xsd:import namespace="24325a1f-6156-4dc7-ae6c-2ed44c15697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element ref="ns2:owne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f71e35-ac56-4d5f-af88-4e1a87be7940" elementFormDefault="qualified">
    <xsd:import namespace="http://schemas.microsoft.com/office/2006/documentManagement/types"/>
    <xsd:import namespace="http://schemas.microsoft.com/office/infopath/2007/PartnerControls"/>
    <xsd:element name="MediaServiceMetadata" ma:index="5" nillable="true" ma:displayName="MediaServiceMetadata" ma:hidden="true" ma:internalName="MediaServiceMetadata" ma:readOnly="true">
      <xsd:simpleType>
        <xsd:restriction base="dms:Note"/>
      </xsd:simpleType>
    </xsd:element>
    <xsd:element name="MediaServiceFastMetadata" ma:index="6" nillable="true" ma:displayName="MediaServiceFastMetadata" ma:hidden="true" ma:internalName="MediaServiceFastMetadata" ma:readOnly="true">
      <xsd:simpleType>
        <xsd:restriction base="dms:Note"/>
      </xsd:simpleType>
    </xsd:element>
    <xsd:element name="MediaServiceDateTaken" ma:index="9" nillable="true" ma:displayName="MediaServiceDateTaken" ma:description="" ma:hidden="true" ma:internalName="MediaServiceDateTaken" ma:readOnly="true">
      <xsd:simpleType>
        <xsd:restriction base="dms:Text"/>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description="" ma:internalName="MediaLengthInSeconds" ma:readOnly="true">
      <xsd:simpleType>
        <xsd:restriction base="dms:Unknown"/>
      </xsd:simpleType>
    </xsd:element>
    <xsd:element name="MediaServiceLocation" ma:index="14" nillable="true" ma:displayName="Location" ma:description="" ma:internalName="MediaServiceLocatio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owner" ma:index="25" nillable="true" ma:displayName="owner" ma:format="Dropdown" ma:internalName="owner">
      <xsd:simpleType>
        <xsd:restriction base="dms:Choice">
          <xsd:enumeration value="Lucy"/>
          <xsd:enumeration value="Gail"/>
          <xsd:enumeration value="Christian"/>
          <xsd:enumeration value="Rachel"/>
          <xsd:enumeration value="Choice 5"/>
        </xsd:restriction>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325a1f-6156-4dc7-ae6c-2ed44c156974" elementFormDefault="qualified">
    <xsd:import namespace="http://schemas.microsoft.com/office/2006/documentManagement/types"/>
    <xsd:import namespace="http://schemas.microsoft.com/office/infopath/2007/PartnerControls"/>
    <xsd:element name="SharedWithUsers" ma:index="7"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8"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f44bd1da-35ae-48ff-895d-04923c176289}" ma:internalName="TaxCatchAll" ma:showField="CatchAllData" ma:web="24325a1f-6156-4dc7-ae6c-2ed44c1569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B6D4F5-ECA0-4A22-A4DD-3335756FD664}">
  <ds:schemaRefs>
    <ds:schemaRef ds:uri="http://schemas.microsoft.com/sharepoint/v3/contenttype/forms"/>
  </ds:schemaRefs>
</ds:datastoreItem>
</file>

<file path=customXml/itemProps2.xml><?xml version="1.0" encoding="utf-8"?>
<ds:datastoreItem xmlns:ds="http://schemas.openxmlformats.org/officeDocument/2006/customXml" ds:itemID="{A12B3C52-C4E5-4003-8240-632FDE102EAB}">
  <ds:schemaRefs>
    <ds:schemaRef ds:uri="9ff71e35-ac56-4d5f-af88-4e1a87be7940"/>
    <ds:schemaRef ds:uri="http://purl.org/dc/terms/"/>
    <ds:schemaRef ds:uri="http://schemas.microsoft.com/office/2006/documentManagement/types"/>
    <ds:schemaRef ds:uri="http://schemas.microsoft.com/sharepoint/v3"/>
    <ds:schemaRef ds:uri="http://purl.org/dc/elements/1.1/"/>
    <ds:schemaRef ds:uri="http://schemas.openxmlformats.org/package/2006/metadata/core-properties"/>
    <ds:schemaRef ds:uri="http://purl.org/dc/dcmitype/"/>
    <ds:schemaRef ds:uri="http://schemas.microsoft.com/office/infopath/2007/PartnerControls"/>
    <ds:schemaRef ds:uri="24325a1f-6156-4dc7-ae6c-2ed44c156974"/>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23CFACA-E0F7-4161-843B-E6718AB387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ff71e35-ac56-4d5f-af88-4e1a87be7940"/>
    <ds:schemaRef ds:uri="24325a1f-6156-4dc7-ae6c-2ed44c1569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3434</TotalTime>
  <Words>4950</Words>
  <Application>Microsoft Office PowerPoint</Application>
  <PresentationFormat>Widescreen</PresentationFormat>
  <Paragraphs>257</Paragraphs>
  <Slides>35</Slides>
  <Notes>20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NHSD-Refresh-Theme-NOV1120B</vt:lpstr>
      <vt:lpstr>Multiprofessional Educator Learning Library</vt:lpstr>
      <vt:lpstr>Acknowledgements &amp; Co-Produced with:</vt:lpstr>
      <vt:lpstr>This Library Aligns to the following NHSE strategies:</vt:lpstr>
      <vt:lpstr>Introduction</vt:lpstr>
      <vt:lpstr>Learning can be used as CPD mapping to the following areas: </vt:lpstr>
      <vt:lpstr>Learning Resource Themes:</vt:lpstr>
      <vt:lpstr>Supervision</vt:lpstr>
      <vt:lpstr>Supervision</vt:lpstr>
      <vt:lpstr>Supervision</vt:lpstr>
      <vt:lpstr>Communication Skills &amp; Effective Feedback</vt:lpstr>
      <vt:lpstr>Communication Skills &amp; Effective Feedback </vt:lpstr>
      <vt:lpstr>Communication Skills &amp; Effective Feedback </vt:lpstr>
      <vt:lpstr>Communications Skills &amp; effective feedback</vt:lpstr>
      <vt:lpstr>Teaching skills</vt:lpstr>
      <vt:lpstr>Teaching Skills</vt:lpstr>
      <vt:lpstr>Teaching Skills (Digital)</vt:lpstr>
      <vt:lpstr>Teaching Skill (Digital)</vt:lpstr>
      <vt:lpstr>Coaching &amp; Mentoring Skills</vt:lpstr>
      <vt:lpstr>Coaching &amp; Mentoring Resources</vt:lpstr>
      <vt:lpstr>Inclusive Learning</vt:lpstr>
      <vt:lpstr>Inclusive Learning </vt:lpstr>
      <vt:lpstr>Inclusive Learning </vt:lpstr>
      <vt:lpstr>Inclusive Learning </vt:lpstr>
      <vt:lpstr>Inclusive Learning </vt:lpstr>
      <vt:lpstr>Inclusive Learning: Sexual Safety</vt:lpstr>
      <vt:lpstr>Structured Educator Programs</vt:lpstr>
      <vt:lpstr>Structured Educator Programs (Free)</vt:lpstr>
      <vt:lpstr>Structured Educator Programs (Free)</vt:lpstr>
      <vt:lpstr>Structured Educator Programs (Free)</vt:lpstr>
      <vt:lpstr>Structured Educator Programs (Free)</vt:lpstr>
      <vt:lpstr>Structured Educator Programs (Fee Attached)</vt:lpstr>
      <vt:lpstr>Structured Educator Programs (Fee Attached)</vt:lpstr>
      <vt:lpstr>Structured Educator Programs (fee attached)</vt:lpstr>
      <vt:lpstr>Reflection on Learning </vt:lpstr>
      <vt:lpstr>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Gregory Wye</dc:creator>
  <cp:lastModifiedBy>MAGNUS, Kerri (NHS BRISTOL, NORTH SOMERSET AND SOUTH GLOUCESTERSHIRE ICB - 15C)</cp:lastModifiedBy>
  <cp:revision>2834</cp:revision>
  <dcterms:created xsi:type="dcterms:W3CDTF">2020-11-30T10:49:03Z</dcterms:created>
  <dcterms:modified xsi:type="dcterms:W3CDTF">2025-08-28T12:28:26Z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0x010100F953EE5CB4F44A4E9C6CC50C8AAF380A</vt:lpwstr>
  </property>
  <property fmtid="{D5CDD505-2E9C-101B-9397-08002B2CF9AE}" pid="3" name="_dlc_DocIdItemGuid">
    <vt:lpwstr>56579ddb-1cdf-4035-9a3d-2da04fab6c26</vt:lpwstr>
  </property>
  <property fmtid="{D5CDD505-2E9C-101B-9397-08002B2CF9AE}" pid="4" name="MediaServiceImageTags">
    <vt:lpwstr/>
  </property>
</Properties>
</file>